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8"/>
  </p:notesMasterIdLst>
  <p:handoutMasterIdLst>
    <p:handoutMasterId r:id="rId189"/>
  </p:handoutMasterIdLst>
  <p:sldIdLst>
    <p:sldId id="256" r:id="rId6"/>
    <p:sldId id="258" r:id="rId7"/>
    <p:sldId id="259" r:id="rId8"/>
    <p:sldId id="257" r:id="rId9"/>
    <p:sldId id="260" r:id="rId10"/>
    <p:sldId id="433" r:id="rId11"/>
    <p:sldId id="262" r:id="rId12"/>
    <p:sldId id="263" r:id="rId13"/>
    <p:sldId id="435" r:id="rId14"/>
    <p:sldId id="438" r:id="rId15"/>
    <p:sldId id="463" r:id="rId16"/>
    <p:sldId id="434" r:id="rId17"/>
    <p:sldId id="464" r:id="rId18"/>
    <p:sldId id="466" r:id="rId19"/>
    <p:sldId id="265" r:id="rId20"/>
    <p:sldId id="266" r:id="rId21"/>
    <p:sldId id="267" r:id="rId22"/>
    <p:sldId id="268" r:id="rId23"/>
    <p:sldId id="269" r:id="rId24"/>
    <p:sldId id="270" r:id="rId25"/>
    <p:sldId id="273" r:id="rId26"/>
    <p:sldId id="275" r:id="rId27"/>
    <p:sldId id="276" r:id="rId28"/>
    <p:sldId id="277" r:id="rId29"/>
    <p:sldId id="278" r:id="rId30"/>
    <p:sldId id="279" r:id="rId31"/>
    <p:sldId id="280" r:id="rId32"/>
    <p:sldId id="281" r:id="rId33"/>
    <p:sldId id="283" r:id="rId34"/>
    <p:sldId id="284" r:id="rId35"/>
    <p:sldId id="285" r:id="rId36"/>
    <p:sldId id="286" r:id="rId37"/>
    <p:sldId id="287" r:id="rId38"/>
    <p:sldId id="288" r:id="rId39"/>
    <p:sldId id="289" r:id="rId40"/>
    <p:sldId id="290" r:id="rId41"/>
    <p:sldId id="291" r:id="rId42"/>
    <p:sldId id="292" r:id="rId43"/>
    <p:sldId id="468" r:id="rId44"/>
    <p:sldId id="294" r:id="rId45"/>
    <p:sldId id="295" r:id="rId46"/>
    <p:sldId id="296" r:id="rId47"/>
    <p:sldId id="297" r:id="rId48"/>
    <p:sldId id="298" r:id="rId49"/>
    <p:sldId id="467" r:id="rId50"/>
    <p:sldId id="301" r:id="rId51"/>
    <p:sldId id="302" r:id="rId52"/>
    <p:sldId id="303" r:id="rId53"/>
    <p:sldId id="304" r:id="rId54"/>
    <p:sldId id="305" r:id="rId55"/>
    <p:sldId id="306" r:id="rId56"/>
    <p:sldId id="307" r:id="rId57"/>
    <p:sldId id="308" r:id="rId58"/>
    <p:sldId id="309" r:id="rId59"/>
    <p:sldId id="310" r:id="rId60"/>
    <p:sldId id="311"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469" r:id="rId75"/>
    <p:sldId id="326" r:id="rId76"/>
    <p:sldId id="327" r:id="rId77"/>
    <p:sldId id="476" r:id="rId78"/>
    <p:sldId id="477" r:id="rId79"/>
    <p:sldId id="330" r:id="rId80"/>
    <p:sldId id="331" r:id="rId81"/>
    <p:sldId id="332" r:id="rId82"/>
    <p:sldId id="333" r:id="rId83"/>
    <p:sldId id="334" r:id="rId84"/>
    <p:sldId id="335" r:id="rId85"/>
    <p:sldId id="336" r:id="rId86"/>
    <p:sldId id="337" r:id="rId87"/>
    <p:sldId id="338" r:id="rId88"/>
    <p:sldId id="339" r:id="rId89"/>
    <p:sldId id="488" r:id="rId90"/>
    <p:sldId id="342" r:id="rId91"/>
    <p:sldId id="341" r:id="rId92"/>
    <p:sldId id="340" r:id="rId93"/>
    <p:sldId id="343" r:id="rId94"/>
    <p:sldId id="344" r:id="rId95"/>
    <p:sldId id="345" r:id="rId96"/>
    <p:sldId id="346" r:id="rId97"/>
    <p:sldId id="347" r:id="rId98"/>
    <p:sldId id="348" r:id="rId99"/>
    <p:sldId id="349" r:id="rId100"/>
    <p:sldId id="470" r:id="rId101"/>
    <p:sldId id="471" r:id="rId102"/>
    <p:sldId id="474" r:id="rId103"/>
    <p:sldId id="350" r:id="rId104"/>
    <p:sldId id="487" r:id="rId105"/>
    <p:sldId id="351" r:id="rId106"/>
    <p:sldId id="352" r:id="rId107"/>
    <p:sldId id="481" r:id="rId108"/>
    <p:sldId id="482" r:id="rId109"/>
    <p:sldId id="483" r:id="rId110"/>
    <p:sldId id="353" r:id="rId111"/>
    <p:sldId id="354" r:id="rId112"/>
    <p:sldId id="355" r:id="rId113"/>
    <p:sldId id="356" r:id="rId114"/>
    <p:sldId id="357" r:id="rId115"/>
    <p:sldId id="489" r:id="rId116"/>
    <p:sldId id="358" r:id="rId117"/>
    <p:sldId id="359" r:id="rId118"/>
    <p:sldId id="360" r:id="rId119"/>
    <p:sldId id="486" r:id="rId120"/>
    <p:sldId id="485" r:id="rId121"/>
    <p:sldId id="479" r:id="rId122"/>
    <p:sldId id="364" r:id="rId123"/>
    <p:sldId id="365" r:id="rId124"/>
    <p:sldId id="366" r:id="rId125"/>
    <p:sldId id="367" r:id="rId126"/>
    <p:sldId id="368" r:id="rId127"/>
    <p:sldId id="371" r:id="rId128"/>
    <p:sldId id="373" r:id="rId129"/>
    <p:sldId id="374" r:id="rId130"/>
    <p:sldId id="432" r:id="rId131"/>
    <p:sldId id="376" r:id="rId132"/>
    <p:sldId id="377" r:id="rId133"/>
    <p:sldId id="378" r:id="rId134"/>
    <p:sldId id="379" r:id="rId135"/>
    <p:sldId id="380" r:id="rId136"/>
    <p:sldId id="381" r:id="rId137"/>
    <p:sldId id="382" r:id="rId138"/>
    <p:sldId id="383" r:id="rId139"/>
    <p:sldId id="395" r:id="rId140"/>
    <p:sldId id="396" r:id="rId141"/>
    <p:sldId id="397" r:id="rId142"/>
    <p:sldId id="398" r:id="rId143"/>
    <p:sldId id="399" r:id="rId144"/>
    <p:sldId id="457" r:id="rId145"/>
    <p:sldId id="458" r:id="rId146"/>
    <p:sldId id="450" r:id="rId147"/>
    <p:sldId id="454" r:id="rId148"/>
    <p:sldId id="401" r:id="rId149"/>
    <p:sldId id="402" r:id="rId150"/>
    <p:sldId id="453" r:id="rId151"/>
    <p:sldId id="455" r:id="rId152"/>
    <p:sldId id="403" r:id="rId153"/>
    <p:sldId id="404" r:id="rId154"/>
    <p:sldId id="405" r:id="rId155"/>
    <p:sldId id="407" r:id="rId156"/>
    <p:sldId id="456" r:id="rId157"/>
    <p:sldId id="408" r:id="rId158"/>
    <p:sldId id="459" r:id="rId159"/>
    <p:sldId id="409" r:id="rId160"/>
    <p:sldId id="460" r:id="rId161"/>
    <p:sldId id="461" r:id="rId162"/>
    <p:sldId id="411" r:id="rId163"/>
    <p:sldId id="439" r:id="rId164"/>
    <p:sldId id="440" r:id="rId165"/>
    <p:sldId id="441" r:id="rId166"/>
    <p:sldId id="442" r:id="rId167"/>
    <p:sldId id="443" r:id="rId168"/>
    <p:sldId id="444" r:id="rId169"/>
    <p:sldId id="445" r:id="rId170"/>
    <p:sldId id="446" r:id="rId171"/>
    <p:sldId id="447" r:id="rId172"/>
    <p:sldId id="448" r:id="rId173"/>
    <p:sldId id="480" r:id="rId174"/>
    <p:sldId id="412" r:id="rId175"/>
    <p:sldId id="413" r:id="rId176"/>
    <p:sldId id="414" r:id="rId177"/>
    <p:sldId id="415" r:id="rId178"/>
    <p:sldId id="416" r:id="rId179"/>
    <p:sldId id="417" r:id="rId180"/>
    <p:sldId id="418" r:id="rId181"/>
    <p:sldId id="420" r:id="rId182"/>
    <p:sldId id="421" r:id="rId183"/>
    <p:sldId id="422" r:id="rId184"/>
    <p:sldId id="423" r:id="rId185"/>
    <p:sldId id="424" r:id="rId186"/>
    <p:sldId id="425" r:id="rId187"/>
  </p:sldIdLst>
  <p:sldSz cx="9144000" cy="6858000" type="screen4x3"/>
  <p:notesSz cx="67183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p:scale>
          <a:sx n="77" d="100"/>
          <a:sy n="77" d="100"/>
        </p:scale>
        <p:origin x="-294" y="-72"/>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91"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93"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0"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2911580" cy="4921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05139" y="1"/>
            <a:ext cx="2911580" cy="492125"/>
          </a:xfrm>
          <a:prstGeom prst="rect">
            <a:avLst/>
          </a:prstGeom>
        </p:spPr>
        <p:txBody>
          <a:bodyPr vert="horz" lIns="91440" tIns="45720" rIns="91440" bIns="45720" rtlCol="0"/>
          <a:lstStyle>
            <a:lvl1pPr algn="r">
              <a:defRPr sz="1200"/>
            </a:lvl1pPr>
          </a:lstStyle>
          <a:p>
            <a:fld id="{DC35F699-0F12-4536-A4AF-C4E1521CB41B}" type="datetimeFigureOut">
              <a:rPr lang="pt-BR" smtClean="0"/>
              <a:t>29/08/2018</a:t>
            </a:fld>
            <a:endParaRPr lang="pt-BR"/>
          </a:p>
        </p:txBody>
      </p:sp>
      <p:sp>
        <p:nvSpPr>
          <p:cNvPr id="4" name="Espaço Reservado para Rodapé 3"/>
          <p:cNvSpPr>
            <a:spLocks noGrp="1"/>
          </p:cNvSpPr>
          <p:nvPr>
            <p:ph type="ftr" sz="quarter" idx="2"/>
          </p:nvPr>
        </p:nvSpPr>
        <p:spPr>
          <a:xfrm>
            <a:off x="0" y="9361489"/>
            <a:ext cx="2911580" cy="49212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05139" y="9361489"/>
            <a:ext cx="2911580" cy="492125"/>
          </a:xfrm>
          <a:prstGeom prst="rect">
            <a:avLst/>
          </a:prstGeom>
        </p:spPr>
        <p:txBody>
          <a:bodyPr vert="horz" lIns="91440" tIns="45720" rIns="91440" bIns="45720" rtlCol="0" anchor="b"/>
          <a:lstStyle>
            <a:lvl1pPr algn="r">
              <a:defRPr sz="1200"/>
            </a:lvl1pPr>
          </a:lstStyle>
          <a:p>
            <a:fld id="{A788BB04-A28B-41B4-8A89-7BB36A21939D}" type="slidenum">
              <a:rPr lang="pt-BR" smtClean="0"/>
              <a:t>‹nº›</a:t>
            </a:fld>
            <a:endParaRPr lang="pt-BR"/>
          </a:p>
        </p:txBody>
      </p:sp>
    </p:spTree>
    <p:extLst>
      <p:ext uri="{BB962C8B-B14F-4D97-AF65-F5344CB8AC3E}">
        <p14:creationId xmlns:p14="http://schemas.microsoft.com/office/powerpoint/2010/main" val="419123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4312" y="4777560"/>
            <a:ext cx="6194142"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60136"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82631" y="0"/>
            <a:ext cx="3360136"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60136"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82631" y="9555480"/>
            <a:ext cx="3360136"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61.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7.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No </a:t>
            </a:r>
            <a:r>
              <a:rPr lang="en-US" sz="2000" strike="noStrike" dirty="0" err="1">
                <a:solidFill>
                  <a:srgbClr val="000000"/>
                </a:solidFill>
                <a:latin typeface="Arial"/>
              </a:rPr>
              <a:t>pior</a:t>
            </a:r>
            <a:r>
              <a:rPr lang="en-US" sz="2000" strike="noStrike" dirty="0">
                <a:solidFill>
                  <a:srgbClr val="000000"/>
                </a:solidFill>
                <a:latin typeface="Arial"/>
              </a:rPr>
              <a:t> </a:t>
            </a:r>
            <a:r>
              <a:rPr lang="en-US" sz="2000" strike="noStrike" dirty="0" err="1">
                <a:solidFill>
                  <a:srgbClr val="000000"/>
                </a:solidFill>
                <a:latin typeface="Arial"/>
              </a:rPr>
              <a:t>caso</a:t>
            </a:r>
            <a:r>
              <a:rPr lang="en-US" sz="2000" strike="noStrike" dirty="0">
                <a:solidFill>
                  <a:srgbClr val="000000"/>
                </a:solidFill>
                <a:latin typeface="Arial"/>
              </a:rPr>
              <a:t>, o </a:t>
            </a:r>
            <a:r>
              <a:rPr lang="en-US" sz="2000" strike="noStrike" dirty="0" err="1">
                <a:solidFill>
                  <a:srgbClr val="000000"/>
                </a:solidFill>
                <a:latin typeface="Arial"/>
              </a:rPr>
              <a:t>número</a:t>
            </a:r>
            <a:r>
              <a:rPr lang="en-US" sz="2000" strike="noStrike" dirty="0">
                <a:solidFill>
                  <a:srgbClr val="000000"/>
                </a:solidFill>
                <a:latin typeface="Arial"/>
              </a:rPr>
              <a:t> de testes é </a:t>
            </a:r>
            <a:r>
              <a:rPr lang="en-US" sz="2000" strike="noStrike" dirty="0" err="1">
                <a:solidFill>
                  <a:srgbClr val="000000"/>
                </a:solidFill>
                <a:latin typeface="Arial"/>
              </a:rPr>
              <a:t>igual</a:t>
            </a:r>
            <a:r>
              <a:rPr lang="en-US" sz="2000" strike="noStrike" dirty="0">
                <a:solidFill>
                  <a:srgbClr val="000000"/>
                </a:solidFill>
                <a:latin typeface="Arial"/>
              </a:rPr>
              <a:t> a 2^n, </a:t>
            </a:r>
            <a:r>
              <a:rPr lang="en-US" sz="2000" strike="noStrike" dirty="0" err="1">
                <a:solidFill>
                  <a:srgbClr val="000000"/>
                </a:solidFill>
                <a:latin typeface="Arial"/>
              </a:rPr>
              <a:t>onde</a:t>
            </a:r>
            <a:r>
              <a:rPr lang="en-US" sz="2000" strike="noStrike" dirty="0">
                <a:solidFill>
                  <a:srgbClr val="000000"/>
                </a:solidFill>
                <a:latin typeface="Arial"/>
              </a:rPr>
              <a:t> n é o </a:t>
            </a:r>
            <a:r>
              <a:rPr lang="en-US" sz="2000" strike="noStrike" dirty="0" err="1">
                <a:solidFill>
                  <a:srgbClr val="000000"/>
                </a:solidFill>
                <a:latin typeface="Arial"/>
              </a:rPr>
              <a:t>número</a:t>
            </a:r>
            <a:r>
              <a:rPr lang="en-US" sz="2000" strike="noStrike" dirty="0">
                <a:solidFill>
                  <a:srgbClr val="000000"/>
                </a:solidFill>
                <a:latin typeface="Arial"/>
              </a:rPr>
              <a:t> de </a:t>
            </a:r>
            <a:r>
              <a:rPr lang="en-US" sz="2000" strike="noStrike" dirty="0" err="1">
                <a:solidFill>
                  <a:srgbClr val="000000"/>
                </a:solidFill>
                <a:latin typeface="Arial"/>
              </a:rPr>
              <a:t>variáveis</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139</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hyperlink" Target="http://ruturaj.net/git-bisect-tutoria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github.com/ruturajv/git-bisect-demo.git" TargetMode="External"/></Relationships>
</file>

<file path=ppt/slides/_rels/slide68.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39740" y="2209800"/>
            <a:ext cx="8263800" cy="83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a:t>
            </a:r>
            <a:r>
              <a:rPr lang="en-US" sz="4400" strike="noStrike" dirty="0" smtClean="0">
                <a:solidFill>
                  <a:srgbClr val="000000"/>
                </a:solidFill>
                <a:latin typeface="Calibri"/>
                <a:ea typeface="DejaVu Sans"/>
              </a:rPr>
              <a:t>e </a:t>
            </a:r>
            <a:r>
              <a:rPr lang="en-US" sz="4400" strike="noStrike" dirty="0" err="1" smtClean="0">
                <a:solidFill>
                  <a:srgbClr val="000000"/>
                </a:solidFill>
                <a:latin typeface="Calibri"/>
                <a:ea typeface="DejaVu Sans"/>
              </a:rPr>
              <a:t>Validação</a:t>
            </a:r>
            <a:r>
              <a:rPr lang="en-US" sz="4400" strike="noStrike" dirty="0" smtClean="0">
                <a:solidFill>
                  <a:srgbClr val="000000"/>
                </a:solidFill>
                <a:latin typeface="Calibri"/>
                <a:ea typeface="DejaVu Sans"/>
              </a:rPr>
              <a:t> de </a:t>
            </a:r>
            <a:r>
              <a:rPr lang="en-US" sz="4400" strike="noStrike" dirty="0">
                <a:solidFill>
                  <a:srgbClr val="000000"/>
                </a:solidFill>
                <a:latin typeface="Calibri"/>
                <a:ea typeface="DejaVu Sans"/>
              </a:rPr>
              <a:t>Software</a:t>
            </a:r>
            <a:endParaRPr dirty="0"/>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dirty="0">
                <a:solidFill>
                  <a:srgbClr val="8B8B8B"/>
                </a:solidFill>
                <a:latin typeface="Calibri"/>
                <a:ea typeface="DejaVu Sans"/>
              </a:rPr>
              <a:t>Marcelo </a:t>
            </a:r>
            <a:r>
              <a:rPr lang="en-US" sz="3200" strike="noStrike" dirty="0" err="1" smtClean="0">
                <a:solidFill>
                  <a:srgbClr val="8B8B8B"/>
                </a:solidFill>
                <a:latin typeface="Calibri"/>
                <a:ea typeface="DejaVu Sans"/>
              </a:rPr>
              <a:t>d’Amorim</a:t>
            </a:r>
            <a:endParaRPr dirty="0" smtClean="0"/>
          </a:p>
          <a:p>
            <a:pPr algn="ctr">
              <a:lnSpc>
                <a:spcPct val="100000"/>
              </a:lnSpc>
            </a:pPr>
            <a:r>
              <a:rPr lang="en-US" sz="3200" dirty="0" smtClean="0">
                <a:solidFill>
                  <a:srgbClr val="8B8B8B"/>
                </a:solidFill>
                <a:latin typeface="Calibri"/>
                <a:ea typeface="DejaVu Sans"/>
              </a:rPr>
              <a:t>Web: ~</a:t>
            </a:r>
            <a:r>
              <a:rPr lang="en-US" sz="3200" dirty="0" err="1" smtClean="0">
                <a:solidFill>
                  <a:srgbClr val="8B8B8B"/>
                </a:solidFill>
                <a:latin typeface="Calibri"/>
                <a:ea typeface="DejaVu Sans"/>
              </a:rPr>
              <a:t>d</a:t>
            </a:r>
            <a:r>
              <a:rPr lang="en-US" sz="3200" strike="noStrike" dirty="0" err="1" smtClean="0">
                <a:solidFill>
                  <a:srgbClr val="8B8B8B"/>
                </a:solidFill>
                <a:latin typeface="Calibri"/>
                <a:ea typeface="DejaVu Sans"/>
              </a:rPr>
              <a:t>amorim</a:t>
            </a:r>
            <a:endParaRPr lang="en-US" sz="3200" strike="noStrike" dirty="0" smtClean="0">
              <a:solidFill>
                <a:srgbClr val="8B8B8B"/>
              </a:solidFill>
              <a:latin typeface="Calibri"/>
              <a:ea typeface="DejaVu Sans"/>
            </a:endParaRPr>
          </a:p>
          <a:p>
            <a:pPr algn="ctr">
              <a:lnSpc>
                <a:spcPct val="100000"/>
              </a:lnSpc>
            </a:pPr>
            <a:r>
              <a:rPr lang="en-US" sz="3200" dirty="0" smtClean="0">
                <a:solidFill>
                  <a:srgbClr val="8B8B8B"/>
                </a:solidFill>
                <a:latin typeface="Calibri"/>
              </a:rPr>
              <a:t>Email: damorim@cin.ufpe.br</a:t>
            </a:r>
            <a:endParaRPr dirty="0"/>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a:solidFill>
                  <a:srgbClr val="000000"/>
                </a:solidFill>
                <a:latin typeface="Calibri"/>
              </a:rPr>
              <a:t> Tipicamente o teste é de sistema e caixa preta</a:t>
            </a:r>
            <a:endParaRPr lang="pt-BR" sz="3200" dirty="0"/>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smtClean="0">
                <a:solidFill>
                  <a:srgbClr val="000000"/>
                </a:solidFill>
                <a:latin typeface="Calibri"/>
              </a:rPr>
              <a:t>aspectos</a:t>
            </a:r>
            <a:r>
              <a:rPr lang="en-US" sz="3200" dirty="0" smtClean="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a:t>
            </a:r>
            <a:r>
              <a:rPr lang="en-US" sz="3200" dirty="0" smtClean="0">
                <a:solidFill>
                  <a:srgbClr val="000000"/>
                </a:solidFill>
                <a:latin typeface="Calibri"/>
              </a:rPr>
              <a:t>performance, etc.</a:t>
            </a:r>
            <a:endParaRPr lang="en-US" sz="3200" dirty="0">
              <a:solidFill>
                <a:srgbClr val="000000"/>
              </a:solidFill>
              <a:latin typeface="Calibri"/>
            </a:endParaRPr>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dirty="0">
                <a:solidFill>
                  <a:srgbClr val="000000"/>
                </a:solidFill>
                <a:latin typeface="Consolas" panose="020B0609020204030204" pitchFamily="49" charset="0"/>
                <a:ea typeface="Courier New"/>
              </a:rPr>
              <a:t>if ((((a || b) &amp;&amp; c) || d) &amp;&amp; e) {...} </a:t>
            </a:r>
            <a:endParaRPr lang="en-US" sz="2400"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else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4119875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strike="noStrike" dirty="0" smtClean="0">
                <a:solidFill>
                  <a:srgbClr val="000000"/>
                </a:solidFill>
                <a:latin typeface="Calibri"/>
                <a:ea typeface="DejaVu Sans"/>
              </a:rPr>
              <a:t>T</a:t>
            </a:r>
            <a:r>
              <a:rPr lang="en-US" sz="2800" strike="noStrike" baseline="-25000" dirty="0" smtClean="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dirty="0">
                <a:solidFill>
                  <a:srgbClr val="000000"/>
                </a:solidFill>
                <a:latin typeface="Calibri"/>
                <a:ea typeface="DejaVu Sans"/>
              </a:rPr>
              <a:t>C</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precisam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valor</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C </a:t>
            </a:r>
            <a:r>
              <a:rPr lang="en-US" sz="2800" dirty="0" err="1" smtClean="0">
                <a:solidFill>
                  <a:srgbClr val="000000"/>
                </a:solidFill>
                <a:latin typeface="Calibri"/>
              </a:rPr>
              <a:t>precisa</a:t>
            </a:r>
            <a:r>
              <a:rPr lang="en-US" sz="2800" dirty="0" smtClean="0">
                <a:solidFill>
                  <a:srgbClr val="000000"/>
                </a:solidFill>
                <a:latin typeface="Calibri"/>
              </a:rPr>
              <a:t> </a:t>
            </a:r>
            <a:r>
              <a:rPr lang="en-US" sz="2800" dirty="0" err="1" smtClean="0">
                <a:solidFill>
                  <a:srgbClr val="000000"/>
                </a:solidFill>
                <a:latin typeface="Calibri"/>
              </a:rPr>
              <a:t>avaliar</a:t>
            </a:r>
            <a:r>
              <a:rPr lang="en-US" sz="2800" dirty="0" smtClean="0">
                <a:solidFill>
                  <a:srgbClr val="000000"/>
                </a:solidFill>
                <a:latin typeface="Calibri"/>
              </a:rPr>
              <a:t> para </a:t>
            </a:r>
            <a:r>
              <a:rPr lang="en-US" sz="2800" i="1" dirty="0" smtClean="0">
                <a:solidFill>
                  <a:srgbClr val="000000"/>
                </a:solidFill>
                <a:latin typeface="Calibri"/>
              </a:rPr>
              <a:t>True</a:t>
            </a:r>
            <a:r>
              <a:rPr lang="en-US" sz="2800" dirty="0" smtClean="0">
                <a:solidFill>
                  <a:srgbClr val="000000"/>
                </a:solidFill>
                <a:latin typeface="Calibri"/>
              </a:rPr>
              <a:t> e </a:t>
            </a:r>
            <a:r>
              <a:rPr lang="en-US" sz="2800" i="1" dirty="0" smtClean="0">
                <a:solidFill>
                  <a:srgbClr val="000000"/>
                </a:solidFill>
                <a:latin typeface="Calibri"/>
              </a:rPr>
              <a:t>False</a:t>
            </a:r>
            <a:endParaRPr i="1"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C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avaliar</a:t>
            </a:r>
            <a:r>
              <a:rPr lang="en-US" sz="2800" strike="noStrike" dirty="0" smtClean="0">
                <a:solidFill>
                  <a:srgbClr val="000000"/>
                </a:solidFill>
                <a:latin typeface="Calibri"/>
                <a:ea typeface="DejaVu Sans"/>
              </a:rPr>
              <a:t> para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um </a:t>
            </a:r>
            <a:r>
              <a:rPr lang="en-US" sz="2800" strike="noStrike" dirty="0" err="1" smtClean="0">
                <a:solidFill>
                  <a:srgbClr val="000000"/>
                </a:solidFill>
                <a:latin typeface="Calibri"/>
                <a:ea typeface="DejaVu Sans"/>
              </a:rPr>
              <a:t>caso</a:t>
            </a:r>
            <a:r>
              <a:rPr lang="en-US" sz="2800" strike="noStrike" dirty="0" smtClean="0">
                <a:solidFill>
                  <a:srgbClr val="000000"/>
                </a:solidFill>
                <a:latin typeface="Calibri"/>
                <a:ea typeface="DejaVu Sans"/>
              </a:rPr>
              <a:t> de teste </a:t>
            </a:r>
            <a:r>
              <a:rPr lang="en-US" sz="2800" strike="noStrike" dirty="0">
                <a:solidFill>
                  <a:srgbClr val="000000"/>
                </a:solidFill>
                <a:latin typeface="Calibri"/>
                <a:ea typeface="DejaVu Sans"/>
              </a:rPr>
              <a:t>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no outro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p>
          <a:p>
            <a:pPr>
              <a:lnSpc>
                <a:spcPct val="100000"/>
              </a:lnSpc>
            </a:pPr>
            <a:r>
              <a:rPr lang="pt-BR" sz="2400" dirty="0" smtClean="0">
                <a:solidFill>
                  <a:srgbClr val="000000"/>
                </a:solidFill>
                <a:latin typeface="Consolas" panose="020B0609020204030204" pitchFamily="49" charset="0"/>
              </a:rPr>
              <a:t>TR4:  [ 0, ?,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 1 ]</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determinam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dirty="0" smtClean="0">
                <a:solidFill>
                  <a:srgbClr val="000000"/>
                </a:solidFill>
                <a:latin typeface="Calibri"/>
                <a:ea typeface="DejaVu Sans"/>
              </a:rPr>
              <a:t>.</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Definição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Variável</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err="1" smtClean="0">
                <a:solidFill>
                  <a:srgbClr val="000000"/>
                </a:solidFill>
                <a:latin typeface="Calibri"/>
              </a:rPr>
              <a:t>Uso</a:t>
            </a:r>
            <a:r>
              <a:rPr lang="en-US" sz="4400" dirty="0" smtClean="0">
                <a:solidFill>
                  <a:srgbClr val="000000"/>
                </a:solidFill>
                <a:latin typeface="Calibri"/>
              </a:rPr>
              <a:t> de </a:t>
            </a:r>
            <a:r>
              <a:rPr lang="en-US" sz="4400" dirty="0" err="1">
                <a:solidFill>
                  <a:srgbClr val="000000"/>
                </a:solidFill>
                <a:latin typeface="Calibri"/>
              </a:rPr>
              <a:t>Variável</a:t>
            </a:r>
            <a:endParaRPr lang="en-US" sz="4400"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Par </a:t>
            </a:r>
            <a:r>
              <a:rPr lang="en-US" sz="4400" strike="noStrike" dirty="0" err="1" smtClean="0">
                <a:solidFill>
                  <a:srgbClr val="000000"/>
                </a:solidFill>
                <a:latin typeface="Calibri"/>
                <a:ea typeface="DejaVu Sans"/>
              </a:rPr>
              <a:t>Definição</a:t>
            </a:r>
            <a:r>
              <a:rPr lang="en-US" sz="4400" dirty="0" err="1">
                <a:solidFill>
                  <a:srgbClr val="000000"/>
                </a:solidFill>
                <a:latin typeface="Calibri"/>
                <a:ea typeface="DejaVu Sans"/>
              </a:rPr>
              <a:t>-</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1554120" y="4953000"/>
            <a:ext cx="6035040" cy="8294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Open Sans"/>
                <a:ea typeface="Open Sans"/>
              </a:rPr>
              <a:t>Pares </a:t>
            </a:r>
            <a:r>
              <a:rPr lang="en-US" sz="2400" strike="noStrike" dirty="0" err="1">
                <a:solidFill>
                  <a:srgbClr val="000000"/>
                </a:solidFill>
                <a:latin typeface="Open Sans"/>
                <a:ea typeface="Open Sans"/>
              </a:rPr>
              <a:t>definição-uso</a:t>
            </a:r>
            <a:r>
              <a:rPr lang="en-US" sz="2400" strike="noStrike" dirty="0">
                <a:solidFill>
                  <a:srgbClr val="000000"/>
                </a:solidFill>
                <a:latin typeface="Open Sans"/>
                <a:ea typeface="Open Sans"/>
              </a:rPr>
              <a:t>:</a:t>
            </a:r>
            <a:endParaRPr dirty="0"/>
          </a:p>
          <a:p>
            <a:pPr algn="ctr">
              <a:lnSpc>
                <a:spcPct val="100000"/>
              </a:lnSpc>
            </a:pPr>
            <a:r>
              <a:rPr lang="en-US" sz="2400" strike="noStrike" dirty="0">
                <a:solidFill>
                  <a:srgbClr val="000000"/>
                </a:solidFill>
                <a:latin typeface="Open Sans"/>
                <a:ea typeface="Open Sans"/>
              </a:rPr>
              <a:t>(01,02), (01,03), (01,06) e (03,06)</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a:t>
            </a:r>
            <a:r>
              <a:rPr lang="en-US" sz="4400" strike="noStrike" dirty="0" err="1" smtClean="0">
                <a:solidFill>
                  <a:srgbClr val="000000"/>
                </a:solidFill>
                <a:latin typeface="Calibri"/>
                <a:ea typeface="DejaVu Sans"/>
              </a:rPr>
              <a:t>Uso</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2967525" y="4800600"/>
            <a:ext cx="3208229" cy="920031"/>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smtClean="0">
                <a:solidFill>
                  <a:srgbClr val="000000"/>
                </a:solidFill>
                <a:latin typeface="Open Sans"/>
                <a:ea typeface="Open Sans"/>
              </a:rPr>
              <a:t>Para o par (01,06):</a:t>
            </a:r>
            <a:endParaRPr dirty="0"/>
          </a:p>
          <a:p>
            <a:pPr algn="ctr">
              <a:lnSpc>
                <a:spcPct val="100000"/>
              </a:lnSpc>
            </a:pPr>
            <a:r>
              <a:rPr lang="en-US" sz="2400" strike="noStrike" dirty="0" smtClean="0">
                <a:solidFill>
                  <a:srgbClr val="000000"/>
                </a:solidFill>
                <a:latin typeface="Open Sans"/>
                <a:ea typeface="Open Sans"/>
              </a:rPr>
              <a:t>[01, 02, 05, 06]</a:t>
            </a:r>
            <a:endParaRPr dirty="0"/>
          </a:p>
        </p:txBody>
      </p:sp>
    </p:spTree>
    <p:extLst>
      <p:ext uri="{BB962C8B-B14F-4D97-AF65-F5344CB8AC3E}">
        <p14:creationId xmlns:p14="http://schemas.microsoft.com/office/powerpoint/2010/main" val="1585830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-Uso</a:t>
            </a:r>
            <a:endParaRPr dirty="0"/>
          </a:p>
        </p:txBody>
      </p:sp>
      <p:sp>
        <p:nvSpPr>
          <p:cNvPr id="656" name="CustomShape 3"/>
          <p:cNvSpPr/>
          <p:nvPr/>
        </p:nvSpPr>
        <p:spPr>
          <a:xfrm>
            <a:off x="291600" y="21336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x = 1;</a:t>
            </a:r>
            <a:endParaRPr dirty="0"/>
          </a:p>
          <a:p>
            <a:pPr>
              <a:lnSpc>
                <a:spcPct val="100000"/>
              </a:lnSpc>
            </a:pPr>
            <a:r>
              <a:rPr lang="en-US" sz="2400" strike="noStrike" dirty="0">
                <a:solidFill>
                  <a:srgbClr val="000000"/>
                </a:solidFill>
                <a:latin typeface="Courier New"/>
                <a:ea typeface="Courier New"/>
              </a:rPr>
              <a:t>02: if (...) {</a:t>
            </a:r>
            <a:endParaRPr dirty="0"/>
          </a:p>
          <a:p>
            <a:pPr>
              <a:lnSpc>
                <a:spcPct val="100000"/>
              </a:lnSpc>
            </a:pPr>
            <a:r>
              <a:rPr lang="en-US" sz="2400" strike="noStrike" dirty="0">
                <a:solidFill>
                  <a:srgbClr val="000000"/>
                </a:solidFill>
                <a:latin typeface="Courier New"/>
                <a:ea typeface="Courier New"/>
              </a:rPr>
              <a:t>03:   ...</a:t>
            </a:r>
            <a:endParaRPr dirty="0"/>
          </a:p>
          <a:p>
            <a:pPr>
              <a:lnSpc>
                <a:spcPct val="100000"/>
              </a:lnSpc>
            </a:pPr>
            <a:r>
              <a:rPr lang="en-US" sz="2400" strike="noStrike" dirty="0">
                <a:solidFill>
                  <a:srgbClr val="000000"/>
                </a:solidFill>
                <a:latin typeface="Courier New"/>
                <a:ea typeface="Courier New"/>
              </a:rPr>
              <a:t>04: } else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07: }</a:t>
            </a:r>
            <a:endParaRPr dirty="0"/>
          </a:p>
          <a:p>
            <a:pPr>
              <a:lnSpc>
                <a:spcPct val="100000"/>
              </a:lnSpc>
            </a:pPr>
            <a:r>
              <a:rPr lang="en-US" sz="2400" strike="noStrike" dirty="0">
                <a:solidFill>
                  <a:srgbClr val="000000"/>
                </a:solidFill>
                <a:latin typeface="Courier New"/>
                <a:ea typeface="Courier New"/>
              </a:rPr>
              <a:t>08: </a:t>
            </a:r>
            <a:r>
              <a:rPr lang="en-US" sz="2400" strike="noStrike" dirty="0" err="1">
                <a:solidFill>
                  <a:srgbClr val="000000"/>
                </a:solidFill>
                <a:latin typeface="Courier New"/>
                <a:ea typeface="Courier New"/>
              </a:rPr>
              <a:t>System.out</a:t>
            </a:r>
            <a:endParaRPr dirty="0"/>
          </a:p>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println</a:t>
            </a:r>
            <a:r>
              <a:rPr lang="en-US" sz="2400" strike="noStrike" dirty="0">
                <a:solidFill>
                  <a:srgbClr val="000000"/>
                </a:solidFill>
                <a:latin typeface="Courier New"/>
                <a:ea typeface="Courier New"/>
              </a:rPr>
              <a:t>(“x value”+ x);</a:t>
            </a:r>
            <a:endParaRPr dirty="0"/>
          </a:p>
        </p:txBody>
      </p:sp>
      <p:sp>
        <p:nvSpPr>
          <p:cNvPr id="2" name="Retângulo 1"/>
          <p:cNvSpPr/>
          <p:nvPr/>
        </p:nvSpPr>
        <p:spPr>
          <a:xfrm>
            <a:off x="4274024" y="3123063"/>
            <a:ext cx="4572000"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0000"/>
              </a:lnSpc>
            </a:pPr>
            <a:r>
              <a:rPr lang="pt-BR" sz="2400" dirty="0">
                <a:solidFill>
                  <a:srgbClr val="000000"/>
                </a:solidFill>
                <a:latin typeface="Open Sans"/>
              </a:rPr>
              <a:t>Pode </a:t>
            </a:r>
            <a:r>
              <a:rPr lang="pt-BR" sz="2400" dirty="0" smtClean="0">
                <a:solidFill>
                  <a:srgbClr val="000000"/>
                </a:solidFill>
                <a:latin typeface="Open Sans"/>
              </a:rPr>
              <a:t>haver vários caminhos </a:t>
            </a:r>
            <a:r>
              <a:rPr lang="pt-BR" sz="2400" dirty="0">
                <a:solidFill>
                  <a:srgbClr val="000000"/>
                </a:solidFill>
                <a:latin typeface="Open Sans"/>
              </a:rPr>
              <a:t>DU para um par DU!</a:t>
            </a:r>
            <a:endParaRPr lang="pt-BR" sz="2400" dirty="0">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915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Maior número </a:t>
            </a:r>
            <a:r>
              <a:rPr lang="pt-BR" sz="3200" dirty="0">
                <a:solidFill>
                  <a:srgbClr val="000000"/>
                </a:solidFill>
                <a:latin typeface="Calibri"/>
              </a:rPr>
              <a:t>de </a:t>
            </a:r>
            <a:r>
              <a:rPr lang="pt-BR" sz="3200" dirty="0" smtClean="0">
                <a:solidFill>
                  <a:srgbClr val="000000"/>
                </a:solidFill>
                <a:latin typeface="Calibri"/>
              </a:rPr>
              <a:t>erros irreais capturados </a:t>
            </a:r>
            <a:r>
              <a:rPr lang="pt-BR" sz="3200" dirty="0">
                <a:solidFill>
                  <a:srgbClr val="000000"/>
                </a:solidFill>
                <a:latin typeface="Calibri"/>
              </a:rPr>
              <a:t>=&gt; maior </a:t>
            </a:r>
            <a:r>
              <a:rPr lang="pt-BR" sz="3200" dirty="0" smtClean="0">
                <a:solidFill>
                  <a:srgbClr val="000000"/>
                </a:solidFill>
                <a:latin typeface="Calibri"/>
              </a:rPr>
              <a:t>chance </a:t>
            </a:r>
            <a:r>
              <a:rPr lang="pt-BR" sz="3200" dirty="0">
                <a:solidFill>
                  <a:srgbClr val="000000"/>
                </a:solidFill>
                <a:latin typeface="Calibri"/>
              </a:rPr>
              <a:t>de </a:t>
            </a:r>
            <a:r>
              <a:rPr lang="pt-BR" sz="3200" dirty="0" smtClean="0">
                <a:solidFill>
                  <a:srgbClr val="000000"/>
                </a:solidFill>
                <a:latin typeface="Calibri"/>
              </a:rPr>
              <a:t>revelar defeitos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t>
            </a:r>
            <a:r>
              <a:rPr lang="en-US" sz="3200" dirty="0" err="1" smtClean="0">
                <a:solidFill>
                  <a:srgbClr val="000000"/>
                </a:solidFill>
                <a:latin typeface="Calibri"/>
              </a:rPr>
              <a:t>gradle</a:t>
            </a:r>
            <a:r>
              <a:rPr lang="en-US" sz="3200" dirty="0" smtClean="0">
                <a:solidFill>
                  <a:srgbClr val="000000"/>
                </a:solidFill>
                <a:latin typeface="Calibri"/>
              </a:rPr>
              <a:t> </a:t>
            </a:r>
            <a:r>
              <a:rPr lang="en-US" sz="3200" dirty="0" err="1" smtClean="0">
                <a:solidFill>
                  <a:srgbClr val="000000"/>
                </a:solidFill>
                <a:latin typeface="Calibri"/>
              </a:rPr>
              <a:t>pitest</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pasta demos/basics/triangle</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62285094"/>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45820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requisitos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e.g</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casos</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uso</a:t>
            </a:r>
            <a:r>
              <a:rPr lang="en-US" sz="2800" strike="noStrike" dirty="0" smtClean="0">
                <a:solidFill>
                  <a:srgbClr val="000000"/>
                </a:solidFill>
                <a:latin typeface="Calibri"/>
                <a:ea typeface="DejaVu Sans"/>
              </a:rPr>
              <a:t>)</a:t>
            </a:r>
          </a:p>
          <a:p>
            <a:pPr lvl="1">
              <a:lnSpc>
                <a:spcPct val="100000"/>
              </a:lnSpc>
              <a:buFont typeface="Arial"/>
              <a:buChar char="–"/>
            </a:pP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p>
          <a:p>
            <a:pPr lvl="1">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Bottom up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unidade</a:t>
            </a:r>
            <a:r>
              <a:rPr lang="en-US" sz="3200" dirty="0">
                <a:solidFill>
                  <a:srgbClr val="000000"/>
                </a:solidFill>
                <a:latin typeface="Calibri"/>
                <a:ea typeface="DejaVu Sans"/>
              </a:rPr>
              <a:t> </a:t>
            </a:r>
            <a:r>
              <a:rPr lang="en-US" sz="3200" dirty="0" smtClean="0">
                <a:solidFill>
                  <a:srgbClr val="000000"/>
                </a:solidFill>
                <a:latin typeface="Calibri"/>
                <a:ea typeface="DejaVu Sans"/>
              </a:rPr>
              <a:t>e int.</a:t>
            </a:r>
            <a:r>
              <a:rPr lang="en-US" sz="3200" strike="noStrike" dirty="0" smtClean="0">
                <a:solidFill>
                  <a:srgbClr val="000000"/>
                </a:solidFill>
                <a:latin typeface="Calibri"/>
                <a:ea typeface="DejaVu Sans"/>
              </a:rPr>
              <a:t>)</a:t>
            </a:r>
            <a:endParaRPr dirty="0"/>
          </a:p>
          <a:p>
            <a:pPr lvl="1">
              <a:buFont typeface="Arial"/>
              <a:buChar char="–"/>
            </a:pPr>
            <a:r>
              <a:rPr lang="en-US" sz="2800" dirty="0">
                <a:solidFill>
                  <a:srgbClr val="000000"/>
                </a:solidFill>
                <a:latin typeface="Calibri"/>
              </a:rPr>
              <a:t> </a:t>
            </a:r>
            <a:r>
              <a:rPr lang="en-US" sz="2800" dirty="0" err="1">
                <a:solidFill>
                  <a:srgbClr val="000000"/>
                </a:solidFill>
                <a:latin typeface="Calibri"/>
              </a:rPr>
              <a:t>Adição</a:t>
            </a:r>
            <a:r>
              <a:rPr lang="en-US" sz="2800" dirty="0">
                <a:solidFill>
                  <a:srgbClr val="000000"/>
                </a:solidFill>
                <a:latin typeface="Calibri"/>
              </a:rPr>
              <a:t> </a:t>
            </a:r>
            <a:r>
              <a:rPr lang="en-US" sz="2800" dirty="0" err="1">
                <a:solidFill>
                  <a:srgbClr val="000000"/>
                </a:solidFill>
                <a:latin typeface="Calibri"/>
              </a:rPr>
              <a:t>voluntária</a:t>
            </a:r>
            <a:r>
              <a:rPr lang="en-US" sz="2800" dirty="0">
                <a:solidFill>
                  <a:srgbClr val="000000"/>
                </a:solidFill>
                <a:latin typeface="Calibri"/>
              </a:rPr>
              <a:t>, </a:t>
            </a:r>
            <a:r>
              <a:rPr lang="en-US" sz="2800" dirty="0" err="1" smtClean="0">
                <a:solidFill>
                  <a:srgbClr val="000000"/>
                </a:solidFill>
                <a:latin typeface="Calibri"/>
              </a:rPr>
              <a:t>tipicamente</a:t>
            </a:r>
            <a:r>
              <a:rPr lang="en-US" sz="2800" dirty="0" smtClean="0"/>
              <a:t>, </a:t>
            </a:r>
            <a:r>
              <a:rPr lang="pt-BR" sz="2800" dirty="0" smtClean="0">
                <a:solidFill>
                  <a:srgbClr val="000000"/>
                </a:solidFill>
                <a:latin typeface="Calibri"/>
              </a:rPr>
              <a:t>à</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escritas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err="1" smtClean="0">
                <a:solidFill>
                  <a:srgbClr val="000000"/>
                </a:solidFill>
                <a:latin typeface="Calibri"/>
                <a:ea typeface="DejaVu Sans"/>
              </a:rPr>
              <a:t>Técnica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smtClean="0">
                <a:solidFill>
                  <a:srgbClr val="000000"/>
                </a:solidFill>
                <a:latin typeface="Calibri"/>
                <a:ea typeface="DejaVu Sans"/>
              </a:rPr>
              <a:t>qualidade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a:solidFill>
                  <a:srgbClr val="000000"/>
                </a:solidFill>
                <a:latin typeface="Calibri"/>
                <a:ea typeface="DejaVu Sans"/>
              </a:rPr>
              <a:t>[...] The general lesson that I take away from this bug is humility</a:t>
            </a:r>
            <a:r>
              <a:rPr lang="en-US" strike="noStrike" dirty="0">
                <a:solidFill>
                  <a:srgbClr val="FF0000"/>
                </a:solidFill>
                <a:latin typeface="Calibri"/>
                <a:ea typeface="DejaVu Sans"/>
              </a:rPr>
              <a:t>: It is hard to write even the smallest piece of code correctly</a:t>
            </a:r>
            <a:r>
              <a:rPr lang="en-US" strike="noStrike" dirty="0">
                <a:solidFill>
                  <a:srgbClr val="000000"/>
                </a:solidFill>
                <a:latin typeface="Calibri"/>
                <a:ea typeface="DejaVu Sans"/>
              </a:rPr>
              <a:t>, and our whole world runs on big, complex pieces of code.</a:t>
            </a:r>
            <a:endParaRPr dirty="0"/>
          </a:p>
          <a:p>
            <a:pPr>
              <a:lnSpc>
                <a:spcPct val="100000"/>
              </a:lnSpc>
            </a:pPr>
            <a:endParaRPr dirty="0"/>
          </a:p>
          <a:p>
            <a:pPr>
              <a:lnSpc>
                <a:spcPct val="100000"/>
              </a:lnSpc>
            </a:pPr>
            <a:r>
              <a:rPr lang="en-US" strike="noStrike" dirty="0">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dirty="0"/>
          </a:p>
          <a:p>
            <a:pPr>
              <a:lnSpc>
                <a:spcPct val="100000"/>
              </a:lnSpc>
            </a:pPr>
            <a:endParaRPr dirty="0"/>
          </a:p>
          <a:p>
            <a:pPr>
              <a:lnSpc>
                <a:spcPct val="100000"/>
              </a:lnSpc>
            </a:pPr>
            <a:r>
              <a:rPr lang="en-US" sz="2400" strike="noStrike" dirty="0">
                <a:solidFill>
                  <a:srgbClr val="000000"/>
                </a:solidFill>
                <a:latin typeface="Calibri"/>
                <a:ea typeface="DejaVu Sans"/>
              </a:rPr>
              <a:t>Joshua Bloch</a:t>
            </a:r>
            <a:endParaRPr dirty="0"/>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de testes—</a:t>
            </a:r>
            <a:r>
              <a:rPr lang="en-US" sz="3200" strike="noStrike" dirty="0" err="1" smtClean="0">
                <a:solidFill>
                  <a:srgbClr val="000000"/>
                </a:solidFill>
                <a:latin typeface="Calibri"/>
                <a:ea typeface="DejaVu Sans"/>
              </a:rPr>
              <a:t>habilita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desenvolvedor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criar</a:t>
            </a:r>
            <a:r>
              <a:rPr lang="en-US" sz="3200" strike="noStrike" dirty="0" smtClean="0">
                <a:solidFill>
                  <a:srgbClr val="000000"/>
                </a:solidFill>
                <a:latin typeface="Calibri"/>
                <a:ea typeface="DejaVu Sans"/>
              </a:rPr>
              <a:t> testes </a:t>
            </a:r>
            <a:r>
              <a:rPr lang="pt-BR" sz="3200" strike="noStrike" dirty="0" smtClean="0">
                <a:solidFill>
                  <a:srgbClr val="000000"/>
                </a:solidFill>
                <a:latin typeface="Calibri"/>
                <a:ea typeface="DejaVu Sans"/>
              </a:rPr>
              <a:t>automatizados</a:t>
            </a: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funcionalidades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Métodos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estado</a:t>
            </a:r>
            <a:r>
              <a:rPr lang="en-US" sz="2800" strike="noStrike" dirty="0" smtClean="0">
                <a:solidFill>
                  <a:srgbClr val="000000"/>
                </a:solidFill>
                <a:latin typeface="Calibri"/>
                <a:ea typeface="DejaVu Sans"/>
              </a:rPr>
              <a:t> antes e </a:t>
            </a:r>
            <a:r>
              <a:rPr lang="en-US" sz="2800" strike="noStrike" dirty="0" err="1" smtClean="0">
                <a:solidFill>
                  <a:srgbClr val="000000"/>
                </a:solidFill>
                <a:latin typeface="Calibri"/>
                <a:ea typeface="DejaVu Sans"/>
              </a:rPr>
              <a:t>depois</a:t>
            </a:r>
            <a:r>
              <a:rPr lang="en-US" sz="2800" strike="noStrike" dirty="0" smtClean="0">
                <a:solidFill>
                  <a:srgbClr val="000000"/>
                </a:solidFill>
                <a:latin typeface="Calibri"/>
                <a:ea typeface="DejaVu Sans"/>
              </a:rPr>
              <a:t> da </a:t>
            </a:r>
            <a:r>
              <a:rPr lang="en-US" sz="2800" strike="noStrike" dirty="0" err="1" smtClean="0">
                <a:solidFill>
                  <a:srgbClr val="000000"/>
                </a:solidFill>
                <a:latin typeface="Calibri"/>
                <a:ea typeface="DejaVu Sans"/>
              </a:rPr>
              <a:t>execução</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teste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Vários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asserç</a:t>
            </a:r>
            <a:r>
              <a:rPr lang="pt-BR" sz="2800" strike="noStrike" dirty="0" err="1" smtClean="0">
                <a:solidFill>
                  <a:srgbClr val="000000"/>
                </a:solidFill>
                <a:latin typeface="Calibri"/>
                <a:ea typeface="DejaVu Sans"/>
              </a:rPr>
              <a:t>ão</a:t>
            </a:r>
            <a:endParaRPr dirty="0"/>
          </a:p>
          <a:p>
            <a:pPr lvl="1">
              <a:lnSpc>
                <a:spcPct val="100000"/>
              </a:lnSpc>
              <a:buFont typeface="Arial"/>
              <a:buChar char="–"/>
            </a:pPr>
            <a:r>
              <a:rPr lang="en-US" sz="2800" strike="noStrike" dirty="0" smtClean="0">
                <a:solidFill>
                  <a:srgbClr val="000000"/>
                </a:solidFill>
                <a:latin typeface="Calibri"/>
                <a:ea typeface="DejaVu Sans"/>
              </a:rPr>
              <a:t> 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smtClean="0">
                <a:solidFill>
                  <a:srgbClr val="000000"/>
                </a:solidFill>
                <a:latin typeface="Calibri"/>
                <a:ea typeface="DejaVu Sans"/>
              </a:rPr>
              <a:t>execuç</a:t>
            </a:r>
            <a:r>
              <a:rPr lang="en-US" sz="2800" dirty="0" err="1" smtClean="0">
                <a:solidFill>
                  <a:srgbClr val="000000"/>
                </a:solidFill>
                <a:latin typeface="Calibri"/>
                <a:ea typeface="DejaVu Sans"/>
              </a:rPr>
              <a:t>ão</a:t>
            </a:r>
            <a:endParaRPr lang="en-US" sz="2800"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etc.</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762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Test</a:t>
            </a:r>
            <a:endParaRPr sz="2300" dirty="0">
              <a:latin typeface="Courier New" panose="02070309020205020404" pitchFamily="49" charset="0"/>
              <a:cs typeface="Courier New" panose="02070309020205020404" pitchFamily="49" charset="0"/>
            </a:endParaRPr>
          </a:p>
          <a:p>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public </a:t>
            </a:r>
            <a:r>
              <a:rPr lang="en-US" sz="2300" strike="noStrike" dirty="0">
                <a:solidFill>
                  <a:srgbClr val="000000"/>
                </a:solidFill>
                <a:latin typeface="Courier New" panose="02070309020205020404" pitchFamily="49" charset="0"/>
                <a:ea typeface="Courier New"/>
                <a:cs typeface="Courier New" panose="02070309020205020404" pitchFamily="49" charset="0"/>
              </a:rPr>
              <a:t>void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testExceptionMessage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try </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r>
              <a:rPr lang="en-US" sz="2300" dirty="0" smtClean="0">
                <a:solidFill>
                  <a:srgbClr val="000000"/>
                </a:solidFill>
                <a:latin typeface="Courier New" panose="02070309020205020404" pitchFamily="49" charset="0"/>
                <a:ea typeface="Courier New"/>
                <a:cs typeface="Courier New" panose="02070309020205020404" pitchFamily="49" charset="0"/>
              </a:rPr>
              <a:t>   Bank </a:t>
            </a:r>
            <a:r>
              <a:rPr lang="en-US" sz="2300" dirty="0">
                <a:solidFill>
                  <a:srgbClr val="000000"/>
                </a:solidFill>
                <a:latin typeface="Courier New" panose="02070309020205020404" pitchFamily="49" charset="0"/>
                <a:ea typeface="Courier New"/>
                <a:cs typeface="Courier New" panose="02070309020205020404" pitchFamily="49" charset="0"/>
              </a:rPr>
              <a:t>b = </a:t>
            </a:r>
            <a:r>
              <a:rPr lang="en-US" sz="2300" dirty="0" err="1">
                <a:solidFill>
                  <a:srgbClr val="000000"/>
                </a:solidFill>
                <a:latin typeface="Courier New" panose="02070309020205020404" pitchFamily="49" charset="0"/>
                <a:ea typeface="Courier New"/>
                <a:cs typeface="Courier New" panose="02070309020205020404" pitchFamily="49" charset="0"/>
              </a:rPr>
              <a:t>Bank.create</a:t>
            </a:r>
            <a:r>
              <a:rPr lang="en-US" sz="2300" dirty="0">
                <a:solidFill>
                  <a:srgbClr val="000000"/>
                </a:solidFill>
                <a:latin typeface="Courier New" panose="02070309020205020404" pitchFamily="49" charset="0"/>
                <a:ea typeface="Courier New"/>
                <a:cs typeface="Courier New" panose="02070309020205020404" pitchFamily="49" charset="0"/>
              </a:rPr>
              <a:t>();</a:t>
            </a:r>
          </a:p>
          <a:p>
            <a:r>
              <a:rPr lang="en-US" sz="2300" dirty="0">
                <a:solidFill>
                  <a:srgbClr val="000000"/>
                </a:solidFill>
                <a:latin typeface="Courier New" panose="02070309020205020404" pitchFamily="49" charset="0"/>
                <a:ea typeface="Courier New"/>
                <a:cs typeface="Courier New" panose="02070309020205020404" pitchFamily="49" charset="0"/>
              </a:rPr>
              <a:t>   Account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 </a:t>
            </a:r>
            <a:r>
              <a:rPr lang="en-US" sz="2300" dirty="0" err="1">
                <a:solidFill>
                  <a:srgbClr val="000000"/>
                </a:solidFill>
                <a:latin typeface="Courier New" panose="02070309020205020404" pitchFamily="49" charset="0"/>
                <a:ea typeface="Courier New"/>
                <a:cs typeface="Courier New" panose="02070309020205020404" pitchFamily="49" charset="0"/>
              </a:rPr>
              <a:t>b.createAccount</a:t>
            </a:r>
            <a:r>
              <a:rPr lang="en-US" sz="2300" dirty="0">
                <a:solidFill>
                  <a:srgbClr val="000000"/>
                </a:solidFill>
                <a:latin typeface="Courier New" panose="02070309020205020404" pitchFamily="49" charset="0"/>
                <a:ea typeface="Courier New"/>
                <a:cs typeface="Courier New" panose="02070309020205020404" pitchFamily="49" charset="0"/>
              </a:rPr>
              <a:t>(“001</a:t>
            </a:r>
            <a:r>
              <a:rPr lang="en-US" sz="2300" dirty="0" smtClean="0">
                <a:solidFill>
                  <a:srgbClr val="000000"/>
                </a:solidFill>
                <a:latin typeface="Courier New" panose="02070309020205020404" pitchFamily="49" charset="0"/>
                <a:ea typeface="Courier New"/>
                <a:cs typeface="Courier New" panose="02070309020205020404" pitchFamily="49" charset="0"/>
              </a:rPr>
              <a:t>”);</a:t>
            </a:r>
          </a:p>
          <a:p>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balance is zero</a:t>
            </a:r>
          </a:p>
          <a:p>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acc.withdraw</a:t>
            </a:r>
            <a:r>
              <a:rPr lang="en-US" sz="2300" dirty="0">
                <a:solidFill>
                  <a:srgbClr val="000000"/>
                </a:solidFill>
                <a:latin typeface="Courier New" panose="02070309020205020404" pitchFamily="49" charset="0"/>
                <a:ea typeface="Courier New"/>
                <a:cs typeface="Courier New" panose="02070309020205020404" pitchFamily="49" charset="0"/>
              </a:rPr>
              <a:t>(100.0);</a:t>
            </a: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fail</a:t>
            </a:r>
            <a:r>
              <a:rPr lang="en-US" sz="2300" strike="noStrike" dirty="0">
                <a:solidFill>
                  <a:srgbClr val="000000"/>
                </a:solidFill>
                <a:latin typeface="Courier New" panose="02070309020205020404" pitchFamily="49" charset="0"/>
                <a:ea typeface="Courier New"/>
                <a:cs typeface="Courier New" panose="02070309020205020404" pitchFamily="49" charset="0"/>
              </a:rPr>
              <a:t>("Expected </a:t>
            </a:r>
            <a:r>
              <a:rPr lang="en-US" sz="2300" dirty="0" err="1" smtClean="0">
                <a:solidFill>
                  <a:srgbClr val="000000"/>
                </a:solidFill>
                <a:latin typeface="Courier New" panose="02070309020205020404" pitchFamily="49" charset="0"/>
                <a:ea typeface="Courier New"/>
                <a:cs typeface="Courier New" panose="02070309020205020404" pitchFamily="49" charset="0"/>
              </a:rPr>
              <a:t>ForbiddenOperation</a:t>
            </a:r>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to </a:t>
            </a:r>
            <a:r>
              <a:rPr lang="en-US" sz="2300" strike="noStrike" dirty="0">
                <a:solidFill>
                  <a:srgbClr val="000000"/>
                </a:solidFill>
                <a:latin typeface="Courier New" panose="02070309020205020404" pitchFamily="49" charset="0"/>
                <a:ea typeface="Courier New"/>
                <a:cs typeface="Courier New" panose="02070309020205020404" pitchFamily="49" charset="0"/>
              </a:rPr>
              <a:t>be thrown");</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catch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err="1">
                <a:solidFill>
                  <a:srgbClr val="000000"/>
                </a:solidFill>
                <a:latin typeface="Courier New" panose="02070309020205020404" pitchFamily="49" charset="0"/>
                <a:ea typeface="Courier New"/>
                <a:cs typeface="Courier New" panose="02070309020205020404" pitchFamily="49" charset="0"/>
              </a:rPr>
              <a:t>ForbiddenOperation</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assertThat</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e.getMessage</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a:latin typeface="Courier New" panose="02070309020205020404" pitchFamily="49" charset="0"/>
                <a:cs typeface="Courier New" panose="02070309020205020404" pitchFamily="49" charset="0"/>
              </a:rPr>
              <a:t> </a:t>
            </a:r>
            <a:endParaRPr lang="en-US" sz="2300" dirty="0" smtClean="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is(“Can’t withdraw"));</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p:txBody>
      </p:sp>
      <p:sp>
        <p:nvSpPr>
          <p:cNvPr id="2" name="CaixaDeTexto 1"/>
          <p:cNvSpPr txBox="1"/>
          <p:nvPr/>
        </p:nvSpPr>
        <p:spPr>
          <a:xfrm>
            <a:off x="1576445" y="617220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Software </a:t>
            </a:r>
            <a:r>
              <a:rPr lang="en-US" sz="4400" strike="noStrike" dirty="0" err="1" smtClean="0">
                <a:solidFill>
                  <a:srgbClr val="000000"/>
                </a:solidFill>
                <a:latin typeface="Calibri"/>
                <a:ea typeface="DejaVu Sans"/>
              </a:rPr>
              <a:t>Controle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(VCS)</a:t>
            </a:r>
            <a:endParaRPr dirty="0"/>
          </a:p>
        </p:txBody>
      </p:sp>
      <p:sp>
        <p:nvSpPr>
          <p:cNvPr id="324" name="CustomShape 2"/>
          <p:cNvSpPr/>
          <p:nvPr/>
        </p:nvSpPr>
        <p:spPr>
          <a:xfrm>
            <a:off x="457200" y="1600200"/>
            <a:ext cx="8534400" cy="1981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Armazena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smtClean="0">
                <a:solidFill>
                  <a:srgbClr val="000000"/>
                </a:solidFill>
                <a:latin typeface="Calibri"/>
                <a:ea typeface="DejaVu Sans"/>
              </a:rPr>
              <a:t>aplicação</a:t>
            </a:r>
            <a:endParaRPr lang="en-US"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entre </a:t>
            </a:r>
            <a:r>
              <a:rPr lang="en-US" sz="3200" strike="noStrike" dirty="0" err="1" smtClean="0">
                <a:solidFill>
                  <a:srgbClr val="000000"/>
                </a:solidFill>
                <a:latin typeface="Calibri"/>
                <a:ea typeface="DejaVu Sans"/>
              </a:rPr>
              <a:t>desenvolvedores</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100810" y="4131272"/>
            <a:ext cx="1371240" cy="1419840"/>
          </a:xfrm>
          <a:prstGeom prst="rect">
            <a:avLst/>
          </a:prstGeom>
          <a:ln>
            <a:noFill/>
          </a:ln>
        </p:spPr>
      </p:pic>
      <p:pic>
        <p:nvPicPr>
          <p:cNvPr id="326" name="Shape 355"/>
          <p:cNvPicPr/>
          <p:nvPr/>
        </p:nvPicPr>
        <p:blipFill>
          <a:blip r:embed="rId3"/>
          <a:stretch/>
        </p:blipFill>
        <p:spPr>
          <a:xfrm>
            <a:off x="3200280" y="3956714"/>
            <a:ext cx="1904400" cy="1751760"/>
          </a:xfrm>
          <a:prstGeom prst="rect">
            <a:avLst/>
          </a:prstGeom>
          <a:ln>
            <a:noFill/>
          </a:ln>
        </p:spPr>
      </p:pic>
      <p:pic>
        <p:nvPicPr>
          <p:cNvPr id="327" name="Shape 356"/>
          <p:cNvPicPr/>
          <p:nvPr/>
        </p:nvPicPr>
        <p:blipFill>
          <a:blip r:embed="rId4"/>
          <a:stretch/>
        </p:blipFill>
        <p:spPr>
          <a:xfrm>
            <a:off x="5638800" y="3941234"/>
            <a:ext cx="1679040" cy="17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2" name="Retângulo 1"/>
          <p:cNvSpPr/>
          <p:nvPr/>
        </p:nvSpPr>
        <p:spPr>
          <a:xfrm>
            <a:off x="1678861" y="3288268"/>
            <a:ext cx="5785558" cy="584775"/>
          </a:xfrm>
          <a:prstGeom prst="rect">
            <a:avLst/>
          </a:prstGeom>
        </p:spPr>
        <p:txBody>
          <a:bodyPr wrap="none">
            <a:spAutoFit/>
          </a:bodyPr>
          <a:lstStyle/>
          <a:p>
            <a:r>
              <a:rPr lang="pt-BR" sz="3200" dirty="0"/>
              <a:t>https://learngitbranching.js.org/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dirty="0" smtClean="0">
              <a:solidFill>
                <a:srgbClr val="000000"/>
              </a:solidFill>
              <a:latin typeface="Calibri"/>
              <a:ea typeface="DejaVu Sans"/>
            </a:endParaRPr>
          </a:p>
          <a:p>
            <a:pPr>
              <a:lnSpc>
                <a:spcPct val="100000"/>
              </a:lnSpc>
              <a:buFont typeface="Arial"/>
              <a:buChar char="•"/>
            </a:pPr>
            <a:endParaRPr lang="en-US" sz="1100" dirty="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lang="en-US" sz="1000" dirty="0">
              <a:solidFill>
                <a:srgbClr val="000000"/>
              </a:solidFill>
              <a:latin typeface="Calibri"/>
            </a:endParaRPr>
          </a:p>
          <a:p>
            <a:pPr>
              <a:lnSpc>
                <a:spcPct val="100000"/>
              </a:lnSpc>
              <a:buFont typeface="Arial"/>
              <a:buChar char="•"/>
            </a:pPr>
            <a:endParaRPr lang="en-US" sz="1000"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dirty="0" err="1">
                <a:solidFill>
                  <a:srgbClr val="000000"/>
                </a:solidFill>
                <a:latin typeface="Calibri"/>
              </a:rPr>
              <a:t>frequentemente</a:t>
            </a:r>
            <a:endParaRPr lang="en-US" sz="3200" dirty="0">
              <a:solidFill>
                <a:srgbClr val="000000"/>
              </a:solidFill>
              <a:latin typeface="Calibri"/>
            </a:endParaRPr>
          </a:p>
          <a:p>
            <a:pPr>
              <a:lnSpc>
                <a:spcPct val="100000"/>
              </a:lnSpc>
              <a:buFont typeface="Arial"/>
              <a:buChar char="•"/>
            </a:pPr>
            <a:endParaRPr lang="en-US" sz="1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a:t>
            </a:r>
            <a:r>
              <a:rPr lang="pt-BR" sz="3200" dirty="0" err="1" smtClean="0">
                <a:solidFill>
                  <a:srgbClr val="000000"/>
                </a:solidFill>
                <a:latin typeface="Calibri"/>
              </a:rPr>
              <a:t>class</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Elimine sujeira; revise o </a:t>
            </a:r>
            <a:r>
              <a:rPr lang="pt-BR" sz="3200" dirty="0" err="1" smtClean="0">
                <a:solidFill>
                  <a:srgbClr val="000000"/>
                </a:solidFill>
                <a:latin typeface="Calibri"/>
              </a:rPr>
              <a:t>diff</a:t>
            </a:r>
            <a:r>
              <a:rPr lang="pt-BR" sz="3200" dirty="0" smtClean="0">
                <a:solidFill>
                  <a:srgbClr val="000000"/>
                </a:solidFill>
                <a:latin typeface="Calibri"/>
              </a:rPr>
              <a:t> da mudança</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7238280" y="2819400"/>
            <a:ext cx="1447800" cy="609600"/>
          </a:xfrm>
          <a:prstGeom prst="wedgeRectCallout">
            <a:avLst>
              <a:gd name="adj1" fmla="val -97798"/>
              <a:gd name="adj2" fmla="val -4356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smtClean="0">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2438400" y="3953382"/>
            <a:ext cx="1905000" cy="517648"/>
          </a:xfrm>
          <a:prstGeom prst="wedgeRectCallout">
            <a:avLst>
              <a:gd name="adj1" fmla="val -58409"/>
              <a:gd name="adj2" fmla="val -1254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dirty="0">
                <a:solidFill>
                  <a:srgbClr val="000000"/>
                </a:solidFill>
                <a:latin typeface="Courier New"/>
                <a:hlinkClick r:id="rId3"/>
              </a:rPr>
              <a:t>http://ruturaj.net/git-bisect-tutorial</a:t>
            </a:r>
            <a:r>
              <a:rPr lang="en-US" sz="2000" dirty="0" smtClean="0">
                <a:solidFill>
                  <a:srgbClr val="000000"/>
                </a:solidFill>
                <a:latin typeface="Courier New"/>
                <a:hlinkClick r:id="rId3"/>
              </a:rPr>
              <a:t>/</a:t>
            </a:r>
            <a:r>
              <a:rPr lang="en-US" sz="2000" dirty="0" smtClean="0">
                <a:solidFill>
                  <a:srgbClr val="000000"/>
                </a:solidFill>
                <a:latin typeface="Courier New"/>
              </a:rPr>
              <a:t> 	</a:t>
            </a:r>
          </a:p>
          <a:p>
            <a:pPr>
              <a:lnSpc>
                <a:spcPct val="100000"/>
              </a:lnSpc>
            </a:pPr>
            <a:r>
              <a:rPr lang="pt-BR" sz="2000" dirty="0">
                <a:latin typeface="Courier New" panose="02070309020205020404" pitchFamily="49" charset="0"/>
                <a:cs typeface="Courier New" panose="02070309020205020404" pitchFamily="49" charset="0"/>
                <a:hlinkClick r:id="rId4"/>
              </a:rPr>
              <a:t>https://github.com/ruturajv/git-bisect-demo.git</a:t>
            </a:r>
            <a:endParaRPr sz="20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1/3)</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Nós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operações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Arestas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execução</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completa</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endParaRPr dirty="0"/>
          </a:p>
          <a:p>
            <a:pPr lvl="1">
              <a:lnSpc>
                <a:spcPct val="100000"/>
              </a:lnSpc>
              <a:buFont typeface="Arial"/>
              <a:buChar char="•"/>
            </a:pPr>
            <a:r>
              <a:rPr lang="en-US" sz="3200" strike="noStrike" dirty="0" smtClean="0">
                <a:solidFill>
                  <a:srgbClr val="000000"/>
                </a:solidFill>
                <a:latin typeface="Calibri"/>
                <a:ea typeface="DejaVu Sans"/>
              </a:rPr>
              <a:t> Obs.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existir</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infinito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caminhos</a:t>
            </a:r>
            <a:r>
              <a:rPr lang="en-US" sz="3200" strike="noStrike" dirty="0">
                <a:solidFill>
                  <a:srgbClr val="000000"/>
                </a:solidFill>
                <a:latin typeface="Calibri"/>
                <a:ea typeface="DejaVu Sans"/>
              </a:rPr>
              <a:t> </a:t>
            </a:r>
            <a:endParaRPr dirty="0"/>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2/3)</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Código</a:t>
            </a:r>
            <a:r>
              <a:rPr lang="en-US" sz="4400" strike="noStrike" dirty="0" smtClean="0">
                <a:solidFill>
                  <a:srgbClr val="000000"/>
                </a:solidFill>
                <a:latin typeface="Calibri"/>
                <a:ea typeface="DejaVu Sans"/>
              </a:rPr>
              <a:t> Fonte versus Bytecodes</a:t>
            </a:r>
            <a:endParaRPr dirty="0"/>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versão</a:t>
            </a: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fonte</a:t>
            </a:r>
            <a:endParaRPr lang="en-US" sz="2000" dirty="0" smtClean="0">
              <a:solidFill>
                <a:srgbClr val="000000"/>
              </a:solidFill>
              <a:latin typeface="Courier New"/>
              <a:ea typeface="Courier New"/>
            </a:endParaRPr>
          </a:p>
          <a:p>
            <a:pPr>
              <a:lnSpc>
                <a:spcPct val="100000"/>
              </a:lnSpc>
            </a:pPr>
            <a:r>
              <a:rPr lang="en-US" sz="2000" dirty="0" smtClean="0">
                <a:solidFill>
                  <a:srgbClr val="000000"/>
                </a:solidFill>
                <a:latin typeface="Courier New"/>
                <a:ea typeface="Courier New"/>
              </a:rPr>
              <a:t>// 2 branches</a:t>
            </a:r>
          </a:p>
          <a:p>
            <a:pPr>
              <a:lnSpc>
                <a:spcPct val="100000"/>
              </a:lnSpc>
            </a:pPr>
            <a:r>
              <a:rPr lang="en-US" sz="2000" strike="noStrike" dirty="0" smtClean="0">
                <a:solidFill>
                  <a:srgbClr val="000000"/>
                </a:solidFill>
                <a:latin typeface="Courier New"/>
                <a:ea typeface="Courier New"/>
              </a:rPr>
              <a:t>foo(</a:t>
            </a:r>
            <a:r>
              <a:rPr lang="en-US" sz="2000" strike="noStrike" dirty="0" err="1" smtClean="0">
                <a:solidFill>
                  <a:srgbClr val="000000"/>
                </a:solidFill>
                <a:latin typeface="Courier New"/>
                <a:ea typeface="Courier New"/>
              </a:rPr>
              <a:t>a,b</a:t>
            </a:r>
            <a:r>
              <a:rPr lang="en-US" sz="2000" strike="noStrike" dirty="0">
                <a:solidFill>
                  <a:srgbClr val="000000"/>
                </a:solidFill>
                <a:latin typeface="Courier New"/>
                <a:ea typeface="Courier New"/>
              </a:rPr>
              <a:t>){</a:t>
            </a:r>
            <a:endParaRPr sz="1600" dirty="0"/>
          </a:p>
          <a:p>
            <a:pPr>
              <a:lnSpc>
                <a:spcPct val="100000"/>
              </a:lnSpc>
            </a:pPr>
            <a:r>
              <a:rPr lang="en-US" sz="2000" strike="noStrike" dirty="0">
                <a:latin typeface="Courier New"/>
                <a:ea typeface="Courier New"/>
              </a:rPr>
              <a:t>  if (a != 0</a:t>
            </a:r>
            <a:endParaRPr sz="1600" dirty="0"/>
          </a:p>
          <a:p>
            <a:pPr>
              <a:lnSpc>
                <a:spcPct val="100000"/>
              </a:lnSpc>
            </a:pPr>
            <a:r>
              <a:rPr lang="en-US" sz="2000" strike="noStrike" dirty="0">
                <a:latin typeface="Courier New"/>
                <a:ea typeface="Courier New"/>
              </a:rPr>
              <a:t>   || b == 0) {</a:t>
            </a:r>
            <a:endParaRPr sz="1600" dirty="0"/>
          </a:p>
          <a:p>
            <a:pPr>
              <a:lnSpc>
                <a:spcPct val="100000"/>
              </a:lnSpc>
            </a:pPr>
            <a:r>
              <a:rPr lang="en-US" sz="2000" strike="noStrike" dirty="0">
                <a:latin typeface="Courier New"/>
                <a:ea typeface="Courier New"/>
              </a:rPr>
              <a:t>	 c = a/b;</a:t>
            </a:r>
            <a:endParaRPr sz="1600" dirty="0"/>
          </a:p>
          <a:p>
            <a:pPr>
              <a:lnSpc>
                <a:spcPct val="100000"/>
              </a:lnSpc>
            </a:pPr>
            <a:r>
              <a:rPr lang="en-US" sz="2000" strike="noStrike" dirty="0">
                <a:latin typeface="Courier New"/>
                <a:ea typeface="Courier New"/>
              </a:rPr>
              <a:t>  }</a:t>
            </a:r>
            <a:endParaRPr sz="1600" dirty="0"/>
          </a:p>
          <a:p>
            <a:pPr>
              <a:lnSpc>
                <a:spcPct val="100000"/>
              </a:lnSpc>
            </a:pPr>
            <a:r>
              <a:rPr lang="en-US" sz="2000" strike="noStrike" dirty="0">
                <a:solidFill>
                  <a:srgbClr val="000000"/>
                </a:solidFill>
                <a:latin typeface="Courier New"/>
                <a:ea typeface="Courier New"/>
              </a:rPr>
              <a:t>}</a:t>
            </a:r>
            <a:endParaRPr sz="1600" dirty="0"/>
          </a:p>
          <a:p>
            <a:pPr>
              <a:lnSpc>
                <a:spcPct val="100000"/>
              </a:lnSpc>
            </a:pPr>
            <a:r>
              <a:rPr lang="en-US" sz="2000" strike="noStrike" dirty="0">
                <a:solidFill>
                  <a:srgbClr val="000000"/>
                </a:solidFill>
                <a:latin typeface="Courier New"/>
                <a:ea typeface="Courier New"/>
              </a:rPr>
              <a:t>  </a:t>
            </a:r>
            <a:endParaRPr sz="1600" dirty="0"/>
          </a:p>
          <a:p>
            <a:pPr>
              <a:lnSpc>
                <a:spcPct val="100000"/>
              </a:lnSpc>
            </a:pPr>
            <a:endParaRPr sz="1600" dirty="0"/>
          </a:p>
        </p:txBody>
      </p:sp>
      <p:sp>
        <p:nvSpPr>
          <p:cNvPr id="6" name="CustomShape 2"/>
          <p:cNvSpPr/>
          <p:nvPr/>
        </p:nvSpPr>
        <p:spPr>
          <a:xfrm>
            <a:off x="4267200" y="1575179"/>
            <a:ext cx="464820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latin typeface="Courier New"/>
                <a:ea typeface="Courier New"/>
              </a:rPr>
              <a:t>// </a:t>
            </a:r>
            <a:r>
              <a:rPr lang="en-US" sz="2000" dirty="0" err="1" smtClean="0">
                <a:latin typeface="Courier New"/>
                <a:ea typeface="Courier New"/>
              </a:rPr>
              <a:t>versão</a:t>
            </a:r>
            <a:r>
              <a:rPr lang="en-US" sz="2000" dirty="0" smtClean="0">
                <a:latin typeface="Courier New"/>
                <a:ea typeface="Courier New"/>
              </a:rPr>
              <a:t> bytecodes</a:t>
            </a:r>
          </a:p>
          <a:p>
            <a:pPr>
              <a:lnSpc>
                <a:spcPct val="100000"/>
              </a:lnSpc>
            </a:pPr>
            <a:r>
              <a:rPr lang="en-US" sz="2000" dirty="0" smtClean="0">
                <a:latin typeface="Courier New"/>
                <a:ea typeface="Courier New"/>
              </a:rPr>
              <a:t>// 6 branches</a:t>
            </a:r>
            <a:endParaRPr lang="en-US" sz="2000" strike="noStrike" dirty="0" smtClean="0">
              <a:latin typeface="Courier New"/>
              <a:ea typeface="Courier New"/>
            </a:endParaRPr>
          </a:p>
          <a:p>
            <a:pPr>
              <a:lnSpc>
                <a:spcPct val="100000"/>
              </a:lnSpc>
            </a:pPr>
            <a:r>
              <a:rPr lang="en-US" sz="2000" strike="noStrike" dirty="0" smtClean="0">
                <a:latin typeface="Courier New"/>
                <a:ea typeface="Courier New"/>
              </a:rPr>
              <a:t>foo(</a:t>
            </a:r>
            <a:r>
              <a:rPr lang="en-US" sz="2000" strike="noStrike" dirty="0" err="1" smtClean="0">
                <a:latin typeface="Courier New"/>
                <a:ea typeface="Courier New"/>
              </a:rPr>
              <a:t>a,b</a:t>
            </a:r>
            <a:r>
              <a:rPr lang="en-US" sz="2000" strike="noStrike" dirty="0">
                <a:latin typeface="Courier New"/>
                <a:ea typeface="Courier New"/>
              </a:rPr>
              <a:t>){</a:t>
            </a:r>
            <a:endParaRPr sz="1600" dirty="0"/>
          </a:p>
          <a:p>
            <a:pPr>
              <a:lnSpc>
                <a:spcPct val="100000"/>
              </a:lnSpc>
            </a:pPr>
            <a:r>
              <a:rPr lang="en-US" sz="2000" strike="noStrike" dirty="0">
                <a:latin typeface="Courier New"/>
                <a:ea typeface="Courier New"/>
              </a:rPr>
              <a:t>  if (a </a:t>
            </a:r>
            <a:r>
              <a:rPr lang="en-US" sz="2000" strike="noStrike" dirty="0" smtClean="0">
                <a:latin typeface="Courier New"/>
                <a:ea typeface="Courier New"/>
              </a:rPr>
              <a:t>== 0) { // 1</a:t>
            </a:r>
            <a:endParaRPr sz="1600" dirty="0"/>
          </a:p>
          <a:p>
            <a:pPr>
              <a:lnSpc>
                <a:spcPct val="100000"/>
              </a:lnSpc>
            </a:pPr>
            <a:r>
              <a:rPr lang="en-US" sz="2000" strike="noStrike" dirty="0">
                <a:latin typeface="Courier New"/>
                <a:ea typeface="Courier New"/>
              </a:rPr>
              <a:t>   </a:t>
            </a:r>
            <a:r>
              <a:rPr lang="en-US" sz="2000" dirty="0" smtClean="0">
                <a:latin typeface="Courier New"/>
                <a:ea typeface="Courier New"/>
              </a:rPr>
              <a:t>if</a:t>
            </a:r>
            <a:r>
              <a:rPr lang="en-US" sz="2000" strike="noStrike" dirty="0" smtClean="0">
                <a:latin typeface="Courier New"/>
                <a:ea typeface="Courier New"/>
              </a:rPr>
              <a:t> (b </a:t>
            </a:r>
            <a:r>
              <a:rPr lang="en-US" sz="2000" strike="noStrike" dirty="0">
                <a:latin typeface="Courier New"/>
                <a:ea typeface="Courier New"/>
              </a:rPr>
              <a:t>== 0) </a:t>
            </a:r>
            <a:r>
              <a:rPr lang="en-US" sz="2000" strike="noStrike" dirty="0" smtClean="0">
                <a:latin typeface="Courier New"/>
                <a:ea typeface="Courier New"/>
              </a:rPr>
              <a:t>{ // 3</a:t>
            </a:r>
            <a:endParaRPr sz="1600" dirty="0"/>
          </a:p>
          <a:p>
            <a:pPr>
              <a:lnSpc>
                <a:spcPct val="100000"/>
              </a:lnSpc>
            </a:pPr>
            <a:r>
              <a:rPr lang="en-US" sz="2000" strike="noStrike" dirty="0">
                <a:latin typeface="Courier New"/>
                <a:ea typeface="Courier New"/>
              </a:rPr>
              <a:t>	 </a:t>
            </a:r>
            <a:r>
              <a:rPr lang="en-US" sz="2000" strike="noStrike" dirty="0" err="1" smtClean="0">
                <a:latin typeface="Courier New"/>
                <a:ea typeface="Courier New"/>
              </a:rPr>
              <a:t>goto</a:t>
            </a:r>
            <a:r>
              <a:rPr lang="en-US" sz="2000" strike="noStrike" dirty="0" smtClean="0">
                <a:latin typeface="Courier New"/>
                <a:ea typeface="Courier New"/>
              </a:rPr>
              <a:t> div;</a:t>
            </a:r>
            <a:endParaRPr sz="1600" dirty="0"/>
          </a:p>
          <a:p>
            <a:pPr>
              <a:lnSpc>
                <a:spcPct val="100000"/>
              </a:lnSpc>
            </a:pPr>
            <a:r>
              <a:rPr lang="en-US" sz="2000" strike="noStrike" dirty="0">
                <a:latin typeface="Courier New"/>
                <a:ea typeface="Courier New"/>
              </a:rPr>
              <a:t>  </a:t>
            </a:r>
            <a:r>
              <a:rPr lang="en-US" sz="2000" strike="noStrike" dirty="0" smtClean="0">
                <a:latin typeface="Courier New"/>
                <a:ea typeface="Courier New"/>
              </a:rPr>
              <a:t> } // 4</a:t>
            </a:r>
          </a:p>
          <a:p>
            <a:pPr>
              <a:lnSpc>
                <a:spcPct val="100000"/>
              </a:lnSpc>
            </a:pPr>
            <a:r>
              <a:rPr lang="en-US" sz="2000" dirty="0">
                <a:latin typeface="Courier New"/>
                <a:ea typeface="Courier New"/>
              </a:rPr>
              <a:t> </a:t>
            </a:r>
            <a:r>
              <a:rPr lang="en-US" sz="2000" dirty="0" smtClean="0">
                <a:latin typeface="Courier New"/>
                <a:ea typeface="Courier New"/>
              </a:rPr>
              <a:t>  return;</a:t>
            </a:r>
            <a:endParaRPr lang="en-US" sz="2000" strike="noStrike" dirty="0" smtClean="0">
              <a:latin typeface="Courier New"/>
              <a:ea typeface="Courier New"/>
            </a:endParaRPr>
          </a:p>
          <a:p>
            <a:pPr>
              <a:lnSpc>
                <a:spcPct val="100000"/>
              </a:lnSpc>
            </a:pPr>
            <a:r>
              <a:rPr lang="en-US" sz="2000" dirty="0" smtClean="0">
                <a:latin typeface="Courier New"/>
              </a:rPr>
              <a:t> } else { // 2</a:t>
            </a:r>
          </a:p>
          <a:p>
            <a:pPr>
              <a:lnSpc>
                <a:spcPct val="100000"/>
              </a:lnSpc>
            </a:pPr>
            <a:r>
              <a:rPr lang="en-US" sz="2000" dirty="0">
                <a:latin typeface="Courier New"/>
              </a:rPr>
              <a:t> </a:t>
            </a:r>
            <a:r>
              <a:rPr lang="en-US" sz="2000" dirty="0" smtClean="0">
                <a:latin typeface="Courier New"/>
              </a:rPr>
              <a:t>  </a:t>
            </a:r>
            <a:r>
              <a:rPr lang="en-US" sz="2000" dirty="0" err="1" smtClean="0">
                <a:latin typeface="Courier New"/>
              </a:rPr>
              <a:t>goto</a:t>
            </a:r>
            <a:r>
              <a:rPr lang="en-US" sz="2000" dirty="0" smtClean="0">
                <a:latin typeface="Courier New"/>
              </a:rPr>
              <a:t> div;</a:t>
            </a:r>
          </a:p>
          <a:p>
            <a:pPr>
              <a:lnSpc>
                <a:spcPct val="100000"/>
              </a:lnSpc>
            </a:pPr>
            <a:r>
              <a:rPr lang="en-US" sz="2000" dirty="0" smtClean="0">
                <a:latin typeface="Courier New"/>
              </a:rPr>
              <a:t> }</a:t>
            </a:r>
          </a:p>
          <a:p>
            <a:r>
              <a:rPr lang="en-US" sz="2000" dirty="0">
                <a:latin typeface="Courier New"/>
              </a:rPr>
              <a:t> </a:t>
            </a:r>
            <a:r>
              <a:rPr lang="en-US" sz="2000" dirty="0" smtClean="0">
                <a:latin typeface="Courier New"/>
              </a:rPr>
              <a:t>div: </a:t>
            </a:r>
          </a:p>
          <a:p>
            <a:r>
              <a:rPr lang="en-US" sz="2000" dirty="0">
                <a:latin typeface="Courier New"/>
              </a:rPr>
              <a:t>  </a:t>
            </a:r>
            <a:r>
              <a:rPr lang="en-US" sz="2000" dirty="0" smtClean="0">
                <a:latin typeface="Courier New"/>
              </a:rPr>
              <a:t>if (b == 0) { // 5</a:t>
            </a:r>
          </a:p>
          <a:p>
            <a:r>
              <a:rPr lang="en-US" sz="2000" dirty="0">
                <a:latin typeface="Courier New"/>
              </a:rPr>
              <a:t> </a:t>
            </a:r>
            <a:r>
              <a:rPr lang="en-US" sz="2000" dirty="0" smtClean="0">
                <a:latin typeface="Courier New"/>
              </a:rPr>
              <a:t>  ERROR </a:t>
            </a:r>
          </a:p>
          <a:p>
            <a:r>
              <a:rPr lang="en-US" sz="2000" dirty="0">
                <a:latin typeface="Courier New"/>
              </a:rPr>
              <a:t> </a:t>
            </a:r>
            <a:r>
              <a:rPr lang="en-US" sz="2000" dirty="0" smtClean="0">
                <a:latin typeface="Courier New"/>
              </a:rPr>
              <a:t> } </a:t>
            </a:r>
            <a:r>
              <a:rPr lang="en-US" sz="2000" dirty="0">
                <a:latin typeface="Courier New"/>
              </a:rPr>
              <a:t>// 6</a:t>
            </a:r>
            <a:endParaRPr lang="en-US" sz="2000" dirty="0" smtClean="0">
              <a:latin typeface="Courier New"/>
            </a:endParaRPr>
          </a:p>
          <a:p>
            <a:r>
              <a:rPr lang="en-US" sz="2000" dirty="0" smtClean="0">
                <a:latin typeface="Courier New"/>
              </a:rPr>
              <a:t>  c </a:t>
            </a:r>
            <a:r>
              <a:rPr lang="en-US" sz="2000" dirty="0">
                <a:latin typeface="Courier New"/>
              </a:rPr>
              <a:t>= a/b</a:t>
            </a:r>
            <a:r>
              <a:rPr lang="en-US" sz="2000" dirty="0" smtClean="0">
                <a:latin typeface="Courier New"/>
              </a:rPr>
              <a:t>; </a:t>
            </a:r>
            <a:endParaRPr sz="2000" dirty="0"/>
          </a:p>
          <a:p>
            <a:pPr>
              <a:lnSpc>
                <a:spcPct val="100000"/>
              </a:lnSpc>
            </a:pPr>
            <a:r>
              <a:rPr lang="en-US" sz="2000" strike="noStrike" dirty="0">
                <a:latin typeface="Courier New"/>
                <a:ea typeface="Courier New"/>
              </a:rPr>
              <a:t>}</a:t>
            </a:r>
            <a:endParaRPr sz="1600" dirty="0"/>
          </a:p>
          <a:p>
            <a:pPr>
              <a:lnSpc>
                <a:spcPct val="100000"/>
              </a:lnSpc>
            </a:pPr>
            <a:r>
              <a:rPr lang="en-US" sz="2400" strike="noStrike" dirty="0">
                <a:solidFill>
                  <a:srgbClr val="000000"/>
                </a:solidFill>
                <a:latin typeface="Courier New"/>
                <a:ea typeface="Courier New"/>
              </a:rPr>
              <a:t>  </a:t>
            </a:r>
            <a:endParaRPr dirty="0"/>
          </a:p>
          <a:p>
            <a:pPr>
              <a:lnSpc>
                <a:spcPct val="100000"/>
              </a:lnSpc>
            </a:pPr>
            <a:endParaRPr dirty="0"/>
          </a:p>
        </p:txBody>
      </p:sp>
      <p:sp>
        <p:nvSpPr>
          <p:cNvPr id="8" name="CustomShape 4"/>
          <p:cNvSpPr/>
          <p:nvPr/>
        </p:nvSpPr>
        <p:spPr>
          <a:xfrm>
            <a:off x="152400" y="5080363"/>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dirty="0" err="1" smtClean="0">
                <a:solidFill>
                  <a:srgbClr val="000000"/>
                </a:solidFill>
                <a:latin typeface="Open Sans"/>
              </a:rPr>
              <a:t>Cálculo</a:t>
            </a:r>
            <a:r>
              <a:rPr lang="en-US" sz="3000" dirty="0" smtClean="0">
                <a:solidFill>
                  <a:srgbClr val="000000"/>
                </a:solidFill>
                <a:latin typeface="Open Sans"/>
              </a:rPr>
              <a:t> de </a:t>
            </a:r>
            <a:r>
              <a:rPr lang="en-US" sz="3000" dirty="0" err="1" smtClean="0">
                <a:solidFill>
                  <a:srgbClr val="000000"/>
                </a:solidFill>
                <a:latin typeface="Open Sans"/>
              </a:rPr>
              <a:t>cobertura</a:t>
            </a:r>
            <a:r>
              <a:rPr lang="en-US" sz="3000" dirty="0" smtClean="0">
                <a:solidFill>
                  <a:srgbClr val="000000"/>
                </a:solidFill>
                <a:latin typeface="Open Sans"/>
              </a:rPr>
              <a:t> é </a:t>
            </a:r>
            <a:r>
              <a:rPr lang="en-US" sz="3000" dirty="0" err="1" smtClean="0">
                <a:solidFill>
                  <a:srgbClr val="000000"/>
                </a:solidFill>
                <a:latin typeface="Open Sans"/>
              </a:rPr>
              <a:t>diferente</a:t>
            </a:r>
            <a:r>
              <a:rPr lang="en-US" sz="3000" dirty="0" smtClean="0">
                <a:solidFill>
                  <a:srgbClr val="000000"/>
                </a:solidFill>
                <a:latin typeface="Open Sans"/>
              </a:rPr>
              <a:t>.</a:t>
            </a:r>
            <a:endParaRPr dirty="0"/>
          </a:p>
        </p:txBody>
      </p:sp>
    </p:spTree>
    <p:extLst>
      <p:ext uri="{BB962C8B-B14F-4D97-AF65-F5344CB8AC3E}">
        <p14:creationId xmlns:p14="http://schemas.microsoft.com/office/powerpoint/2010/main" val="2349265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Uma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com 100% de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de branches </a:t>
            </a:r>
            <a:r>
              <a:rPr lang="en-US" sz="3200" strike="noStrike" dirty="0" err="1">
                <a:solidFill>
                  <a:srgbClr val="000000"/>
                </a:solidFill>
                <a:latin typeface="Calibri"/>
                <a:ea typeface="DejaVu Sans"/>
              </a:rPr>
              <a:t>garante</a:t>
            </a:r>
            <a:r>
              <a:rPr lang="en-US" sz="3200" strike="noStrike" dirty="0">
                <a:solidFill>
                  <a:srgbClr val="000000"/>
                </a:solidFill>
                <a:latin typeface="Calibri"/>
                <a:ea typeface="DejaVu Sans"/>
              </a:rPr>
              <a:t> a corretude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branches </a:t>
            </a:r>
            <a:r>
              <a:rPr lang="en-US" sz="3200" strike="noStrike" dirty="0" err="1">
                <a:solidFill>
                  <a:srgbClr val="000000"/>
                </a:solidFill>
                <a:latin typeface="Calibri"/>
                <a:ea typeface="DejaVu Sans"/>
              </a:rPr>
              <a:t>implica</a:t>
            </a:r>
            <a:r>
              <a:rPr lang="en-US" sz="3200" strike="noStrike" dirty="0">
                <a:solidFill>
                  <a:srgbClr val="000000"/>
                </a:solidFill>
                <a:latin typeface="Calibri"/>
                <a:ea typeface="DejaVu Sans"/>
              </a:rPr>
              <a:t> que 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controle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aplicação</a:t>
            </a:r>
            <a:r>
              <a:rPr lang="en-US" sz="3200" strike="noStrike" dirty="0" smtClean="0">
                <a:solidFill>
                  <a:srgbClr val="000000"/>
                </a:solidFill>
                <a:latin typeface="Calibri"/>
                <a:ea typeface="DejaVu Sans"/>
              </a:rPr>
              <a:t>.  </a:t>
            </a: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teste</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a:t>
            </a:r>
            <a:r>
              <a:rPr lang="en-US" sz="4400" dirty="0" smtClean="0">
                <a:solidFill>
                  <a:srgbClr val="000000"/>
                </a:solidFill>
                <a:latin typeface="Calibri"/>
                <a:ea typeface="DejaVu Sans"/>
              </a:rPr>
              <a:t>3/3</a:t>
            </a:r>
            <a:r>
              <a:rPr lang="en-US" sz="4400" strike="noStrike" dirty="0" smtClean="0">
                <a:solidFill>
                  <a:srgbClr val="000000"/>
                </a:solidFill>
                <a:latin typeface="Calibri"/>
                <a:ea typeface="DejaVu Sans"/>
              </a:rPr>
              <a:t>)</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código</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fonte</a:t>
            </a:r>
            <a:r>
              <a:rPr lang="en-US" sz="3200" strike="noStrike" dirty="0" smtClean="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básicas</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y + 10 &gt; z </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a:t>
            </a:r>
            <a:r>
              <a:rPr lang="en-US" sz="2800" b="1" strike="noStrike" dirty="0">
                <a:solidFill>
                  <a:srgbClr val="000000"/>
                </a:solidFill>
                <a:latin typeface="Calibri"/>
                <a:ea typeface="DejaVu Sans"/>
              </a:rPr>
              <a:t>&amp;&amp;</a:t>
            </a:r>
            <a:r>
              <a:rPr lang="en-US" sz="2800" strike="noStrike" dirty="0">
                <a:solidFill>
                  <a:srgbClr val="000000"/>
                </a:solidFill>
                <a:latin typeface="Calibri"/>
                <a:ea typeface="DejaVu Sans"/>
              </a:rPr>
              <a:t> y + 10 &gt; z</a:t>
            </a:r>
            <a:endParaRPr dirty="0"/>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Execução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deve avaliar os dois valores associados a cada condição básica</a:t>
            </a:r>
          </a:p>
          <a:p>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
        <p:nvSpPr>
          <p:cNvPr id="3" name="Retângulo 2"/>
          <p:cNvSpPr/>
          <p:nvPr/>
        </p:nvSpPr>
        <p:spPr>
          <a:xfrm>
            <a:off x="2904222" y="4419600"/>
            <a:ext cx="2534284" cy="584775"/>
          </a:xfrm>
          <a:prstGeom prst="rect">
            <a:avLst/>
          </a:prstGeom>
        </p:spPr>
        <p:txBody>
          <a:bodyPr wrap="none">
            <a:spAutoFit/>
          </a:bodyPr>
          <a:lstStyle/>
          <a:p>
            <a:r>
              <a:rPr lang="en-US" sz="3200" dirty="0">
                <a:solidFill>
                  <a:srgbClr val="000000"/>
                </a:solidFill>
                <a:latin typeface="Calibri"/>
              </a:rPr>
              <a:t>E.g., y + 10 &gt; z</a:t>
            </a:r>
            <a:endParaRPr lang="en-US" sz="3200" dirty="0"/>
          </a:p>
        </p:txBody>
      </p:sp>
      <p:sp>
        <p:nvSpPr>
          <p:cNvPr id="6" name="CustomShape 3"/>
          <p:cNvSpPr/>
          <p:nvPr/>
        </p:nvSpPr>
        <p:spPr>
          <a:xfrm>
            <a:off x="6152866" y="408366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y ,  z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1</a:t>
            </a:r>
            <a:r>
              <a:rPr lang="pt-BR" dirty="0" smtClean="0">
                <a:solidFill>
                  <a:srgbClr val="000000"/>
                </a:solidFill>
                <a:latin typeface="Consolas" panose="020B0609020204030204" pitchFamily="49" charset="0"/>
              </a:rPr>
              <a:t> , 10 ]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11 ]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205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smtClean="0">
                <a:solidFill>
                  <a:srgbClr val="000000"/>
                </a:solidFill>
                <a:latin typeface="Calibri"/>
                <a:ea typeface="DejaVu Sans"/>
              </a:rPr>
              <a:t>exponencial</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000000"/>
                </a:solidFill>
                <a:latin typeface="Calibri"/>
                <a:ea typeface="DejaVu Sans"/>
              </a:rPr>
              <a:t>	</a:t>
            </a:r>
            <a:endParaRPr dirty="0"/>
          </a:p>
        </p:txBody>
      </p:sp>
      <p:sp>
        <p:nvSpPr>
          <p:cNvPr id="3" name="Retângulo 2"/>
          <p:cNvSpPr/>
          <p:nvPr/>
        </p:nvSpPr>
        <p:spPr>
          <a:xfrm>
            <a:off x="2526093" y="3886200"/>
            <a:ext cx="4207819" cy="584775"/>
          </a:xfrm>
          <a:prstGeom prst="rect">
            <a:avLst/>
          </a:prstGeom>
        </p:spPr>
        <p:txBody>
          <a:bodyPr wrap="none">
            <a:spAutoFit/>
          </a:bodyPr>
          <a:lstStyle/>
          <a:p>
            <a:r>
              <a:rPr lang="en-US" sz="3200" dirty="0" smtClean="0">
                <a:solidFill>
                  <a:srgbClr val="000000"/>
                </a:solidFill>
                <a:latin typeface="Calibri" panose="020F0502020204030204" pitchFamily="34" charset="0"/>
                <a:cs typeface="Calibri" panose="020F0502020204030204" pitchFamily="34" charset="0"/>
              </a:rPr>
              <a:t>E.g</a:t>
            </a:r>
            <a:r>
              <a:rPr lang="en-US" sz="3200" dirty="0">
                <a:solidFill>
                  <a:srgbClr val="000000"/>
                </a:solidFill>
                <a:latin typeface="Calibri" panose="020F0502020204030204" pitchFamily="34" charset="0"/>
                <a:cs typeface="Calibri" panose="020F0502020204030204" pitchFamily="34" charset="0"/>
              </a:rPr>
              <a:t>., </a:t>
            </a:r>
            <a:r>
              <a:rPr lang="pl-PL" sz="3200" dirty="0">
                <a:solidFill>
                  <a:srgbClr val="000000"/>
                </a:solidFill>
                <a:latin typeface="Calibri" panose="020F0502020204030204" pitchFamily="34" charset="0"/>
                <a:cs typeface="Calibri" panose="020F0502020204030204" pitchFamily="34" charset="0"/>
              </a:rPr>
              <a:t>x != 0 </a:t>
            </a:r>
            <a:r>
              <a:rPr lang="pl-PL" sz="3200" b="1" dirty="0">
                <a:solidFill>
                  <a:srgbClr val="000000"/>
                </a:solidFill>
                <a:latin typeface="Calibri" panose="020F0502020204030204" pitchFamily="34" charset="0"/>
                <a:cs typeface="Calibri" panose="020F0502020204030204" pitchFamily="34" charset="0"/>
              </a:rPr>
              <a:t>&amp;&amp;</a:t>
            </a:r>
            <a:r>
              <a:rPr lang="pl-PL" sz="3200" dirty="0">
                <a:solidFill>
                  <a:srgbClr val="000000"/>
                </a:solidFill>
                <a:latin typeface="Calibri" panose="020F0502020204030204" pitchFamily="34" charset="0"/>
                <a:cs typeface="Calibri" panose="020F0502020204030204" pitchFamily="34" charset="0"/>
              </a:rPr>
              <a:t> y + 10 &gt; </a:t>
            </a:r>
            <a:r>
              <a:rPr lang="pl-PL" sz="3200" dirty="0" smtClean="0">
                <a:solidFill>
                  <a:srgbClr val="000000"/>
                </a:solidFill>
                <a:latin typeface="Calibri" panose="020F0502020204030204" pitchFamily="34" charset="0"/>
                <a:cs typeface="Calibri" panose="020F0502020204030204" pitchFamily="34" charset="0"/>
              </a:rPr>
              <a:t>z</a:t>
            </a:r>
            <a:endParaRPr lang="en-US" sz="3200" dirty="0"/>
          </a:p>
        </p:txBody>
      </p:sp>
      <p:sp>
        <p:nvSpPr>
          <p:cNvPr id="7" name="CustomShape 4"/>
          <p:cNvSpPr/>
          <p:nvPr/>
        </p:nvSpPr>
        <p:spPr>
          <a:xfrm>
            <a:off x="484496" y="5140080"/>
            <a:ext cx="8291014"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dirty="0" err="1" smtClean="0">
                <a:solidFill>
                  <a:srgbClr val="000000"/>
                </a:solidFill>
                <a:latin typeface="Open Sans"/>
                <a:ea typeface="Open Sans"/>
              </a:rPr>
              <a:t>Quatro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combinações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neste</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2</a:t>
            </a:r>
            <a:r>
              <a:rPr lang="en-US" sz="3000" strike="noStrike" baseline="30000" dirty="0" smtClean="0">
                <a:solidFill>
                  <a:srgbClr val="000000"/>
                </a:solidFill>
                <a:latin typeface="Open Sans"/>
                <a:ea typeface="Open Sans"/>
              </a:rPr>
              <a:t>n</a:t>
            </a:r>
            <a:r>
              <a:rPr lang="en-US" sz="3000" strike="noStrike" dirty="0" smtClean="0">
                <a:solidFill>
                  <a:srgbClr val="000000"/>
                </a:solidFill>
                <a:latin typeface="Open Sans"/>
                <a:ea typeface="Open Sans"/>
              </a:rPr>
              <a:t> no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geral</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onde</a:t>
            </a:r>
            <a:r>
              <a:rPr lang="en-US" sz="3000" strike="noStrike" dirty="0" smtClean="0">
                <a:solidFill>
                  <a:srgbClr val="000000"/>
                </a:solidFill>
                <a:latin typeface="Open Sans"/>
                <a:ea typeface="Open Sans"/>
              </a:rPr>
              <a:t> n é o </a:t>
            </a:r>
            <a:r>
              <a:rPr lang="en-US" sz="3000" strike="noStrike" dirty="0" err="1" smtClean="0">
                <a:solidFill>
                  <a:srgbClr val="000000"/>
                </a:solidFill>
                <a:latin typeface="Open Sans"/>
                <a:ea typeface="Open Sans"/>
              </a:rPr>
              <a:t>número</a:t>
            </a:r>
            <a:r>
              <a:rPr lang="en-US" sz="3000" strike="noStrike" dirty="0" smtClean="0">
                <a:solidFill>
                  <a:srgbClr val="000000"/>
                </a:solidFill>
                <a:latin typeface="Open Sans"/>
                <a:ea typeface="Open Sans"/>
              </a:rPr>
              <a:t> de </a:t>
            </a:r>
            <a:r>
              <a:rPr lang="en-US" sz="3000" strike="noStrike" dirty="0" err="1" smtClean="0">
                <a:solidFill>
                  <a:srgbClr val="000000"/>
                </a:solidFill>
                <a:latin typeface="Open Sans"/>
                <a:ea typeface="Open Sans"/>
              </a:rPr>
              <a:t>condiçoes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básicas</a:t>
            </a:r>
            <a:r>
              <a:rPr lang="en-US" sz="3000" strike="noStrike" dirty="0" smtClean="0">
                <a:solidFill>
                  <a:srgbClr val="000000"/>
                </a:solidFill>
                <a:latin typeface="Open Sans"/>
                <a:ea typeface="Open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...x...</a:t>
            </a:r>
          </a:p>
          <a:p>
            <a:pPr>
              <a:lnSpc>
                <a:spcPct val="100000"/>
              </a:lnSpc>
            </a:pP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3577</TotalTime>
  <Words>9669</Words>
  <Application>Microsoft Office PowerPoint</Application>
  <PresentationFormat>Apresentação na tela (4:3)</PresentationFormat>
  <Paragraphs>1725</Paragraphs>
  <Slides>182</Slides>
  <Notes>52</Notes>
  <HiddenSlides>0</HiddenSlides>
  <MMClips>0</MMClips>
  <ScaleCrop>false</ScaleCrop>
  <HeadingPairs>
    <vt:vector size="4" baseType="variant">
      <vt:variant>
        <vt:lpstr>Tema</vt:lpstr>
      </vt:variant>
      <vt:variant>
        <vt:i4>5</vt:i4>
      </vt:variant>
      <vt:variant>
        <vt:lpstr>Títulos de slides</vt:lpstr>
      </vt:variant>
      <vt:variant>
        <vt:i4>182</vt:i4>
      </vt:variant>
    </vt:vector>
  </HeadingPairs>
  <TitlesOfParts>
    <vt:vector size="187"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damorim</cp:lastModifiedBy>
  <cp:revision>150</cp:revision>
  <cp:lastPrinted>2018-03-08T17:03:51Z</cp:lastPrinted>
  <dcterms:created xsi:type="dcterms:W3CDTF">2016-08-10T22:59:38Z</dcterms:created>
  <dcterms:modified xsi:type="dcterms:W3CDTF">2018-08-30T01:10:06Z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