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8"/>
  </p:notesMasterIdLst>
  <p:sldIdLst>
    <p:sldId id="256" r:id="rId6"/>
    <p:sldId id="257" r:id="rId7"/>
    <p:sldId id="258" r:id="rId8"/>
    <p:sldId id="259" r:id="rId9"/>
    <p:sldId id="260" r:id="rId10"/>
    <p:sldId id="433" r:id="rId11"/>
    <p:sldId id="262" r:id="rId12"/>
    <p:sldId id="263" r:id="rId13"/>
    <p:sldId id="264" r:id="rId14"/>
    <p:sldId id="435" r:id="rId15"/>
    <p:sldId id="438" r:id="rId16"/>
    <p:sldId id="463" r:id="rId17"/>
    <p:sldId id="434" r:id="rId18"/>
    <p:sldId id="464" r:id="rId19"/>
    <p:sldId id="466" r:id="rId20"/>
    <p:sldId id="265" r:id="rId21"/>
    <p:sldId id="266" r:id="rId22"/>
    <p:sldId id="267" r:id="rId23"/>
    <p:sldId id="268" r:id="rId24"/>
    <p:sldId id="269" r:id="rId25"/>
    <p:sldId id="270" r:id="rId26"/>
    <p:sldId id="271" r:id="rId27"/>
    <p:sldId id="273" r:id="rId28"/>
    <p:sldId id="275" r:id="rId29"/>
    <p:sldId id="276" r:id="rId30"/>
    <p:sldId id="277" r:id="rId31"/>
    <p:sldId id="278" r:id="rId32"/>
    <p:sldId id="279" r:id="rId33"/>
    <p:sldId id="280" r:id="rId34"/>
    <p:sldId id="281" r:id="rId35"/>
    <p:sldId id="283" r:id="rId36"/>
    <p:sldId id="284" r:id="rId37"/>
    <p:sldId id="285" r:id="rId38"/>
    <p:sldId id="286" r:id="rId39"/>
    <p:sldId id="287" r:id="rId40"/>
    <p:sldId id="288" r:id="rId41"/>
    <p:sldId id="289" r:id="rId42"/>
    <p:sldId id="290" r:id="rId43"/>
    <p:sldId id="291" r:id="rId44"/>
    <p:sldId id="292" r:id="rId45"/>
    <p:sldId id="468" r:id="rId46"/>
    <p:sldId id="294" r:id="rId47"/>
    <p:sldId id="295" r:id="rId48"/>
    <p:sldId id="296" r:id="rId49"/>
    <p:sldId id="297" r:id="rId50"/>
    <p:sldId id="298" r:id="rId51"/>
    <p:sldId id="467" r:id="rId52"/>
    <p:sldId id="301" r:id="rId53"/>
    <p:sldId id="302" r:id="rId54"/>
    <p:sldId id="303" r:id="rId55"/>
    <p:sldId id="304" r:id="rId56"/>
    <p:sldId id="305" r:id="rId57"/>
    <p:sldId id="306" r:id="rId58"/>
    <p:sldId id="307" r:id="rId59"/>
    <p:sldId id="308" r:id="rId60"/>
    <p:sldId id="309" r:id="rId61"/>
    <p:sldId id="310" r:id="rId62"/>
    <p:sldId id="311"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469" r:id="rId77"/>
    <p:sldId id="326" r:id="rId78"/>
    <p:sldId id="327" r:id="rId79"/>
    <p:sldId id="476" r:id="rId80"/>
    <p:sldId id="477"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470" r:id="rId102"/>
    <p:sldId id="471" r:id="rId103"/>
    <p:sldId id="474" r:id="rId104"/>
    <p:sldId id="350" r:id="rId105"/>
    <p:sldId id="351" r:id="rId106"/>
    <p:sldId id="352" r:id="rId107"/>
    <p:sldId id="481" r:id="rId108"/>
    <p:sldId id="482" r:id="rId109"/>
    <p:sldId id="483" r:id="rId110"/>
    <p:sldId id="353" r:id="rId111"/>
    <p:sldId id="354" r:id="rId112"/>
    <p:sldId id="478" r:id="rId113"/>
    <p:sldId id="355" r:id="rId114"/>
    <p:sldId id="356" r:id="rId115"/>
    <p:sldId id="357" r:id="rId116"/>
    <p:sldId id="358" r:id="rId117"/>
    <p:sldId id="359" r:id="rId118"/>
    <p:sldId id="360" r:id="rId119"/>
    <p:sldId id="486" r:id="rId120"/>
    <p:sldId id="485" r:id="rId121"/>
    <p:sldId id="479" r:id="rId122"/>
    <p:sldId id="364" r:id="rId123"/>
    <p:sldId id="365" r:id="rId124"/>
    <p:sldId id="366" r:id="rId125"/>
    <p:sldId id="367" r:id="rId126"/>
    <p:sldId id="368" r:id="rId127"/>
    <p:sldId id="371" r:id="rId128"/>
    <p:sldId id="373" r:id="rId129"/>
    <p:sldId id="374" r:id="rId130"/>
    <p:sldId id="432" r:id="rId131"/>
    <p:sldId id="376" r:id="rId132"/>
    <p:sldId id="377" r:id="rId133"/>
    <p:sldId id="378" r:id="rId134"/>
    <p:sldId id="379" r:id="rId135"/>
    <p:sldId id="380" r:id="rId136"/>
    <p:sldId id="381" r:id="rId137"/>
    <p:sldId id="382" r:id="rId138"/>
    <p:sldId id="383" r:id="rId139"/>
    <p:sldId id="395" r:id="rId140"/>
    <p:sldId id="396" r:id="rId141"/>
    <p:sldId id="397" r:id="rId142"/>
    <p:sldId id="398" r:id="rId143"/>
    <p:sldId id="399" r:id="rId144"/>
    <p:sldId id="457" r:id="rId145"/>
    <p:sldId id="458" r:id="rId146"/>
    <p:sldId id="450" r:id="rId147"/>
    <p:sldId id="454" r:id="rId148"/>
    <p:sldId id="401" r:id="rId149"/>
    <p:sldId id="402" r:id="rId150"/>
    <p:sldId id="453" r:id="rId151"/>
    <p:sldId id="455" r:id="rId152"/>
    <p:sldId id="403" r:id="rId153"/>
    <p:sldId id="404" r:id="rId154"/>
    <p:sldId id="405" r:id="rId155"/>
    <p:sldId id="407" r:id="rId156"/>
    <p:sldId id="456" r:id="rId157"/>
    <p:sldId id="408" r:id="rId158"/>
    <p:sldId id="459" r:id="rId159"/>
    <p:sldId id="409" r:id="rId160"/>
    <p:sldId id="460" r:id="rId161"/>
    <p:sldId id="461" r:id="rId162"/>
    <p:sldId id="411" r:id="rId163"/>
    <p:sldId id="439" r:id="rId164"/>
    <p:sldId id="440" r:id="rId165"/>
    <p:sldId id="441" r:id="rId166"/>
    <p:sldId id="442" r:id="rId167"/>
    <p:sldId id="443" r:id="rId168"/>
    <p:sldId id="444" r:id="rId169"/>
    <p:sldId id="445" r:id="rId170"/>
    <p:sldId id="446" r:id="rId171"/>
    <p:sldId id="447" r:id="rId172"/>
    <p:sldId id="448" r:id="rId173"/>
    <p:sldId id="480" r:id="rId174"/>
    <p:sldId id="412" r:id="rId175"/>
    <p:sldId id="413" r:id="rId176"/>
    <p:sldId id="414" r:id="rId177"/>
    <p:sldId id="415" r:id="rId178"/>
    <p:sldId id="416" r:id="rId179"/>
    <p:sldId id="417" r:id="rId180"/>
    <p:sldId id="418" r:id="rId181"/>
    <p:sldId id="420" r:id="rId182"/>
    <p:sldId id="421" r:id="rId183"/>
    <p:sldId id="422" r:id="rId184"/>
    <p:sldId id="423" r:id="rId185"/>
    <p:sldId id="424" r:id="rId186"/>
    <p:sldId id="425" r:id="rId187"/>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theme" Target="theme/theme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tableStyles" Target="tableStyles.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viewProps" Target="view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1.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7.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139</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T</a:t>
            </a:r>
            <a:r>
              <a:rPr lang="en-US" sz="2800" strike="noStrike" baseline="-25000" dirty="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i="1" strike="noStrike" dirty="0">
                <a:solidFill>
                  <a:srgbClr val="000000"/>
                </a:solidFill>
                <a:latin typeface="Calibri"/>
                <a:ea typeface="DejaVu Sans"/>
              </a:rPr>
              <a:t>C</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forem</a:t>
            </a:r>
            <a:r>
              <a:rPr lang="en-US" sz="2800" strike="noStrike" dirty="0">
                <a:solidFill>
                  <a:srgbClr val="000000"/>
                </a:solidFill>
                <a:latin typeface="Calibri"/>
                <a:ea typeface="DejaVu Sans"/>
              </a:rPr>
              <a:t> </a:t>
            </a:r>
            <a:r>
              <a:rPr lang="en-US" sz="2800" i="1" strike="noStrike" dirty="0" err="1">
                <a:solidFill>
                  <a:srgbClr val="000000"/>
                </a:solidFill>
                <a:latin typeface="Calibri"/>
                <a:ea typeface="DejaVu Sans"/>
              </a:rPr>
              <a:t>avaliadas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devem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valor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Avaliação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da </a:t>
            </a:r>
            <a:r>
              <a:rPr lang="en-US" sz="2800" strike="noStrike" dirty="0" err="1">
                <a:solidFill>
                  <a:srgbClr val="000000"/>
                </a:solidFill>
                <a:latin typeface="Calibri"/>
                <a:ea typeface="DejaVu Sans"/>
              </a:rPr>
              <a:t>condição</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a:t>
            </a:r>
            <a:r>
              <a:rPr lang="en-US" sz="2800" i="1" strike="noStrike" dirty="0">
                <a:solidFill>
                  <a:srgbClr val="000000"/>
                </a:solidFill>
                <a:latin typeface="Calibri"/>
                <a:ea typeface="DejaVu Sans"/>
              </a:rPr>
              <a:t>C</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resultar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para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para T</a:t>
            </a:r>
            <a:r>
              <a:rPr lang="en-US" sz="2800" strike="noStrike" baseline="-25000" dirty="0">
                <a:solidFill>
                  <a:srgbClr val="000000"/>
                </a:solidFill>
                <a:latin typeface="Calibri"/>
                <a:ea typeface="DejaVu Sans"/>
              </a:rPr>
              <a:t>2</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t>
            </a:r>
            <a:r>
              <a:rPr lang="pt-BR" sz="2400" dirty="0" smtClean="0">
                <a:solidFill>
                  <a:srgbClr val="000000"/>
                </a:solidFill>
                <a:latin typeface="Consolas" panose="020B0609020204030204" pitchFamily="49" charset="0"/>
              </a:rPr>
              <a:t>a, </a:t>
            </a:r>
            <a:r>
              <a:rPr lang="pt-BR" sz="2400" dirty="0" smtClean="0">
                <a:solidFill>
                  <a:srgbClr val="000000"/>
                </a:solidFill>
                <a:latin typeface="Consolas" panose="020B0609020204030204" pitchFamily="49" charset="0"/>
              </a:rPr>
              <a:t>b, R ]</a:t>
            </a:r>
            <a:endParaRPr lang="pt-BR" sz="2400" dirty="0" smtClean="0">
              <a:solidFill>
                <a:srgbClr val="000000"/>
              </a:solidFill>
              <a:latin typeface="Consolas" panose="020B0609020204030204" pitchFamily="49" charset="0"/>
            </a:endParaRP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r>
              <a:rPr lang="pt-BR" sz="2400" strike="sngStrike" dirty="0" smtClean="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TR4:  [ 0, 1,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t>
            </a:r>
            <a:r>
              <a:rPr lang="pt-BR" sz="2400" dirty="0" smtClean="0">
                <a:solidFill>
                  <a:srgbClr val="000000"/>
                </a:solidFill>
                <a:latin typeface="Consolas" panose="020B0609020204030204" pitchFamily="49" charset="0"/>
              </a:rPr>
              <a:t>a, </a:t>
            </a:r>
            <a:r>
              <a:rPr lang="pt-BR" sz="2400" dirty="0" smtClean="0">
                <a:solidFill>
                  <a:srgbClr val="000000"/>
                </a:solidFill>
                <a:latin typeface="Consolas" panose="020B0609020204030204" pitchFamily="49" charset="0"/>
              </a:rPr>
              <a:t>b, c, R ]</a:t>
            </a:r>
            <a:endParaRPr lang="pt-BR" sz="2400" dirty="0" smtClean="0">
              <a:solidFill>
                <a:srgbClr val="000000"/>
              </a:solidFill>
              <a:latin typeface="Consolas" panose="020B0609020204030204" pitchFamily="49" charset="0"/>
            </a:endParaRP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0, 1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0, 1 </a:t>
            </a:r>
            <a:r>
              <a:rPr lang="pt-BR" sz="2400" strike="sngStrike" dirty="0" smtClean="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t>
            </a:r>
            <a:r>
              <a:rPr lang="pt-BR" sz="2400" dirty="0" smtClean="0">
                <a:solidFill>
                  <a:srgbClr val="000000"/>
                </a:solidFill>
                <a:latin typeface="Consolas" panose="020B0609020204030204" pitchFamily="49" charset="0"/>
              </a:rPr>
              <a:t>a, </a:t>
            </a:r>
            <a:r>
              <a:rPr lang="pt-BR" sz="2400" dirty="0" smtClean="0">
                <a:solidFill>
                  <a:srgbClr val="000000"/>
                </a:solidFill>
                <a:latin typeface="Consolas" panose="020B0609020204030204" pitchFamily="49" charset="0"/>
              </a:rPr>
              <a:t>b, c, d, e, R ]</a:t>
            </a:r>
            <a:endParaRPr lang="pt-BR" sz="2400" dirty="0" smtClean="0">
              <a:solidFill>
                <a:srgbClr val="000000"/>
              </a:solidFill>
              <a:latin typeface="Consolas" panose="020B0609020204030204" pitchFamily="49" charset="0"/>
            </a:endParaRP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definem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fluxos testados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498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err="1">
                <a:solidFill>
                  <a:srgbClr val="000000"/>
                </a:solidFill>
                <a:latin typeface="Calibri"/>
                <a:ea typeface="DejaVu Sans"/>
              </a:rPr>
              <a:t>Motivação</a:t>
            </a:r>
            <a:r>
              <a:rPr lang="en-US" sz="3200" strike="noStrike" dirty="0">
                <a:solidFill>
                  <a:srgbClr val="000000"/>
                </a:solidFill>
                <a:latin typeface="Calibri"/>
                <a:ea typeface="DejaVu Sans"/>
              </a:rPr>
              <a:t>: Teste </a:t>
            </a:r>
            <a:r>
              <a:rPr lang="en-US" sz="3200" strike="noStrike" dirty="0" err="1">
                <a:solidFill>
                  <a:srgbClr val="000000"/>
                </a:solidFill>
                <a:latin typeface="Calibri"/>
                <a:ea typeface="DejaVu Sans"/>
              </a:rPr>
              <a:t>estrutural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interações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computações</a:t>
            </a:r>
            <a:endParaRPr dirty="0"/>
          </a:p>
          <a:p>
            <a:pPr>
              <a:lnSpc>
                <a:spcPct val="100000"/>
              </a:lnSpc>
            </a:pPr>
            <a:endParaRPr dirty="0"/>
          </a:p>
          <a:p>
            <a:pPr>
              <a:lnSpc>
                <a:spcPct val="100000"/>
              </a:lnSpc>
            </a:pPr>
            <a:r>
              <a:rPr lang="en-US" sz="3200" strike="noStrike" dirty="0" err="1">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incluir</a:t>
            </a:r>
            <a:r>
              <a:rPr lang="en-US" sz="3200" strike="noStrike" dirty="0">
                <a:solidFill>
                  <a:srgbClr val="000000"/>
                </a:solidFill>
                <a:latin typeface="Calibri"/>
                <a:ea typeface="DejaVu Sans"/>
              </a:rPr>
              <a:t> testes que </a:t>
            </a:r>
            <a:r>
              <a:rPr lang="en-US" sz="3200" strike="noStrike" dirty="0" err="1">
                <a:solidFill>
                  <a:srgbClr val="000000"/>
                </a:solidFill>
                <a:latin typeface="Calibri"/>
                <a:ea typeface="DejaVu Sans"/>
              </a:rPr>
              <a:t>executam</a:t>
            </a:r>
            <a:r>
              <a:rPr lang="en-US" sz="3200" strike="noStrike" dirty="0">
                <a:solidFill>
                  <a:srgbClr val="000000"/>
                </a:solidFill>
                <a:latin typeface="Calibri"/>
                <a:ea typeface="DejaVu Sans"/>
              </a:rPr>
              <a:t> statements </a:t>
            </a:r>
            <a:r>
              <a:rPr lang="en-US" sz="3200" b="1" strike="noStrike" dirty="0" err="1">
                <a:solidFill>
                  <a:srgbClr val="000000"/>
                </a:solidFill>
                <a:latin typeface="Calibri"/>
                <a:ea typeface="DejaVu Sans"/>
              </a:rPr>
              <a:t>logicamente</a:t>
            </a:r>
            <a:r>
              <a:rPr lang="en-US" sz="3200" b="1" strike="noStrike" dirty="0">
                <a:solidFill>
                  <a:srgbClr val="000000"/>
                </a:solidFill>
                <a:latin typeface="Calibri"/>
                <a:ea typeface="DejaVu Sans"/>
              </a:rPr>
              <a:t> </a:t>
            </a:r>
            <a:r>
              <a:rPr lang="en-US" sz="3200" b="1" strike="noStrike" dirty="0" err="1">
                <a:solidFill>
                  <a:srgbClr val="000000"/>
                </a:solidFill>
                <a:latin typeface="Calibri"/>
                <a:ea typeface="DejaVu Sans"/>
              </a:rPr>
              <a:t>relacionados</a:t>
            </a:r>
            <a:endParaRPr dirty="0"/>
          </a:p>
          <a:p>
            <a:pPr>
              <a:lnSpc>
                <a:spcPct val="100000"/>
              </a:lnSpc>
              <a:buFont typeface="Arial"/>
              <a:buChar char="•"/>
            </a:pPr>
            <a:endParaRPr dirty="0"/>
          </a:p>
          <a:p>
            <a:pPr>
              <a:lnSpc>
                <a:spcPct val="100000"/>
              </a:lnSpc>
            </a:pPr>
            <a:r>
              <a:rPr lang="en-US" sz="3200" strike="noStrike" dirty="0">
                <a:solidFill>
                  <a:srgbClr val="000000"/>
                </a:solidFill>
                <a:latin typeface="Calibri"/>
                <a:ea typeface="DejaVu Sans"/>
              </a:rPr>
              <a:t>Ex: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 e posterior </a:t>
            </a:r>
            <a:r>
              <a:rPr lang="en-US" sz="3200" strike="noStrike" dirty="0" err="1">
                <a:solidFill>
                  <a:srgbClr val="000000"/>
                </a:solidFill>
                <a:latin typeface="Calibri"/>
                <a:ea typeface="DejaVu Sans"/>
              </a:rPr>
              <a:t>leitura</a:t>
            </a:r>
            <a:r>
              <a:rPr lang="en-US" sz="3200" strike="noStrike" dirty="0">
                <a:solidFill>
                  <a:srgbClr val="000000"/>
                </a:solidFill>
                <a:latin typeface="Calibri"/>
                <a:ea typeface="DejaVu Sans"/>
              </a:rPr>
              <a:t> de um campo de um </a:t>
            </a:r>
            <a:r>
              <a:rPr lang="en-US" sz="3200" strike="noStrike" dirty="0" err="1">
                <a:solidFill>
                  <a:srgbClr val="000000"/>
                </a:solidFill>
                <a:latin typeface="Calibri"/>
                <a:ea typeface="DejaVu Sans"/>
              </a:rPr>
              <a:t>objeto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aparecer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mesmo</a:t>
            </a:r>
            <a:r>
              <a:rPr lang="en-US" sz="3200" strike="noStrike" dirty="0">
                <a:solidFill>
                  <a:srgbClr val="000000"/>
                </a:solidFill>
                <a:latin typeface="Calibri"/>
                <a:ea typeface="DejaVu Sans"/>
              </a:rPr>
              <a:t> teste</a:t>
            </a: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spTree>
    <p:extLst>
      <p:ext uri="{BB962C8B-B14F-4D97-AF65-F5344CB8AC3E}">
        <p14:creationId xmlns:p14="http://schemas.microsoft.com/office/powerpoint/2010/main" val="2052322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47" name="CustomShape 3"/>
          <p:cNvSpPr/>
          <p:nvPr/>
        </p:nvSpPr>
        <p:spPr>
          <a:xfrm>
            <a:off x="4480920" y="3017520"/>
            <a:ext cx="2834280" cy="62352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a:solidFill>
                  <a:srgbClr val="000000"/>
                </a:solidFill>
                <a:latin typeface="Open Sans"/>
                <a:ea typeface="Open Sans"/>
              </a:rPr>
              <a:t>Definições</a:t>
            </a:r>
            <a:r>
              <a:rPr lang="en-US" sz="2400" strike="noStrike" dirty="0">
                <a:solidFill>
                  <a:srgbClr val="000000"/>
                </a:solidFill>
                <a:latin typeface="Open Sans"/>
                <a:ea typeface="Open Sans"/>
              </a:rPr>
              <a:t> de ‘a’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
        <p:nvSpPr>
          <p:cNvPr id="650" name="CustomShape 3"/>
          <p:cNvSpPr/>
          <p:nvPr/>
        </p:nvSpPr>
        <p:spPr>
          <a:xfrm>
            <a:off x="4867920" y="2626920"/>
            <a:ext cx="2630160" cy="84780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Usos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53" name="CustomShape 3"/>
          <p:cNvSpPr/>
          <p:nvPr/>
        </p:nvSpPr>
        <p:spPr>
          <a:xfrm>
            <a:off x="2103120" y="4382640"/>
            <a:ext cx="6035040" cy="82944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Pares definição-uso:</a:t>
            </a:r>
            <a:endParaRPr/>
          </a:p>
          <a:p>
            <a:pPr algn="ctr">
              <a:lnSpc>
                <a:spcPct val="100000"/>
              </a:lnSpc>
            </a:pPr>
            <a:r>
              <a:rPr lang="en-US" sz="2400" strike="noStrike">
                <a:solidFill>
                  <a:srgbClr val="000000"/>
                </a:solidFill>
                <a:latin typeface="Open Sans"/>
                <a:ea typeface="Open Sans"/>
              </a:rPr>
              <a:t>(01,02), (01,03), (01,06) e (03,06)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DU Path</a:t>
            </a:r>
            <a:endParaRPr/>
          </a:p>
        </p:txBody>
      </p:sp>
      <p:sp>
        <p:nvSpPr>
          <p:cNvPr id="655" name="CustomShape 2"/>
          <p:cNvSpPr/>
          <p:nvPr/>
        </p:nvSpPr>
        <p:spPr>
          <a:xfrm>
            <a:off x="214200" y="1600200"/>
            <a:ext cx="4326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Caminho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associa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definição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uso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variável</a:t>
            </a:r>
            <a:r>
              <a:rPr lang="en-US" sz="3200" strike="noStrike" dirty="0">
                <a:solidFill>
                  <a:srgbClr val="000000"/>
                </a:solidFill>
                <a:latin typeface="Calibri"/>
                <a:ea typeface="DejaVu Sans"/>
              </a:rPr>
              <a:t>.</a:t>
            </a:r>
            <a:endParaRPr dirty="0"/>
          </a:p>
          <a:p>
            <a:pPr>
              <a:lnSpc>
                <a:spcPct val="100000"/>
              </a:lnSpc>
            </a:pPr>
            <a:endParaRPr lang="en-US" sz="3200" dirty="0">
              <a:solidFill>
                <a:srgbClr val="000000"/>
              </a:solidFill>
              <a:latin typeface="Calibri"/>
            </a:endParaRPr>
          </a:p>
          <a:p>
            <a:pPr>
              <a:lnSpc>
                <a:spcPct val="100000"/>
              </a:lnSpc>
            </a:pPr>
            <a:endParaRPr dirty="0"/>
          </a:p>
          <a:p>
            <a:pPr>
              <a:lnSpc>
                <a:spcPct val="100000"/>
              </a:lnSpc>
            </a:pPr>
            <a:r>
              <a:rPr lang="en-US" sz="2800" strike="noStrike" dirty="0" err="1">
                <a:solidFill>
                  <a:srgbClr val="000000"/>
                </a:solidFill>
                <a:latin typeface="Calibri"/>
                <a:ea typeface="DejaVu Sans"/>
              </a:rPr>
              <a:t>Comum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haver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DU Paths para um DU Pair</a:t>
            </a:r>
            <a:endParaRPr dirty="0"/>
          </a:p>
          <a:p>
            <a:pPr lvl="1">
              <a:lnSpc>
                <a:spcPct val="100000"/>
              </a:lnSpc>
              <a:buFont typeface="Arial"/>
              <a:buChar char="–"/>
            </a:pPr>
            <a:endParaRPr dirty="0"/>
          </a:p>
          <a:p>
            <a:pPr>
              <a:lnSpc>
                <a:spcPct val="100000"/>
              </a:lnSpc>
            </a:pPr>
            <a:endParaRPr dirty="0"/>
          </a:p>
        </p:txBody>
      </p:sp>
      <p:sp>
        <p:nvSpPr>
          <p:cNvPr id="656" name="CustomShape 3"/>
          <p:cNvSpPr/>
          <p:nvPr/>
        </p:nvSpPr>
        <p:spPr>
          <a:xfrm>
            <a:off x="4692240" y="16002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int x = 1;</a:t>
            </a:r>
            <a:endParaRPr/>
          </a:p>
          <a:p>
            <a:pPr>
              <a:lnSpc>
                <a:spcPct val="100000"/>
              </a:lnSpc>
            </a:pPr>
            <a:r>
              <a:rPr lang="en-US" sz="2400" strike="noStrike">
                <a:solidFill>
                  <a:srgbClr val="000000"/>
                </a:solidFill>
                <a:latin typeface="Courier New"/>
                <a:ea typeface="Courier New"/>
              </a:rPr>
              <a:t>02: if (...) {</a:t>
            </a:r>
            <a:endParaRPr/>
          </a:p>
          <a:p>
            <a:pPr>
              <a:lnSpc>
                <a:spcPct val="100000"/>
              </a:lnSpc>
            </a:pPr>
            <a:r>
              <a:rPr lang="en-US" sz="2400" strike="noStrike">
                <a:solidFill>
                  <a:srgbClr val="000000"/>
                </a:solidFill>
                <a:latin typeface="Courier New"/>
                <a:ea typeface="Courier New"/>
              </a:rPr>
              <a:t>03:   ...</a:t>
            </a:r>
            <a:endParaRPr/>
          </a:p>
          <a:p>
            <a:pPr>
              <a:lnSpc>
                <a:spcPct val="100000"/>
              </a:lnSpc>
            </a:pPr>
            <a:r>
              <a:rPr lang="en-US" sz="2400" strike="noStrike">
                <a:solidFill>
                  <a:srgbClr val="000000"/>
                </a:solidFill>
                <a:latin typeface="Courier New"/>
                <a:ea typeface="Courier New"/>
              </a:rPr>
              <a:t>04: } else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07: }</a:t>
            </a:r>
            <a:endParaRPr/>
          </a:p>
          <a:p>
            <a:pPr>
              <a:lnSpc>
                <a:spcPct val="100000"/>
              </a:lnSpc>
            </a:pPr>
            <a:r>
              <a:rPr lang="en-US" sz="2400" strike="noStrike">
                <a:solidFill>
                  <a:srgbClr val="000000"/>
                </a:solidFill>
                <a:latin typeface="Courier New"/>
                <a:ea typeface="Courier New"/>
              </a:rPr>
              <a:t>08: System.out</a:t>
            </a:r>
            <a:endParaRPr/>
          </a:p>
          <a:p>
            <a:pPr>
              <a:lnSpc>
                <a:spcPct val="100000"/>
              </a:lnSpc>
            </a:pPr>
            <a:r>
              <a:rPr lang="en-US" sz="2400" strike="noStrike">
                <a:solidFill>
                  <a:srgbClr val="000000"/>
                </a:solidFill>
                <a:latin typeface="Courier New"/>
                <a:ea typeface="Courier New"/>
              </a:rPr>
              <a:t>.println(“x value”+ 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rgbClr val="000000"/>
                </a:solidFill>
                <a:latin typeface="Consolas" panose="020B0609020204030204" pitchFamily="49" charset="0"/>
                <a:ea typeface="Courier New"/>
              </a:rPr>
              <a:t>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915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erros irreais capturados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‘ant pit’ </a:t>
            </a:r>
            <a:r>
              <a:rPr lang="en-US" sz="3200" dirty="0" err="1" smtClean="0">
                <a:solidFill>
                  <a:srgbClr val="000000"/>
                </a:solidFill>
                <a:latin typeface="Calibri"/>
              </a:rPr>
              <a:t>na</a:t>
            </a:r>
            <a:r>
              <a:rPr lang="en-US" sz="3200" dirty="0" smtClean="0">
                <a:solidFill>
                  <a:srgbClr val="000000"/>
                </a:solidFill>
                <a:latin typeface="Calibri"/>
              </a:rPr>
              <a:t> pasta mutation/</a:t>
            </a:r>
            <a:r>
              <a:rPr lang="en-US" sz="3200" dirty="0" err="1" smtClean="0">
                <a:solidFill>
                  <a:srgbClr val="000000"/>
                </a:solidFill>
                <a:latin typeface="Calibri"/>
              </a:rPr>
              <a:t>texasholdem</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1388326439"/>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smtClean="0">
                <a:solidFill>
                  <a:srgbClr val="000000"/>
                </a:solidFill>
                <a:latin typeface="Calibri"/>
                <a:ea typeface="DejaVu Sans"/>
              </a:rPr>
              <a:t> Bottom 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smtClean="0">
                <a:solidFill>
                  <a:srgbClr val="000000"/>
                </a:solidFill>
                <a:latin typeface="Calibri"/>
                <a:ea typeface="DejaVu Sans"/>
              </a:rPr>
              <a:t> 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capturados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durante</a:t>
            </a:r>
            <a:r>
              <a:rPr lang="en-US" sz="2800" strike="noStrike" dirty="0" smtClean="0">
                <a:solidFill>
                  <a:srgbClr val="000000"/>
                </a:solidFill>
                <a:latin typeface="Calibri"/>
                <a:ea typeface="DejaVu Sans"/>
              </a:rPr>
              <a:t> teste de </a:t>
            </a:r>
            <a:r>
              <a:rPr lang="en-US" sz="2800" strike="noStrike" dirty="0" err="1" smtClean="0">
                <a:solidFill>
                  <a:srgbClr val="000000"/>
                </a:solidFill>
                <a:latin typeface="Calibri"/>
                <a:ea typeface="DejaVu Sans"/>
              </a:rPr>
              <a:t>regressão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frequentemente</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demandam</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novos</a:t>
            </a:r>
            <a:r>
              <a:rPr lang="en-US" sz="2800" strike="noStrike" dirty="0" smtClean="0">
                <a:solidFill>
                  <a:srgbClr val="000000"/>
                </a:solidFill>
                <a:latin typeface="Calibri"/>
                <a:ea typeface="DejaVu Sans"/>
              </a:rPr>
              <a:t> testes</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Experiência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com:</a:t>
            </a:r>
            <a:endParaRPr dirty="0"/>
          </a:p>
          <a:p>
            <a:pPr lvl="1">
              <a:lnSpc>
                <a:spcPct val="100000"/>
              </a:lnSpc>
              <a:buFont typeface="Arial"/>
              <a:buChar char="–"/>
            </a:pPr>
            <a:r>
              <a:rPr lang="en-US" sz="2800" strike="noStrike" dirty="0" smtClean="0">
                <a:solidFill>
                  <a:srgbClr val="000000"/>
                </a:solidFill>
                <a:latin typeface="Calibri"/>
                <a:ea typeface="DejaVu Sans"/>
              </a:rPr>
              <a:t> Eclipse</a:t>
            </a:r>
            <a:r>
              <a:rPr lang="en-US" sz="2800" strike="noStrike" dirty="0">
                <a:solidFill>
                  <a:srgbClr val="000000"/>
                </a:solidFill>
                <a:latin typeface="Calibri"/>
                <a:ea typeface="DejaVu Sans"/>
              </a:rPr>
              <a:t>, Java, e XML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permite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de testes de forma </a:t>
            </a:r>
            <a:r>
              <a:rPr lang="en-US" sz="3200" strike="noStrike" dirty="0" err="1">
                <a:solidFill>
                  <a:srgbClr val="000000"/>
                </a:solidFill>
                <a:latin typeface="Calibri"/>
                <a:ea typeface="DejaVu Sans"/>
              </a:rPr>
              <a:t>automatizada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funcionalidades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Métodos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execução</a:t>
            </a:r>
            <a:endParaRPr dirty="0"/>
          </a:p>
          <a:p>
            <a:pPr lvl="1">
              <a:lnSpc>
                <a:spcPct val="100000"/>
              </a:lnSpc>
              <a:buFont typeface="Arial"/>
              <a:buChar char="–"/>
            </a:pP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asserções</a:t>
            </a:r>
            <a:endParaRPr dirty="0"/>
          </a:p>
          <a:p>
            <a:pPr lvl="1">
              <a:lnSpc>
                <a:spcPct val="100000"/>
              </a:lnSpc>
              <a:buFont typeface="Arial"/>
              <a:buChar char="–"/>
            </a:pPr>
            <a:r>
              <a:rPr lang="en-US" sz="2800" strike="noStrike" dirty="0">
                <a:solidFill>
                  <a:srgbClr val="000000"/>
                </a:solidFill>
                <a:latin typeface="Calibri"/>
                <a:ea typeface="DejaVu Sans"/>
              </a:rPr>
              <a:t>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execuções</a:t>
            </a:r>
            <a:r>
              <a:rPr lang="en-US" sz="2800" strike="noStrike" dirty="0">
                <a:solidFill>
                  <a:srgbClr val="000000"/>
                </a:solidFill>
                <a:latin typeface="Calibri"/>
                <a:ea typeface="DejaVu Sans"/>
              </a:rPr>
              <a:t> </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524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Test</a:t>
            </a:r>
            <a:endParaRPr dirty="0"/>
          </a:p>
          <a:p>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endParaRPr dirty="0"/>
          </a:p>
          <a:p>
            <a:r>
              <a:rPr lang="en-US" sz="2400" strike="noStrike" dirty="0" smtClean="0">
                <a:solidFill>
                  <a:srgbClr val="000000"/>
                </a:solidFill>
                <a:latin typeface="Courier New"/>
                <a:ea typeface="Courier New"/>
              </a:rPr>
              <a:t>  try </a:t>
            </a:r>
            <a:r>
              <a:rPr lang="en-US" sz="2400" strike="noStrike" dirty="0">
                <a:solidFill>
                  <a:srgbClr val="000000"/>
                </a:solidFill>
                <a:latin typeface="Courier New"/>
                <a:ea typeface="Courier New"/>
              </a:rPr>
              <a:t>{</a:t>
            </a:r>
            <a:endParaRPr dirty="0"/>
          </a:p>
          <a:p>
            <a:r>
              <a:rPr lang="en-US" sz="2400" dirty="0" smtClean="0">
                <a:solidFill>
                  <a:srgbClr val="000000"/>
                </a:solidFill>
                <a:latin typeface="Courier New"/>
                <a:ea typeface="Courier New"/>
              </a:rPr>
              <a:t>   Bank </a:t>
            </a:r>
            <a:r>
              <a:rPr lang="en-US" sz="2400" dirty="0">
                <a:solidFill>
                  <a:srgbClr val="000000"/>
                </a:solidFill>
                <a:latin typeface="Courier New"/>
                <a:ea typeface="Courier New"/>
              </a:rPr>
              <a:t>b = </a:t>
            </a:r>
            <a:r>
              <a:rPr lang="en-US" sz="2400" dirty="0" err="1">
                <a:solidFill>
                  <a:srgbClr val="000000"/>
                </a:solidFill>
                <a:latin typeface="Courier New"/>
                <a:ea typeface="Courier New"/>
              </a:rPr>
              <a:t>Bank.create</a:t>
            </a:r>
            <a:r>
              <a:rPr lang="en-US" sz="2400" dirty="0">
                <a:solidFill>
                  <a:srgbClr val="000000"/>
                </a:solidFill>
                <a:latin typeface="Courier New"/>
                <a:ea typeface="Courier New"/>
              </a:rPr>
              <a:t>();</a:t>
            </a:r>
          </a:p>
          <a:p>
            <a:r>
              <a:rPr lang="en-US" sz="2400" dirty="0">
                <a:solidFill>
                  <a:srgbClr val="000000"/>
                </a:solidFill>
                <a:latin typeface="Courier New"/>
                <a:ea typeface="Courier New"/>
              </a:rPr>
              <a:t>   Account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 </a:t>
            </a:r>
            <a:r>
              <a:rPr lang="en-US" sz="2400" dirty="0" err="1">
                <a:solidFill>
                  <a:srgbClr val="000000"/>
                </a:solidFill>
                <a:latin typeface="Courier New"/>
                <a:ea typeface="Courier New"/>
              </a:rPr>
              <a:t>b.createAccount</a:t>
            </a:r>
            <a:r>
              <a:rPr lang="en-US" sz="2400" dirty="0">
                <a:solidFill>
                  <a:srgbClr val="000000"/>
                </a:solidFill>
                <a:latin typeface="Courier New"/>
                <a:ea typeface="Courier New"/>
              </a:rPr>
              <a:t>(“001</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a:solidFill>
                  <a:srgbClr val="000000"/>
                </a:solidFill>
                <a:latin typeface="Courier New"/>
                <a:ea typeface="Courier New"/>
              </a:rPr>
              <a: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err="1">
                <a:solidFill>
                  <a:srgbClr val="000000"/>
                </a:solidFill>
                <a:latin typeface="Courier New"/>
                <a:ea typeface="Courier New"/>
              </a:rPr>
              <a:t>acc.withdraw</a:t>
            </a:r>
            <a:r>
              <a:rPr lang="en-US" sz="2400" dirty="0">
                <a:solidFill>
                  <a:srgbClr val="000000"/>
                </a:solidFill>
                <a:latin typeface="Courier New"/>
                <a:ea typeface="Courier New"/>
              </a:rPr>
              <a:t>(100.0);</a:t>
            </a:r>
          </a:p>
          <a:p>
            <a:pPr>
              <a:lnSpc>
                <a:spcPct val="100000"/>
              </a:lnSpc>
            </a:pPr>
            <a:r>
              <a:rPr lang="en-US" sz="2400" strike="noStrike" dirty="0" smtClean="0">
                <a:solidFill>
                  <a:srgbClr val="000000"/>
                </a:solidFill>
                <a:latin typeface="Courier New"/>
                <a:ea typeface="Courier New"/>
              </a:rPr>
              <a:t>   fail</a:t>
            </a:r>
            <a:r>
              <a:rPr lang="en-US" sz="2400" strike="noStrike" dirty="0">
                <a:solidFill>
                  <a:srgbClr val="000000"/>
                </a:solidFill>
                <a:latin typeface="Courier New"/>
                <a:ea typeface="Courier New"/>
              </a:rPr>
              <a:t>("Expected </a:t>
            </a:r>
            <a:r>
              <a:rPr lang="en-US" sz="2400" dirty="0" err="1" smtClean="0">
                <a:solidFill>
                  <a:srgbClr val="000000"/>
                </a:solidFill>
                <a:latin typeface="Courier New"/>
                <a:ea typeface="Courier New"/>
              </a:rPr>
              <a:t>ForbiddenOperation</a:t>
            </a:r>
            <a:r>
              <a:rPr lang="en-US" sz="2400" dirty="0" smtClean="0">
                <a:solidFill>
                  <a:srgbClr val="000000"/>
                </a:solidFill>
                <a:latin typeface="Courier New"/>
                <a:ea typeface="Courier New"/>
              </a:rPr>
              <a:t> </a:t>
            </a:r>
            <a:r>
              <a:rPr lang="en-US" sz="2400" strike="noStrike" dirty="0" smtClean="0">
                <a:solidFill>
                  <a:srgbClr val="000000"/>
                </a:solidFill>
                <a:latin typeface="Courier New"/>
                <a:ea typeface="Courier New"/>
              </a:rPr>
              <a:t>to </a:t>
            </a:r>
            <a:r>
              <a:rPr lang="en-US" sz="2400" strike="noStrike" dirty="0">
                <a:solidFill>
                  <a:srgbClr val="000000"/>
                </a:solidFill>
                <a:latin typeface="Courier New"/>
                <a:ea typeface="Courier New"/>
              </a:rPr>
              <a:t>be thrown");</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catch </a:t>
            </a:r>
            <a:r>
              <a:rPr lang="en-US" sz="2400" strike="noStrike" dirty="0" smtClean="0">
                <a:solidFill>
                  <a:srgbClr val="000000"/>
                </a:solidFill>
                <a:latin typeface="Courier New"/>
                <a:ea typeface="Courier New"/>
              </a:rPr>
              <a:t>(</a:t>
            </a:r>
            <a:r>
              <a:rPr lang="en-US" sz="2400" dirty="0" err="1">
                <a:solidFill>
                  <a:srgbClr val="000000"/>
                </a:solidFill>
                <a:latin typeface="Courier New"/>
                <a:ea typeface="Courier New"/>
              </a:rPr>
              <a:t>ForbiddenOperation</a:t>
            </a: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e</a:t>
            </a:r>
            <a:r>
              <a:rPr lang="en-US" sz="2400" strike="noStrike" dirty="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      </a:t>
            </a:r>
            <a:r>
              <a:rPr lang="en-US" sz="2400" strike="noStrike" dirty="0" err="1">
                <a:solidFill>
                  <a:srgbClr val="000000"/>
                </a:solidFill>
                <a:latin typeface="Courier New"/>
                <a:ea typeface="Courier New"/>
              </a:rPr>
              <a:t>assertThat</a:t>
            </a: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e.getMessage</a:t>
            </a:r>
            <a:r>
              <a:rPr lang="en-US" sz="2400" strike="noStrike" dirty="0" smtClean="0">
                <a:solidFill>
                  <a:srgbClr val="000000"/>
                </a:solidFill>
                <a:latin typeface="Courier New"/>
                <a:ea typeface="Courier New"/>
              </a:rPr>
              <a:t>(),</a:t>
            </a:r>
            <a:r>
              <a:rPr lang="en-US" dirty="0"/>
              <a:t> </a:t>
            </a:r>
            <a:endParaRPr lang="en-US" dirty="0" smtClean="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is(“Can’t withdraw"));</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endParaRPr dirty="0"/>
          </a:p>
          <a:p>
            <a:pPr>
              <a:lnSpc>
                <a:spcPct val="100000"/>
              </a:lnSpc>
            </a:pPr>
            <a:r>
              <a:rPr lang="en-US" sz="2400" strike="noStrike" dirty="0" smtClean="0">
                <a:solidFill>
                  <a:srgbClr val="000000"/>
                </a:solidFill>
                <a:latin typeface="Courier New"/>
                <a:ea typeface="Courier New"/>
              </a:rPr>
              <a:t>}</a:t>
            </a:r>
            <a:endParaRPr dirty="0"/>
          </a:p>
        </p:txBody>
      </p:sp>
      <p:sp>
        <p:nvSpPr>
          <p:cNvPr id="2" name="CaixaDeTexto 1"/>
          <p:cNvSpPr txBox="1"/>
          <p:nvPr/>
        </p:nvSpPr>
        <p:spPr>
          <a:xfrm>
            <a:off x="1576445" y="629159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Controle</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a:t>
            </a:r>
            <a:endParaRPr dirty="0"/>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armazena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desenvolvimento</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código</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
        <p:nvSpPr>
          <p:cNvPr id="2" name="Texto explicativo retangular 1"/>
          <p:cNvSpPr/>
          <p:nvPr/>
        </p:nvSpPr>
        <p:spPr>
          <a:xfrm>
            <a:off x="723900" y="4421192"/>
            <a:ext cx="990600" cy="412080"/>
          </a:xfrm>
          <a:prstGeom prst="wedgeRectCallout">
            <a:avLst>
              <a:gd name="adj1" fmla="val 43920"/>
              <a:gd name="adj2" fmla="val 8237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VCSs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strike="noStrike" dirty="0" smtClean="0">
              <a:solidFill>
                <a:srgbClr val="000000"/>
              </a:solidFill>
              <a:latin typeface="Calibri"/>
              <a:ea typeface="DejaVu Sans"/>
            </a:endParaRPr>
          </a:p>
          <a:p>
            <a:pPr>
              <a:lnSpc>
                <a:spcPct val="100000"/>
              </a:lnSpc>
            </a:pPr>
            <a:endParaRPr sz="1000"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dirty="0"/>
          </a:p>
          <a:p>
            <a:pPr>
              <a:lnSpc>
                <a:spcPct val="100000"/>
              </a:lnSpc>
              <a:buFont typeface="Arial"/>
              <a:buChar char="•"/>
            </a:pPr>
            <a:endParaRPr lang="en-US" sz="10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frequentemente</a:t>
            </a:r>
            <a:r>
              <a:rPr lang="pt-BR" sz="3200" dirty="0">
                <a:solidFill>
                  <a:srgbClr val="000000"/>
                </a:solidFill>
                <a:latin typeface="Calibri"/>
              </a:rPr>
              <a:t> </a:t>
            </a:r>
            <a:endParaRPr lang="pt-BR" sz="3200" dirty="0" smtClean="0">
              <a:solidFill>
                <a:srgbClr val="000000"/>
              </a:solidFill>
              <a:latin typeface="Calibri"/>
            </a:endParaRP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.out, .</a:t>
            </a:r>
            <a:r>
              <a:rPr lang="pt-BR" sz="3200" dirty="0" err="1" smtClean="0">
                <a:solidFill>
                  <a:srgbClr val="000000"/>
                </a:solidFill>
                <a:latin typeface="Calibri"/>
              </a:rPr>
              <a:t>class</a:t>
            </a:r>
            <a:r>
              <a:rPr lang="pt-BR" sz="3200" dirty="0" smtClean="0">
                <a:solidFill>
                  <a:srgbClr val="000000"/>
                </a:solidFill>
                <a:latin typeface="Calibri"/>
              </a:rPr>
              <a:t>, etc.)</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pt-BR" sz="3200" dirty="0">
                <a:solidFill>
                  <a:srgbClr val="000000"/>
                </a:solidFill>
                <a:latin typeface="Calibri"/>
              </a:rPr>
              <a:t>Lembre-se que as ferramentas operam sobre </a:t>
            </a:r>
            <a:r>
              <a:rPr lang="pt-BR" sz="3200" dirty="0" smtClean="0">
                <a:solidFill>
                  <a:srgbClr val="000000"/>
                </a:solidFill>
                <a:latin typeface="Calibri"/>
              </a:rPr>
              <a:t>linhas (e pessoas usam </a:t>
            </a:r>
            <a:r>
              <a:rPr lang="pt-BR" sz="3200" dirty="0" err="1" smtClean="0">
                <a:solidFill>
                  <a:srgbClr val="000000"/>
                </a:solidFill>
                <a:latin typeface="Calibri"/>
              </a:rPr>
              <a:t>diff</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5562600" y="2590800"/>
            <a:ext cx="3429000" cy="609600"/>
          </a:xfrm>
          <a:prstGeom prst="wedgeRectCallout">
            <a:avLst>
              <a:gd name="adj1" fmla="val -59202"/>
              <a:gd name="adj2" fmla="val -3342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1752600" y="3673352"/>
            <a:ext cx="2133600" cy="517648"/>
          </a:xfrm>
          <a:prstGeom prst="wedgeRectCallout">
            <a:avLst>
              <a:gd name="adj1" fmla="val -41544"/>
              <a:gd name="adj2" fmla="val -94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Nós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operações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Arestas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execução</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completa</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endParaRPr dirty="0"/>
          </a:p>
          <a:p>
            <a:pPr lvl="1">
              <a:lnSpc>
                <a:spcPct val="100000"/>
              </a:lnSpc>
              <a:buFont typeface="Arial"/>
              <a:buChar char="•"/>
            </a:pPr>
            <a:r>
              <a:rPr lang="en-US" sz="3200" strike="noStrike" dirty="0" smtClean="0">
                <a:solidFill>
                  <a:srgbClr val="000000"/>
                </a:solidFill>
                <a:latin typeface="Calibri"/>
                <a:ea typeface="DejaVu Sans"/>
              </a:rPr>
              <a:t> Obs.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existir</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infinito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caminhos</a:t>
            </a:r>
            <a:r>
              <a:rPr lang="en-US" sz="3200" strike="noStrike" dirty="0">
                <a:solidFill>
                  <a:srgbClr val="000000"/>
                </a:solidFill>
                <a:latin typeface="Calibri"/>
                <a:ea typeface="DejaVu Sans"/>
              </a:rPr>
              <a:t> </a:t>
            </a:r>
            <a:endParaRPr dirty="0"/>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Uma suíte com 100% de cobertura de branches garante a corretude do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Suíte adequada a branches implica que a suíte é adequada a blocos básicos?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em</a:t>
            </a:r>
            <a:r>
              <a:rPr lang="en-US" sz="3200" strike="noStrike" dirty="0" smtClean="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buFont typeface="Arial"/>
              <a:buChar char="•"/>
            </a:pPr>
            <a:r>
              <a:rPr lang="en-US" sz="3200" dirty="0">
                <a:solidFill>
                  <a:srgbClr val="000000"/>
                </a:solidFill>
                <a:latin typeface="Calibri"/>
              </a:rPr>
              <a:t> </a:t>
            </a:r>
            <a:r>
              <a:rPr lang="en-US" sz="3200" dirty="0" smtClean="0">
                <a:solidFill>
                  <a:srgbClr val="000000"/>
                </a:solidFill>
                <a:latin typeface="Calibri"/>
              </a:rPr>
              <a:t>A </a:t>
            </a:r>
            <a:r>
              <a:rPr lang="en-US" sz="3200" dirty="0" err="1" smtClean="0">
                <a:solidFill>
                  <a:srgbClr val="000000"/>
                </a:solidFill>
                <a:latin typeface="Calibri"/>
              </a:rPr>
              <a:t>cada</a:t>
            </a:r>
            <a:r>
              <a:rPr lang="en-US" sz="3200" dirty="0" smtClean="0">
                <a:solidFill>
                  <a:srgbClr val="000000"/>
                </a:solidFill>
                <a:latin typeface="Calibri"/>
              </a:rPr>
              <a:t> </a:t>
            </a:r>
            <a:r>
              <a:rPr lang="en-US" sz="3200" dirty="0" err="1" smtClean="0">
                <a:solidFill>
                  <a:srgbClr val="000000"/>
                </a:solidFill>
                <a:latin typeface="Calibri"/>
              </a:rPr>
              <a:t>mudança</a:t>
            </a:r>
            <a:r>
              <a:rPr lang="en-US" sz="3200" dirty="0">
                <a:solidFill>
                  <a:srgbClr val="000000"/>
                </a:solidFill>
                <a:latin typeface="Calibri"/>
              </a:rPr>
              <a:t> </a:t>
            </a:r>
            <a:r>
              <a:rPr lang="en-US" sz="3200" dirty="0" smtClean="0">
                <a:solidFill>
                  <a:srgbClr val="000000"/>
                </a:solidFill>
                <a:latin typeface="Calibri"/>
              </a:rPr>
              <a:t>(ex. teste de (san</a:t>
            </a:r>
            <a:r>
              <a:rPr lang="pt-BR" sz="3200" dirty="0" smtClean="0">
                <a:solidFill>
                  <a:srgbClr val="000000"/>
                </a:solidFill>
                <a:latin typeface="Calibri"/>
              </a:rPr>
              <a:t>|</a:t>
            </a:r>
            <a:r>
              <a:rPr lang="pt-BR" sz="3200" dirty="0" err="1" smtClean="0">
                <a:solidFill>
                  <a:srgbClr val="000000"/>
                </a:solidFill>
                <a:latin typeface="Calibri"/>
              </a:rPr>
              <a:t>un</a:t>
            </a:r>
            <a:r>
              <a:rPr lang="pt-BR" sz="3200" dirty="0" smtClean="0">
                <a:solidFill>
                  <a:srgbClr val="000000"/>
                </a:solidFill>
                <a:latin typeface="Calibri"/>
              </a:rPr>
              <a:t>)idade)</a:t>
            </a:r>
            <a:endParaRPr lang="en-US" sz="3200" dirty="0" smtClean="0">
              <a:solidFill>
                <a:srgbClr val="000000"/>
              </a:solidFill>
              <a:latin typeface="Calibri"/>
            </a:endParaRPr>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Periodicamente</a:t>
            </a:r>
            <a:r>
              <a:rPr lang="en-US" sz="3200" strike="noStrike" dirty="0" smtClean="0">
                <a:solidFill>
                  <a:srgbClr val="000000"/>
                </a:solidFill>
                <a:latin typeface="Calibri"/>
                <a:ea typeface="DejaVu Sans"/>
              </a:rPr>
              <a:t> (ex. teste de </a:t>
            </a:r>
            <a:r>
              <a:rPr lang="en-US" sz="3200" strike="noStrike" dirty="0" err="1" smtClean="0">
                <a:solidFill>
                  <a:srgbClr val="000000"/>
                </a:solidFill>
                <a:latin typeface="Calibri"/>
                <a:ea typeface="DejaVu Sans"/>
              </a:rPr>
              <a:t>regressão</a:t>
            </a:r>
            <a:r>
              <a:rPr lang="en-US" sz="3200" strike="noStrike" dirty="0" smtClean="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Maior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testadas</a:t>
            </a:r>
            <a:r>
              <a:rPr lang="en-US" sz="3200" strike="noStrike" dirty="0" smtClean="0">
                <a:solidFill>
                  <a:srgbClr val="000000"/>
                </a:solidFill>
                <a:latin typeface="Calibri"/>
                <a:ea typeface="DejaVu Sans"/>
              </a:rPr>
              <a:t> =&gt;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r>
              <a:rPr lang="en-US" sz="3200" strike="noStrike" dirty="0">
                <a:solidFill>
                  <a:srgbClr val="000000"/>
                </a:solidFill>
                <a:latin typeface="Open Sans"/>
                <a:ea typeface="Open Sans"/>
              </a:rPr>
              <a:t>)</a:t>
            </a:r>
            <a:r>
              <a:rPr lang="en-US" sz="3200" strike="noStrike" dirty="0">
                <a:solidFill>
                  <a:srgbClr val="000000"/>
                </a:solidFill>
                <a:latin typeface="Open Sans"/>
                <a:ea typeface="DejaVu Sans"/>
              </a:rPr>
              <a:t> </a:t>
            </a:r>
            <a:endParaRPr dirty="0"/>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solidFill>
            <a:srgbClr val="FFFF00"/>
          </a:solidFill>
          <a:ln w="19080">
            <a:solidFill>
              <a:schemeClr val="tx1"/>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Condições básicas: </a:t>
            </a:r>
            <a:endParaRPr/>
          </a:p>
          <a:p>
            <a:pPr lvl="1">
              <a:lnSpc>
                <a:spcPct val="100000"/>
              </a:lnSpc>
              <a:buFont typeface="Arial"/>
              <a:buChar char="–"/>
            </a:pPr>
            <a:r>
              <a:rPr lang="en-US" sz="2800" strike="noStrike">
                <a:solidFill>
                  <a:srgbClr val="000000"/>
                </a:solidFill>
                <a:latin typeface="Calibri"/>
                <a:ea typeface="DejaVu Sans"/>
              </a:rPr>
              <a:t>E.g., x != 0, y + 10 &gt; z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Condição composta: </a:t>
            </a:r>
            <a:endParaRPr/>
          </a:p>
          <a:p>
            <a:pPr lvl="1">
              <a:lnSpc>
                <a:spcPct val="100000"/>
              </a:lnSpc>
              <a:buFont typeface="Arial"/>
              <a:buChar char="–"/>
            </a:pPr>
            <a:r>
              <a:rPr lang="en-US" sz="2800" strike="noStrike">
                <a:solidFill>
                  <a:srgbClr val="000000"/>
                </a:solidFill>
                <a:latin typeface="Calibri"/>
                <a:ea typeface="DejaVu Sans"/>
              </a:rPr>
              <a:t>E.g., x != 0 </a:t>
            </a:r>
            <a:r>
              <a:rPr lang="en-US" sz="2800" b="1" strike="noStrike">
                <a:solidFill>
                  <a:srgbClr val="000000"/>
                </a:solidFill>
                <a:latin typeface="Calibri"/>
                <a:ea typeface="DejaVu Sans"/>
              </a:rPr>
              <a:t>&amp;&amp;</a:t>
            </a:r>
            <a:r>
              <a:rPr lang="en-US" sz="2800" strike="noStrike">
                <a:solidFill>
                  <a:srgbClr val="000000"/>
                </a:solidFill>
                <a:latin typeface="Calibri"/>
                <a:ea typeface="DejaVu Sans"/>
              </a:rPr>
              <a:t> y + 10 &gt; z</a:t>
            </a:r>
            <a:endParaRPr/>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Toda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avaliada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como</a:t>
            </a:r>
            <a:r>
              <a:rPr lang="en-US" sz="3200" strike="noStrike" dirty="0">
                <a:solidFill>
                  <a:srgbClr val="000000"/>
                </a:solidFill>
                <a:latin typeface="Calibri"/>
                <a:ea typeface="DejaVu Sans"/>
              </a:rPr>
              <a:t> True/False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 </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todas</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exponencial</a:t>
            </a: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...a...</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...b...</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...b...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9" name="Retângulo 8"/>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9636</Words>
  <Application>Microsoft Office PowerPoint</Application>
  <PresentationFormat>Apresentação na tela (4:3)</PresentationFormat>
  <Paragraphs>1688</Paragraphs>
  <Slides>182</Slides>
  <Notes>52</Notes>
  <HiddenSlides>0</HiddenSlides>
  <MMClips>0</MMClips>
  <ScaleCrop>false</ScaleCrop>
  <HeadingPairs>
    <vt:vector size="4" baseType="variant">
      <vt:variant>
        <vt:lpstr>Tema</vt:lpstr>
      </vt:variant>
      <vt:variant>
        <vt:i4>5</vt:i4>
      </vt:variant>
      <vt:variant>
        <vt:lpstr>Títulos de slides</vt:lpstr>
      </vt:variant>
      <vt:variant>
        <vt:i4>182</vt:i4>
      </vt:variant>
    </vt:vector>
  </HeadingPairs>
  <TitlesOfParts>
    <vt:vector size="187"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123</cp:revision>
  <cp:lastPrinted>2016-08-31T20:02:03Z</cp:lastPrinted>
  <dcterms:created xsi:type="dcterms:W3CDTF">2016-08-10T22:59:38Z</dcterms:created>
  <dcterms:modified xsi:type="dcterms:W3CDTF">2017-04-04T20:01:01Z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