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312" r:id="rId6"/>
    <p:sldId id="313" r:id="rId7"/>
    <p:sldId id="314" r:id="rId8"/>
    <p:sldId id="315" r:id="rId9"/>
    <p:sldId id="316" r:id="rId10"/>
    <p:sldId id="318" r:id="rId11"/>
    <p:sldId id="320" r:id="rId12"/>
    <p:sldId id="319" r:id="rId13"/>
    <p:sldId id="321" r:id="rId14"/>
    <p:sldId id="323" r:id="rId15"/>
    <p:sldId id="325" r:id="rId16"/>
    <p:sldId id="326" r:id="rId17"/>
    <p:sldId id="328" r:id="rId18"/>
    <p:sldId id="330" r:id="rId19"/>
    <p:sldId id="332" r:id="rId20"/>
    <p:sldId id="331" r:id="rId21"/>
    <p:sldId id="32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185237-AA5F-4920-86F9-F4A23574687B}">
  <a:tblStyle styleId="{34185237-AA5F-4920-86F9-F4A2357468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8C2F62-73F4-44B1-ADF7-34995D7DDC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60"/>
  </p:normalViewPr>
  <p:slideViewPr>
    <p:cSldViewPr snapToGrid="0">
      <p:cViewPr varScale="1">
        <p:scale>
          <a:sx n="96" d="100"/>
          <a:sy n="96" d="100"/>
        </p:scale>
        <p:origin x="63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Triana Turmeque" userId="6812a32b-ff24-4275-a026-4df2c8ee6627" providerId="ADAL" clId="{E80125CE-253C-40F5-9A71-97EB1409CC8A}"/>
    <pc:docChg chg="custSel modSld">
      <pc:chgData name="Juan David Triana Turmeque" userId="6812a32b-ff24-4275-a026-4df2c8ee6627" providerId="ADAL" clId="{E80125CE-253C-40F5-9A71-97EB1409CC8A}" dt="2021-08-19T23:43:42.006" v="7" actId="20577"/>
      <pc:docMkLst>
        <pc:docMk/>
      </pc:docMkLst>
      <pc:sldChg chg="modSp mod">
        <pc:chgData name="Juan David Triana Turmeque" userId="6812a32b-ff24-4275-a026-4df2c8ee6627" providerId="ADAL" clId="{E80125CE-253C-40F5-9A71-97EB1409CC8A}" dt="2021-08-19T23:43:42.006" v="7" actId="20577"/>
        <pc:sldMkLst>
          <pc:docMk/>
          <pc:sldMk cId="284623316" sldId="311"/>
        </pc:sldMkLst>
        <pc:spChg chg="mod">
          <ac:chgData name="Juan David Triana Turmeque" userId="6812a32b-ff24-4275-a026-4df2c8ee6627" providerId="ADAL" clId="{E80125CE-253C-40F5-9A71-97EB1409CC8A}" dt="2021-08-19T23:43:42.006" v="7" actId="20577"/>
          <ac:spMkLst>
            <pc:docMk/>
            <pc:sldMk cId="284623316" sldId="311"/>
            <ac:spMk id="9" creationId="{A7737545-7BBA-46C9-8A10-4223B1145B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https://www.youtube.com/watch?v=ZP2O4ejEWNA</a:t>
            </a:r>
          </a:p>
        </p:txBody>
      </p:sp>
    </p:spTree>
    <p:extLst>
      <p:ext uri="{BB962C8B-B14F-4D97-AF65-F5344CB8AC3E}">
        <p14:creationId xmlns:p14="http://schemas.microsoft.com/office/powerpoint/2010/main" val="413594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Diagrama desarrollado en </a:t>
            </a:r>
            <a:r>
              <a:rPr lang="es-CO" dirty="0" err="1"/>
              <a:t>Lucidchart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121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ionTIC2022-UTP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" y="-1"/>
            <a:ext cx="914398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42576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10351" y="336050"/>
            <a:ext cx="85206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7949"/>
            <a:ext cx="8520600" cy="3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" y="1"/>
            <a:ext cx="914399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10351" y="336050"/>
            <a:ext cx="85206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4000"/>
              <a:buNone/>
              <a:defRPr sz="4000">
                <a:solidFill>
                  <a:srgbClr val="FF006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37949"/>
            <a:ext cx="8520600" cy="3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800"/>
              <a:buChar char="●"/>
              <a:defRPr sz="1800">
                <a:solidFill>
                  <a:srgbClr val="3366C9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○"/>
              <a:defRPr>
                <a:solidFill>
                  <a:srgbClr val="3366C9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■"/>
              <a:defRPr>
                <a:solidFill>
                  <a:srgbClr val="3366C9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●"/>
              <a:defRPr>
                <a:solidFill>
                  <a:srgbClr val="3366C9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○"/>
              <a:defRPr>
                <a:solidFill>
                  <a:srgbClr val="3366C9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■"/>
              <a:defRPr>
                <a:solidFill>
                  <a:srgbClr val="3366C9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●"/>
              <a:defRPr>
                <a:solidFill>
                  <a:srgbClr val="3366C9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○"/>
              <a:defRPr>
                <a:solidFill>
                  <a:srgbClr val="3366C9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■"/>
              <a:defRPr>
                <a:solidFill>
                  <a:srgbClr val="3366C9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s/devops/what-is-agile-methodolog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P2O4ejEWNA?feature=oembed" TargetMode="Externa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1" y="744575"/>
            <a:ext cx="598970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s-419" sz="8100" dirty="0"/>
              <a:t>Introducción </a:t>
            </a:r>
            <a:endParaRPr sz="81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48762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s-CO" dirty="0"/>
              <a:t>Docente: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424FD-747E-BDD6-1322-BE74C900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¿Que es HTML?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E6AC91-5D77-7A6F-5C59-296A5CBB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50" y="1367158"/>
            <a:ext cx="4308038" cy="2876851"/>
          </a:xfrm>
        </p:spPr>
        <p:txBody>
          <a:bodyPr>
            <a:normAutofit fontScale="85000" lnSpcReduction="10000"/>
          </a:bodyPr>
          <a:lstStyle/>
          <a:p>
            <a:pPr marL="114298" indent="0" algn="just">
              <a:buNone/>
            </a:pPr>
            <a:r>
              <a:rPr lang="es-ES" dirty="0"/>
              <a:t>HTML (Lenguaje de Marcas de Hipertexto, del inglés </a:t>
            </a:r>
            <a:r>
              <a:rPr lang="es-ES" dirty="0" err="1"/>
              <a:t>HyperText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 es el componente más básico de la Web. Define el significado y la estructura del contenido web. Además de HTML, generalmente se utilizan otras tecnologías para describir la apariencia/presentación de una página web (CSS) o la funcionalidad/comportamiento (JavaScript).</a:t>
            </a:r>
          </a:p>
        </p:txBody>
      </p:sp>
      <p:pic>
        <p:nvPicPr>
          <p:cNvPr id="1026" name="Picture 2" descr="HTML5 - Wikipedia, la enciclopedia libre">
            <a:extLst>
              <a:ext uri="{FF2B5EF4-FFF2-40B4-BE49-F238E27FC236}">
                <a16:creationId xmlns:a16="http://schemas.microsoft.com/office/drawing/2014/main" id="{9834D0D8-8B9D-19C5-DFD1-844D99521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15115" r="6255"/>
          <a:stretch/>
        </p:blipFill>
        <p:spPr bwMode="auto">
          <a:xfrm>
            <a:off x="5451037" y="1278350"/>
            <a:ext cx="3279913" cy="329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03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424FD-747E-BDD6-1322-BE74C900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¿Que es CSS?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E6AC91-5D77-7A6F-5C59-296A5CBB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50" y="1367158"/>
            <a:ext cx="4308038" cy="2876851"/>
          </a:xfrm>
        </p:spPr>
        <p:txBody>
          <a:bodyPr>
            <a:normAutofit fontScale="92500" lnSpcReduction="20000"/>
          </a:bodyPr>
          <a:lstStyle/>
          <a:p>
            <a:pPr marL="114298" indent="0" algn="just">
              <a:buNone/>
            </a:pPr>
            <a:r>
              <a:rPr lang="es-ES" dirty="0"/>
              <a:t>Hojas de Estilo en Cascada (del inglés </a:t>
            </a:r>
            <a:r>
              <a:rPr lang="es-ES" dirty="0" err="1"/>
              <a:t>Cascading</a:t>
            </a:r>
            <a:r>
              <a:rPr lang="es-ES" dirty="0"/>
              <a:t> Style </a:t>
            </a:r>
            <a:r>
              <a:rPr lang="es-ES" dirty="0" err="1"/>
              <a:t>Sheets</a:t>
            </a:r>
            <a:r>
              <a:rPr lang="es-ES" dirty="0"/>
              <a:t>) o CSS es el lenguaje de estilos utilizado para describir la presentación de documentos HTML o XML (en-US) (incluyendo varios </a:t>
            </a:r>
            <a:r>
              <a:rPr lang="es-ES" dirty="0" err="1"/>
              <a:t>languages</a:t>
            </a:r>
            <a:r>
              <a:rPr lang="es-ES" dirty="0"/>
              <a:t> basados en XML como SVG, MathML o XHTML). CSS describe como debe ser renderizado el elemento estructurado en la pantalla, en papel, en el habla o en otros medios.</a:t>
            </a:r>
          </a:p>
        </p:txBody>
      </p:sp>
      <p:pic>
        <p:nvPicPr>
          <p:cNvPr id="2050" name="Picture 2" descr="CSS - Wikipedia, la enciclopedia libre">
            <a:extLst>
              <a:ext uri="{FF2B5EF4-FFF2-40B4-BE49-F238E27FC236}">
                <a16:creationId xmlns:a16="http://schemas.microsoft.com/office/drawing/2014/main" id="{2D160B56-06CB-CE12-5D2D-CCD4D515C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7"/>
          <a:stretch/>
        </p:blipFill>
        <p:spPr bwMode="auto">
          <a:xfrm>
            <a:off x="5612195" y="1367158"/>
            <a:ext cx="2701312" cy="31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7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424FD-747E-BDD6-1322-BE74C900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¿Que es Bootstrap 5?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E6AC91-5D77-7A6F-5C59-296A5CBB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50" y="1367159"/>
            <a:ext cx="3681872" cy="1833242"/>
          </a:xfrm>
        </p:spPr>
        <p:txBody>
          <a:bodyPr>
            <a:normAutofit/>
          </a:bodyPr>
          <a:lstStyle/>
          <a:p>
            <a:pPr marL="114298" indent="0" algn="just">
              <a:buNone/>
            </a:pPr>
            <a:r>
              <a:rPr lang="es-ES" dirty="0"/>
              <a:t>Bootstrap es una biblioteca multiplataforma o conjunto de herramientas de código abierto para diseño de sitios y aplicaciones web.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57936D-EB8A-3148-7780-0CB6571B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85" y="1369076"/>
            <a:ext cx="3360810" cy="267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26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424FD-747E-BDD6-1322-BE74C900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¿Que es jQuery?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E6AC91-5D77-7A6F-5C59-296A5CBB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50" y="1367158"/>
            <a:ext cx="4308038" cy="2876851"/>
          </a:xfrm>
        </p:spPr>
        <p:txBody>
          <a:bodyPr>
            <a:normAutofit lnSpcReduction="10000"/>
          </a:bodyPr>
          <a:lstStyle/>
          <a:p>
            <a:pPr marL="114298" indent="0" algn="just">
              <a:buNone/>
            </a:pPr>
            <a:r>
              <a:rPr lang="es-ES" dirty="0"/>
              <a:t>jQuery es una biblioteca multiplataforma de JavaScript, creada inicialmente por John </a:t>
            </a:r>
            <a:r>
              <a:rPr lang="es-ES" dirty="0" err="1"/>
              <a:t>Resig</a:t>
            </a:r>
            <a:r>
              <a:rPr lang="es-ES" dirty="0"/>
              <a:t>, que permite simplificar la manera de interactuar con los documentos HTML, manipular el árbol DOM, manejar eventos, desarrollar animaciones y agregar interacción con la técnica AJAX a páginas web.​</a:t>
            </a:r>
          </a:p>
        </p:txBody>
      </p:sp>
      <p:pic>
        <p:nvPicPr>
          <p:cNvPr id="4100" name="Picture 4" descr="jQuery-logo - Red Code'">
            <a:extLst>
              <a:ext uri="{FF2B5EF4-FFF2-40B4-BE49-F238E27FC236}">
                <a16:creationId xmlns:a16="http://schemas.microsoft.com/office/drawing/2014/main" id="{668A1F31-70A1-91A4-C833-C1F74CBC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677" y="1367158"/>
            <a:ext cx="3155674" cy="315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62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424FD-747E-BDD6-1322-BE74C900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¿Que es Java?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E6AC91-5D77-7A6F-5C59-296A5CBB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50" y="1367158"/>
            <a:ext cx="4308038" cy="2876851"/>
          </a:xfrm>
        </p:spPr>
        <p:txBody>
          <a:bodyPr>
            <a:normAutofit lnSpcReduction="10000"/>
          </a:bodyPr>
          <a:lstStyle/>
          <a:p>
            <a:pPr marL="114298" indent="0" algn="just">
              <a:buNone/>
            </a:pPr>
            <a:r>
              <a:rPr lang="es-ES" dirty="0"/>
              <a:t>Java es un lenguaje de programación y una plataforma informática que fue comercializada por primera vez en 1995 por </a:t>
            </a:r>
            <a:r>
              <a:rPr lang="es-ES" dirty="0" err="1"/>
              <a:t>Sun</a:t>
            </a:r>
            <a:r>
              <a:rPr lang="es-ES" dirty="0"/>
              <a:t> Microsystems. Hay muchas aplicaciones y sitios web que no funcionarán, probablemente, a menos que tengan Java instalado, y cada día se crean más. Java es rápido, seguro y fiable. </a:t>
            </a:r>
          </a:p>
        </p:txBody>
      </p:sp>
      <p:pic>
        <p:nvPicPr>
          <p:cNvPr id="5122" name="Picture 2" descr="Introducción y nuevas características de Java EE 7">
            <a:extLst>
              <a:ext uri="{FF2B5EF4-FFF2-40B4-BE49-F238E27FC236}">
                <a16:creationId xmlns:a16="http://schemas.microsoft.com/office/drawing/2014/main" id="{0755FA1B-5C0D-36E0-5D5E-A7C1D7D0C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564" y="1367158"/>
            <a:ext cx="2567609" cy="273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7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424FD-747E-BDD6-1322-BE74C900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¿Que es </a:t>
            </a:r>
            <a:r>
              <a:rPr lang="es-CO" dirty="0" err="1"/>
              <a:t>MariaBD</a:t>
            </a:r>
            <a:r>
              <a:rPr lang="es-CO" dirty="0"/>
              <a:t>?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E6AC91-5D77-7A6F-5C59-296A5CBB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50" y="1367158"/>
            <a:ext cx="4308038" cy="2876851"/>
          </a:xfrm>
        </p:spPr>
        <p:txBody>
          <a:bodyPr>
            <a:normAutofit/>
          </a:bodyPr>
          <a:lstStyle/>
          <a:p>
            <a:pPr marL="114298" indent="0" algn="just">
              <a:buNone/>
            </a:pPr>
            <a:r>
              <a:rPr lang="es-ES" dirty="0" err="1"/>
              <a:t>MariaDB</a:t>
            </a:r>
            <a:r>
              <a:rPr lang="es-ES" dirty="0"/>
              <a:t> es un sistema de gestión de bases de datos derivado de MySQL con licencia GPL. Es desarrollado por Michael </a:t>
            </a:r>
            <a:r>
              <a:rPr lang="es-ES" dirty="0" err="1"/>
              <a:t>Widenius</a:t>
            </a:r>
            <a:r>
              <a:rPr lang="es-ES" dirty="0"/>
              <a:t> —fundador de MySQL—, la fundación </a:t>
            </a:r>
            <a:r>
              <a:rPr lang="es-ES" dirty="0" err="1"/>
              <a:t>MariaDB</a:t>
            </a:r>
            <a:r>
              <a:rPr lang="es-ES" dirty="0"/>
              <a:t> y la comunidad de desarrolladores de software libre.</a:t>
            </a:r>
          </a:p>
        </p:txBody>
      </p:sp>
      <p:pic>
        <p:nvPicPr>
          <p:cNvPr id="6146" name="Picture 2" descr="MariaDB, el software libre y el lucro cesante » Enrique Dans">
            <a:extLst>
              <a:ext uri="{FF2B5EF4-FFF2-40B4-BE49-F238E27FC236}">
                <a16:creationId xmlns:a16="http://schemas.microsoft.com/office/drawing/2014/main" id="{5467822F-5C8F-2C46-4BA3-5BB4EB519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419" y="1367158"/>
            <a:ext cx="3341386" cy="25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91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87D43-F5E2-6617-AF34-E7EFC264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021849"/>
            <a:ext cx="8520600" cy="942300"/>
          </a:xfrm>
        </p:spPr>
        <p:txBody>
          <a:bodyPr/>
          <a:lstStyle/>
          <a:p>
            <a:r>
              <a:rPr lang="es-CO" dirty="0"/>
              <a:t>Modelo de datos </a:t>
            </a:r>
            <a:endParaRPr lang="es-ES" dirty="0"/>
          </a:p>
        </p:txBody>
      </p: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BB540FF1-2F19-650B-D362-0C98B7B492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508" t="5789" r="6474" b="6629"/>
          <a:stretch/>
        </p:blipFill>
        <p:spPr>
          <a:xfrm>
            <a:off x="3324129" y="1964149"/>
            <a:ext cx="2495739" cy="251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978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F1650-4AB7-17D0-C7C5-2F216C97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de datos </a:t>
            </a:r>
            <a:endParaRPr lang="es-E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1524DC3-02FB-31D9-E81B-192C4FB3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864" y="1320558"/>
            <a:ext cx="5752272" cy="320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6;p14">
            <a:extLst>
              <a:ext uri="{FF2B5EF4-FFF2-40B4-BE49-F238E27FC236}">
                <a16:creationId xmlns:a16="http://schemas.microsoft.com/office/drawing/2014/main" id="{1B53081E-FC58-5E55-AD36-1B55B20C4F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16448" y="1100548"/>
            <a:ext cx="3382723" cy="39214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FFEA32-8B5D-E7C4-3E40-7F59F8A0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9" y="713738"/>
            <a:ext cx="4838727" cy="2079158"/>
          </a:xfrm>
        </p:spPr>
        <p:txBody>
          <a:bodyPr>
            <a:normAutofit/>
          </a:bodyPr>
          <a:lstStyle/>
          <a:p>
            <a:r>
              <a:rPr lang="es-CO" dirty="0"/>
              <a:t>Estamos en Break volveremos en:</a:t>
            </a:r>
            <a:br>
              <a:rPr lang="es-CO" dirty="0"/>
            </a:br>
            <a:r>
              <a:rPr lang="es-CO" dirty="0"/>
              <a:t>(date)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986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54104387-BF66-6809-E87A-84FC5E11D32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3239" t="4708" r="13128" b="5427"/>
          <a:stretch/>
        </p:blipFill>
        <p:spPr>
          <a:xfrm>
            <a:off x="5549129" y="1230495"/>
            <a:ext cx="3018403" cy="35769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F4AA74-C3A2-6C48-6E5B-45500B20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 del curso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436EB0-556D-2DC0-6EF0-E3FBC1082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Configuración del entorno de desarrollo </a:t>
            </a:r>
          </a:p>
          <a:p>
            <a:r>
              <a:rPr lang="es-ES" dirty="0"/>
              <a:t>Arquitectura de la aplicación </a:t>
            </a:r>
          </a:p>
          <a:p>
            <a:r>
              <a:rPr lang="es-ES" dirty="0"/>
              <a:t>Bootstrap </a:t>
            </a:r>
          </a:p>
          <a:p>
            <a:r>
              <a:rPr lang="es-ES" dirty="0"/>
              <a:t>JQuery </a:t>
            </a:r>
          </a:p>
          <a:p>
            <a:r>
              <a:rPr lang="es-ES" dirty="0" err="1"/>
              <a:t>Logeo</a:t>
            </a:r>
            <a:r>
              <a:rPr lang="es-ES" dirty="0"/>
              <a:t> de usuario </a:t>
            </a:r>
          </a:p>
          <a:p>
            <a:r>
              <a:rPr lang="es-ES" dirty="0"/>
              <a:t>Registro de usuarios </a:t>
            </a:r>
          </a:p>
          <a:p>
            <a:r>
              <a:rPr lang="es-ES" dirty="0"/>
              <a:t>Gestión de libros </a:t>
            </a:r>
          </a:p>
          <a:p>
            <a:r>
              <a:rPr lang="es-ES" dirty="0"/>
              <a:t>Perfil del usuario</a:t>
            </a:r>
          </a:p>
          <a:p>
            <a:r>
              <a:rPr lang="es-ES" dirty="0"/>
              <a:t>Despliegue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75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3A79A-ADD6-C8E0-BF54-A950F6BB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486" y="1894176"/>
            <a:ext cx="3733526" cy="1355147"/>
          </a:xfrm>
        </p:spPr>
        <p:txBody>
          <a:bodyPr>
            <a:normAutofit fontScale="90000"/>
          </a:bodyPr>
          <a:lstStyle/>
          <a:p>
            <a:r>
              <a:rPr lang="es-CO" dirty="0"/>
              <a:t>Metodología </a:t>
            </a:r>
            <a:br>
              <a:rPr lang="es-CO" dirty="0"/>
            </a:br>
            <a:r>
              <a:rPr lang="es-CO" dirty="0"/>
              <a:t>del trabajo </a:t>
            </a:r>
            <a:endParaRPr lang="es-ES" dirty="0"/>
          </a:p>
        </p:txBody>
      </p:sp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C4D555D4-6B26-99BA-064D-9FB75738AF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9318" t="9694" r="9860" b="9718"/>
          <a:stretch/>
        </p:blipFill>
        <p:spPr>
          <a:xfrm>
            <a:off x="1199671" y="1222513"/>
            <a:ext cx="2518815" cy="251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00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8;p13">
            <a:extLst>
              <a:ext uri="{FF2B5EF4-FFF2-40B4-BE49-F238E27FC236}">
                <a16:creationId xmlns:a16="http://schemas.microsoft.com/office/drawing/2014/main" id="{3FD8B70E-EF4E-D8B6-4749-07C83D77236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9524" b="21015"/>
          <a:stretch/>
        </p:blipFill>
        <p:spPr>
          <a:xfrm>
            <a:off x="7171434" y="3064831"/>
            <a:ext cx="1972566" cy="20786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2A95DA-B7FF-B36F-3F80-0A156823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ágil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C2C100-3A71-F6D8-A314-AC1164665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298" indent="0" algn="just">
              <a:buNone/>
            </a:pPr>
            <a:r>
              <a:rPr lang="es-ES" dirty="0"/>
              <a:t>“La metodología ágil no hace referencia a una serie de indicaciones sobre qué hacer exactamente durante el desarrollo de software. Se trata más bien de una forma de pensar en la colaboración y los flujos de trabajo, y define un conjunto de valores que guían nuestras decisiones con respecto a lo que hacemos y a la manera en que lo hacemos”. </a:t>
            </a:r>
            <a:r>
              <a:rPr lang="es-ES" sz="700" dirty="0"/>
              <a:t>Tomado de </a:t>
            </a:r>
            <a:r>
              <a:rPr lang="es-ES" sz="700" dirty="0">
                <a:hlinkClick r:id="rId3"/>
              </a:rPr>
              <a:t>https://www.redhat.com/es/devops/what-is-agile-methodology</a:t>
            </a:r>
            <a:endParaRPr lang="es-ES" sz="700" dirty="0"/>
          </a:p>
          <a:p>
            <a:pPr marL="114298" indent="0" algn="just">
              <a:buNone/>
            </a:pPr>
            <a:r>
              <a:rPr lang="es-ES" dirty="0"/>
              <a:t>Valores: </a:t>
            </a:r>
          </a:p>
          <a:p>
            <a:pPr algn="just"/>
            <a:r>
              <a:rPr lang="es-ES" dirty="0"/>
              <a:t>Los individuos e interacciones por encima de los procesos y las herramientas </a:t>
            </a:r>
          </a:p>
          <a:p>
            <a:pPr algn="just"/>
            <a:r>
              <a:rPr lang="es-ES" dirty="0"/>
              <a:t>Software funcionando por encima de la documentación </a:t>
            </a:r>
          </a:p>
          <a:p>
            <a:pPr algn="just"/>
            <a:r>
              <a:rPr lang="es-ES" dirty="0"/>
              <a:t>La colaboración del cliente por encima de la negociación del contrato </a:t>
            </a:r>
          </a:p>
          <a:p>
            <a:pPr algn="just"/>
            <a:r>
              <a:rPr lang="es-ES" dirty="0"/>
              <a:t>La respuesta al cambio por encima del seguimiento de un plan</a:t>
            </a:r>
          </a:p>
        </p:txBody>
      </p:sp>
    </p:spTree>
    <p:extLst>
      <p:ext uri="{BB962C8B-B14F-4D97-AF65-F5344CB8AC3E}">
        <p14:creationId xmlns:p14="http://schemas.microsoft.com/office/powerpoint/2010/main" val="279763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7EA5C-A7AD-851E-B3A8-12C55C15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496" y="336050"/>
            <a:ext cx="4919870" cy="942300"/>
          </a:xfrm>
        </p:spPr>
        <p:txBody>
          <a:bodyPr>
            <a:normAutofit fontScale="90000"/>
          </a:bodyPr>
          <a:lstStyle/>
          <a:p>
            <a:r>
              <a:rPr lang="es-ES" dirty="0"/>
              <a:t>Video: Scrum: componentes y marco</a:t>
            </a:r>
          </a:p>
        </p:txBody>
      </p:sp>
      <p:pic>
        <p:nvPicPr>
          <p:cNvPr id="4" name="Elementos multimedia en línea 3" title="Scrum: componentes y marco">
            <a:hlinkClick r:id="" action="ppaction://media"/>
            <a:extLst>
              <a:ext uri="{FF2B5EF4-FFF2-40B4-BE49-F238E27FC236}">
                <a16:creationId xmlns:a16="http://schemas.microsoft.com/office/drawing/2014/main" id="{0737458A-0DDC-07BC-67A9-0C3F4199F9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99906" y="1818860"/>
            <a:ext cx="4944188" cy="279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24C6E-FE3B-B14D-199E-B1431275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Historias de usuario 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6A75DE-21DF-3B6C-E2FC-D8A4B1C65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Proceder explicar el documento de “</a:t>
            </a:r>
            <a:r>
              <a:rPr lang="es-ES" dirty="0"/>
              <a:t>GUIA DE ELABORACION HISTORIAS DE USUARIOS “</a:t>
            </a:r>
          </a:p>
        </p:txBody>
      </p:sp>
      <p:pic>
        <p:nvPicPr>
          <p:cNvPr id="4" name="Google Shape;59;p13">
            <a:extLst>
              <a:ext uri="{FF2B5EF4-FFF2-40B4-BE49-F238E27FC236}">
                <a16:creationId xmlns:a16="http://schemas.microsoft.com/office/drawing/2014/main" id="{B1623782-C089-31BA-BEF8-FEF87BBEE1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508" t="5789" r="6474" b="6629"/>
          <a:stretch/>
        </p:blipFill>
        <p:spPr>
          <a:xfrm>
            <a:off x="3222781" y="2057074"/>
            <a:ext cx="2495739" cy="251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13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7E90D-003E-2859-09CF-B837AA41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Roles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C3F43-3003-66B9-1EC7-521468C85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Proceder explicar el documento de “</a:t>
            </a:r>
            <a:r>
              <a:rPr lang="es-ES" dirty="0"/>
              <a:t>Consideraciones de un proyecto”</a:t>
            </a:r>
          </a:p>
          <a:p>
            <a:endParaRPr lang="es-ES" dirty="0"/>
          </a:p>
        </p:txBody>
      </p:sp>
      <p:pic>
        <p:nvPicPr>
          <p:cNvPr id="4" name="Google Shape;59;p13">
            <a:extLst>
              <a:ext uri="{FF2B5EF4-FFF2-40B4-BE49-F238E27FC236}">
                <a16:creationId xmlns:a16="http://schemas.microsoft.com/office/drawing/2014/main" id="{F73075E7-B75F-271E-4FA5-85ACB378D0D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508" t="5789" r="6474" b="6629"/>
          <a:stretch/>
        </p:blipFill>
        <p:spPr>
          <a:xfrm>
            <a:off x="3222781" y="2057074"/>
            <a:ext cx="2495739" cy="251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99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7E90D-003E-2859-09CF-B837AA41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Documento de requisitos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C3F43-3003-66B9-1EC7-521468C85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Proceder explicar el documento de “</a:t>
            </a:r>
            <a:r>
              <a:rPr lang="es-ES" dirty="0"/>
              <a:t>Documento de requisitos”</a:t>
            </a:r>
          </a:p>
          <a:p>
            <a:endParaRPr lang="es-ES" dirty="0"/>
          </a:p>
        </p:txBody>
      </p:sp>
      <p:pic>
        <p:nvPicPr>
          <p:cNvPr id="4" name="Google Shape;59;p13">
            <a:extLst>
              <a:ext uri="{FF2B5EF4-FFF2-40B4-BE49-F238E27FC236}">
                <a16:creationId xmlns:a16="http://schemas.microsoft.com/office/drawing/2014/main" id="{F73075E7-B75F-271E-4FA5-85ACB378D0D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508" t="5789" r="6474" b="6629"/>
          <a:stretch/>
        </p:blipFill>
        <p:spPr>
          <a:xfrm>
            <a:off x="3222781" y="2057074"/>
            <a:ext cx="2495739" cy="251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23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0;p14">
            <a:extLst>
              <a:ext uri="{FF2B5EF4-FFF2-40B4-BE49-F238E27FC236}">
                <a16:creationId xmlns:a16="http://schemas.microsoft.com/office/drawing/2014/main" id="{DFCE5209-2035-B4D3-ED73-366C8740FE8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125" t="21175" r="7585" b="22083"/>
          <a:stretch/>
        </p:blipFill>
        <p:spPr>
          <a:xfrm>
            <a:off x="2441955" y="1622208"/>
            <a:ext cx="4260087" cy="28605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F87D43-F5E2-6617-AF34-E7EFC264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021849"/>
            <a:ext cx="8520600" cy="942300"/>
          </a:xfrm>
        </p:spPr>
        <p:txBody>
          <a:bodyPr/>
          <a:lstStyle/>
          <a:p>
            <a:r>
              <a:rPr lang="es-CO" dirty="0"/>
              <a:t>Tecnologías utilizadas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4012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D38416A81BBB4EB9B5BE06375ABF23" ma:contentTypeVersion="10" ma:contentTypeDescription="Create a new document." ma:contentTypeScope="" ma:versionID="f1059f01e789717dd228fdda4348bbf3">
  <xsd:schema xmlns:xsd="http://www.w3.org/2001/XMLSchema" xmlns:xs="http://www.w3.org/2001/XMLSchema" xmlns:p="http://schemas.microsoft.com/office/2006/metadata/properties" xmlns:ns2="2d8c9014-84e7-4fd2-8211-883f8095580e" targetNamespace="http://schemas.microsoft.com/office/2006/metadata/properties" ma:root="true" ma:fieldsID="e4a563238d59c30c47e6c192d28e5e3e" ns2:_="">
    <xsd:import namespace="2d8c9014-84e7-4fd2-8211-883f809558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c9014-84e7-4fd2-8211-883f809558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C0104C-DCD7-4B59-B6B6-7A12FCF74F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962D45-4B9F-4D35-BD17-D93ECEB532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683DB0-5489-4496-BD94-662328D0AD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8c9014-84e7-4fd2-8211-883f809558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570</Words>
  <Application>Microsoft Office PowerPoint</Application>
  <PresentationFormat>Presentación en pantalla (16:9)</PresentationFormat>
  <Paragraphs>46</Paragraphs>
  <Slides>18</Slides>
  <Notes>3</Notes>
  <HiddenSlides>0</HiddenSlides>
  <MMClips>1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Introducción </vt:lpstr>
      <vt:lpstr>Contenido del curso</vt:lpstr>
      <vt:lpstr>Metodología  del trabajo </vt:lpstr>
      <vt:lpstr>Metodología ágil</vt:lpstr>
      <vt:lpstr>Video: Scrum: componentes y marco</vt:lpstr>
      <vt:lpstr>Historias de usuario </vt:lpstr>
      <vt:lpstr>Roles</vt:lpstr>
      <vt:lpstr>Documento de requisitos</vt:lpstr>
      <vt:lpstr>Tecnologías utilizadas </vt:lpstr>
      <vt:lpstr>¿Que es HTML?</vt:lpstr>
      <vt:lpstr>¿Que es CSS?</vt:lpstr>
      <vt:lpstr>¿Que es Bootstrap 5?</vt:lpstr>
      <vt:lpstr>¿Que es jQuery?</vt:lpstr>
      <vt:lpstr>¿Que es Java?</vt:lpstr>
      <vt:lpstr>¿Que es MariaBD?</vt:lpstr>
      <vt:lpstr>Modelo de datos </vt:lpstr>
      <vt:lpstr>Modelo de datos </vt:lpstr>
      <vt:lpstr>Estamos en Break volveremos en: (date)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</dc:title>
  <cp:lastModifiedBy>Juan David Triana Turmeque</cp:lastModifiedBy>
  <cp:revision>5</cp:revision>
  <dcterms:modified xsi:type="dcterms:W3CDTF">2022-08-17T07:35:00Z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0x01010000D38416A81BBB4EB9B5BE06375ABF23</vt:lpwstr>
  </property>
</Properties>
</file>