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317258-9F37-4D40-B6C9-140427543E48}">
  <a:tblStyle styleId="{BC317258-9F37-4D40-B6C9-140427543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r">
              <a:spcBef>
                <a:spcPts val="0"/>
              </a:spcBef>
              <a:buClr>
                <a:srgbClr val="727376"/>
              </a:buClr>
              <a:buSzPts val="4800"/>
              <a:buNone/>
              <a:defRPr sz="4800">
                <a:solidFill>
                  <a:srgbClr val="727376"/>
                </a:solidFill>
              </a:defRPr>
            </a:lvl1pPr>
            <a:lvl2pPr lvl="1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2pPr>
            <a:lvl3pPr lvl="2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3pPr>
            <a:lvl4pPr lvl="3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4pPr>
            <a:lvl5pPr lvl="4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5pPr>
            <a:lvl6pPr lvl="5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6pPr>
            <a:lvl7pPr lvl="6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7pPr>
            <a:lvl8pPr lvl="7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8pPr>
            <a:lvl9pPr lvl="8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688" y="765563"/>
            <a:ext cx="4461694" cy="171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9" name="Shape 89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(2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➔"/>
              <a:defRPr/>
            </a:lvl1pPr>
            <a:lvl2pPr lvl="1" rtl="0">
              <a:spcBef>
                <a:spcPts val="0"/>
              </a:spcBef>
              <a:buSzPts val="2400"/>
              <a:buChar char="◆"/>
              <a:defRPr/>
            </a:lvl2pPr>
            <a:lvl3pPr lvl="2" rtl="0">
              <a:spcBef>
                <a:spcPts val="0"/>
              </a:spcBef>
              <a:buSzPts val="2400"/>
              <a:buChar char="●"/>
              <a:defRPr/>
            </a:lvl3pPr>
            <a:lvl4pPr lvl="3" rtl="0">
              <a:spcBef>
                <a:spcPts val="0"/>
              </a:spcBef>
              <a:buSzPts val="1800"/>
              <a:buChar char="○"/>
              <a:defRPr/>
            </a:lvl4pPr>
            <a:lvl5pPr lvl="4" rtl="0">
              <a:spcBef>
                <a:spcPts val="0"/>
              </a:spcBef>
              <a:buSzPts val="1800"/>
              <a:buChar char="◆"/>
              <a:defRPr/>
            </a:lvl5pPr>
            <a:lvl6pPr lvl="5" rtl="0">
              <a:spcBef>
                <a:spcPts val="0"/>
              </a:spcBef>
              <a:buSzPts val="1800"/>
              <a:buChar char="●"/>
              <a:defRPr/>
            </a:lvl6pPr>
            <a:lvl7pPr lvl="6" rtl="0">
              <a:spcBef>
                <a:spcPts val="0"/>
              </a:spcBef>
              <a:buSzPts val="1800"/>
              <a:buChar char="○"/>
              <a:defRPr/>
            </a:lvl7pPr>
            <a:lvl8pPr lvl="7" rtl="0">
              <a:spcBef>
                <a:spcPts val="0"/>
              </a:spcBef>
              <a:buSzPts val="1800"/>
              <a:buChar char="◆"/>
              <a:defRPr/>
            </a:lvl8pPr>
            <a:lvl9pPr lvl="8" rtl="0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 1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Shape 108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">
    <p:bg>
      <p:bgPr>
        <a:solidFill>
          <a:srgbClr val="E3470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 1">
    <p:bg>
      <p:bgPr>
        <a:solidFill>
          <a:srgbClr val="43434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➔"/>
              <a:defRPr i="1"/>
            </a:lvl1pPr>
            <a:lvl2pPr lvl="1" rtl="0" algn="ctr">
              <a:spcBef>
                <a:spcPts val="0"/>
              </a:spcBef>
              <a:buSzPts val="2400"/>
              <a:buChar char="◆"/>
              <a:defRPr i="1"/>
            </a:lvl2pPr>
            <a:lvl3pPr lvl="2" rtl="0" algn="ctr">
              <a:spcBef>
                <a:spcPts val="0"/>
              </a:spcBef>
              <a:buSzPts val="2400"/>
              <a:buChar char="●"/>
              <a:defRPr i="1"/>
            </a:lvl3pPr>
            <a:lvl4pPr lvl="3" rtl="0" algn="ctr">
              <a:spcBef>
                <a:spcPts val="0"/>
              </a:spcBef>
              <a:buSzPts val="1800"/>
              <a:buChar char="○"/>
              <a:defRPr i="1"/>
            </a:lvl4pPr>
            <a:lvl5pPr lvl="4" rtl="0" algn="ctr">
              <a:spcBef>
                <a:spcPts val="0"/>
              </a:spcBef>
              <a:buSzPts val="1800"/>
              <a:buChar char="◆"/>
              <a:defRPr i="1"/>
            </a:lvl5pPr>
            <a:lvl6pPr lvl="5" rtl="0" algn="ctr">
              <a:spcBef>
                <a:spcPts val="0"/>
              </a:spcBef>
              <a:buSzPts val="1800"/>
              <a:buChar char="●"/>
              <a:defRPr i="1"/>
            </a:lvl6pPr>
            <a:lvl7pPr lvl="6" rtl="0" algn="ctr">
              <a:spcBef>
                <a:spcPts val="0"/>
              </a:spcBef>
              <a:buSzPts val="1800"/>
              <a:buChar char="○"/>
              <a:defRPr i="1"/>
            </a:lvl7pPr>
            <a:lvl8pPr lvl="7" rtl="0" algn="ctr">
              <a:spcBef>
                <a:spcPts val="0"/>
              </a:spcBef>
              <a:buSzPts val="1800"/>
              <a:buChar char="◆"/>
              <a:defRPr i="1"/>
            </a:lvl8pPr>
            <a:lvl9pPr lvl="8" algn="ctr">
              <a:spcBef>
                <a:spcPts val="0"/>
              </a:spcBef>
              <a:buSzPts val="1800"/>
              <a:buChar char="●"/>
              <a:defRPr i="1"/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pt-BR" sz="9600">
                <a:solidFill>
                  <a:srgbClr val="434343"/>
                </a:solidFill>
              </a:rPr>
              <a:t>“</a:t>
            </a:r>
          </a:p>
        </p:txBody>
      </p:sp>
      <p:sp>
        <p:nvSpPr>
          <p:cNvPr id="32" name="Shape 32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➔"/>
              <a:defRPr/>
            </a:lvl1pPr>
            <a:lvl2pPr lvl="1">
              <a:spcBef>
                <a:spcPts val="0"/>
              </a:spcBef>
              <a:buSzPts val="2400"/>
              <a:buChar char="◆"/>
              <a:defRPr/>
            </a:lvl2pPr>
            <a:lvl3pPr lvl="2">
              <a:spcBef>
                <a:spcPts val="0"/>
              </a:spcBef>
              <a:buSzPts val="2400"/>
              <a:buChar char="●"/>
              <a:defRPr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Shape 4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41" name="Shape 4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Shape 4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52" name="Shape 5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Shape 5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63" name="Shape 63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" name="Shape 66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72" name="Shape 7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Shape 8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1" name="Shape 8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Shape 8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434343"/>
              </a:buClr>
              <a:buSzPts val="3000"/>
              <a:buFont typeface="Lato"/>
              <a:buChar char="➔"/>
              <a:def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◆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2470625" y="3260100"/>
            <a:ext cx="63231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3600"/>
              <a:t>Research and Development</a:t>
            </a:r>
            <a:br>
              <a:rPr lang="pt-BR" sz="3600"/>
            </a:br>
            <a:r>
              <a:rPr lang="pt-BR" sz="3600"/>
              <a:t>Proposal (v0)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Main components (v0)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ts val="1400"/>
              <a:buChar char="➔"/>
            </a:pPr>
            <a:r>
              <a:rPr lang="pt-BR" sz="1400"/>
              <a:t>The Machine Learning Classifier should be able learn features form the measured traces, and record them into a machine-readable file (XML/Json).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ts val="1400"/>
              <a:buChar char="◆"/>
            </a:pPr>
            <a:r>
              <a:rPr lang="pt-BR" sz="1400"/>
              <a:t>Flow-level features, Packet-level QoS metrics and Leyer-4 features could be directely measured: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SzPts val="1400"/>
              <a:buChar char="●"/>
            </a:pPr>
            <a:r>
              <a:rPr lang="pt-BR" sz="1400"/>
              <a:t>Flow-level properties: diration, start delay, total number of packets, total number of KBytes.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SzPts val="1400"/>
              <a:buChar char="●"/>
            </a:pPr>
            <a:r>
              <a:rPr lang="pt-BR" sz="1400"/>
              <a:t>Packet-level QoS metrics: bitrate, packet, RTT, Jitter, packet loss.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SzPts val="1400"/>
              <a:buChar char="●"/>
            </a:pPr>
            <a:r>
              <a:rPr lang="pt-BR" sz="1400"/>
              <a:t>Leyer-4 features: protocols TCP, UDP, ICMP, DCCP and SCTP.</a:t>
            </a:r>
          </a:p>
        </p:txBody>
      </p:sp>
      <p:pic>
        <p:nvPicPr>
          <p:cNvPr descr="classifier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100" y="3720725"/>
            <a:ext cx="3554450" cy="1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Main components (v0)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lang="pt-BR" sz="1800"/>
              <a:t>Stochastic modesl for PS(packet size) and IDT (Inter Departure Time) should use some Machine Learning technic to define what sort of profile the flow fits.</a:t>
            </a:r>
          </a:p>
        </p:txBody>
      </p:sp>
      <p:pic>
        <p:nvPicPr>
          <p:cNvPr descr="NeuralNetwork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475" y="2576775"/>
            <a:ext cx="3856976" cy="2257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450" y="2594225"/>
            <a:ext cx="803775" cy="22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idx="1" type="body"/>
          </p:nvPr>
        </p:nvSpPr>
        <p:spPr>
          <a:xfrm>
            <a:off x="893700" y="2421100"/>
            <a:ext cx="3020700" cy="25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pt-BR" sz="1800"/>
              <a:t>For exemple, a neural network is capable of classify somo profile of data into labels. These labels could be the </a:t>
            </a:r>
            <a:r>
              <a:rPr b="1" lang="pt-BR" sz="1800"/>
              <a:t>workload profile (PS and IDT)</a:t>
            </a:r>
            <a:r>
              <a:rPr lang="pt-BR" sz="180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Main components (v0)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The traffic generator should be able to read the file created by the Machine Learning classifier (here called compact trace descriptor), and produce flows using these features. </a:t>
            </a:r>
          </a:p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lang="pt-BR" sz="1800"/>
              <a:t>To implement this task is going to be used the D-ITG API.</a:t>
            </a:r>
          </a:p>
        </p:txBody>
      </p:sp>
      <p:pic>
        <p:nvPicPr>
          <p:cNvPr descr="TrafficGen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698" y="3171600"/>
            <a:ext cx="4047250" cy="169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tg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275" y="3046350"/>
            <a:ext cx="1745200" cy="20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Component implementation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lang="pt-BR" sz="1800"/>
              <a:t>Now, some components implementations may be defined.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833575" y="22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{BC317258-9F37-4D40-B6C9-140427543E48}</a:tableStyleId>
              </a:tblPr>
              <a:tblGrid>
                <a:gridCol w="1849325"/>
                <a:gridCol w="5389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Flow-Spliter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not defined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FlowDb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SQLite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Machine Learning Classifier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not defined </a:t>
                      </a:r>
                      <a:r>
                        <a:rPr lang="pt-BR"/>
                        <a:t>(Python or C++ API for machine learning)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Traffic Generator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C++ (First use D-ITG API, later it could be expanded)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CLI*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Klish(</a:t>
                      </a:r>
                      <a:r>
                        <a:rPr lang="pt-BR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http://code.google.com/p/klish/</a:t>
                      </a:r>
                      <a:r>
                        <a:rPr lang="pt-BR"/>
                        <a:t>) (C++ and XML)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4488875" y="4622475"/>
            <a:ext cx="3635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(*) </a:t>
            </a:r>
            <a:r>
              <a:rPr lang="pt-BR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Item not mentioned before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Validation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➔"/>
            </a:pPr>
            <a:r>
              <a:rPr lang="pt-BR" sz="1800"/>
              <a:t>First, the machine learning component should have a reasonable acuracy (higher as possible).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➔"/>
            </a:pPr>
            <a:r>
              <a:rPr lang="pt-BR" sz="1800"/>
              <a:t>Compare syntethic trace shapes with real ones.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➔"/>
            </a:pPr>
            <a:r>
              <a:rPr lang="pt-BR" sz="1800"/>
              <a:t>Feedback a generated trace shape, and compare the compac traces descriptors (before and after feedback).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ts val="1800"/>
              <a:buChar char="➔"/>
            </a:pPr>
            <a:r>
              <a:rPr b="1" lang="pt-BR" sz="1800">
                <a:solidFill>
                  <a:srgbClr val="FF0000"/>
                </a:solidFill>
              </a:rPr>
              <a:t>First validation</a:t>
            </a:r>
            <a:r>
              <a:rPr lang="pt-BR" sz="1800">
                <a:solidFill>
                  <a:srgbClr val="FF0000"/>
                </a:solidFill>
              </a:rPr>
              <a:t>: capture a single flow produced by D-ITG, and implement single stochastic feature classification.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Next Workplan Preview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207675" y="81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{BC317258-9F37-4D40-B6C9-140427543E48}</a:tableStyleId>
              </a:tblPr>
              <a:tblGrid>
                <a:gridCol w="2523725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Activities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Week1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Week2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Week3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Week4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Week5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Week6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(1) Bibliography review and report (latex): art state in traffic classification, and stochastic models for workloads.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(2) Flow Splitter implementation (v0) (for pcap files)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(3) Requiriments extraction for the Traffic Generator, and interface definition (Compact trace descriptor template).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(4) Traffic Generator implementation (v1)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(5) Database Requeriment extraction and definition.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(6) Database implementation (v0)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(7) Coursera: Practical Machine Learning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(8) Coursera: Machine Learning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Next Workplan Preview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Observations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sz="1400"/>
              <a:t>The conclusion (2) and (6) (v1 of the component) should stay for the next Working Plan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sz="1400"/>
              <a:t>The definition of the Machine learning model and metodology depends of (1) and (3).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sz="1400"/>
              <a:t>(5) depends on (1)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sz="1400"/>
              <a:t>(4) enables network tests.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sz="1400"/>
              <a:t>If everything works as planed,  the first validation will be possible at the end of the next working plan.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sz="1400"/>
              <a:t>More detail about tools will be defined during the nexto working plan: these are just the guidelines for the next cicle, and a starting point for the research as a whole.</a:t>
            </a:r>
          </a:p>
          <a:p>
            <a:pPr indent="-317500" lvl="1" marL="914400">
              <a:spcBef>
                <a:spcPts val="0"/>
              </a:spcBef>
              <a:buSzPts val="1400"/>
              <a:buChar char="◆"/>
            </a:pPr>
            <a:r>
              <a:rPr lang="pt-BR" sz="1400"/>
              <a:t>New itens could be added, until the “release” of the next WP.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rPr>
              <a:t>Anderson dos Santos Paschoalon</a:t>
            </a:r>
          </a:p>
          <a:p>
            <a:pPr indent="-69850" lvl="0" mar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M.Sc. Student</a:t>
            </a:r>
            <a:b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-69850" lvl="0" marL="0" rtl="0" algn="ctr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rPr>
              <a:t>Dr. Christian Esteve Rothenberg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pt-BR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Mentor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➔"/>
            </a:pPr>
            <a:r>
              <a:rPr lang="pt-BR" sz="2400"/>
              <a:t>Requirements and Goals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➔"/>
            </a:pPr>
            <a:r>
              <a:rPr lang="pt-BR" sz="2400"/>
              <a:t>Main components (v0)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➔"/>
            </a:pPr>
            <a:r>
              <a:rPr lang="pt-BR" sz="2400"/>
              <a:t>Component implementation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➔"/>
            </a:pPr>
            <a:r>
              <a:rPr lang="pt-BR" sz="2400"/>
              <a:t>Validation</a:t>
            </a:r>
          </a:p>
          <a:p>
            <a:pPr indent="-381000" lvl="0" marL="457200">
              <a:spcBef>
                <a:spcPts val="0"/>
              </a:spcBef>
              <a:buSzPts val="2400"/>
              <a:buChar char="➔"/>
            </a:pPr>
            <a:r>
              <a:rPr lang="pt-BR" sz="2400"/>
              <a:t>Next Workplan Preview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Requirements and Goals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What?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Create a software capable of “learn” traffic patters from real traces, and capable of mimic this behavior</a:t>
            </a:r>
            <a:br>
              <a:rPr lang="pt-BR" sz="1800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How?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◆"/>
            </a:pPr>
            <a:r>
              <a:rPr lang="pt-BR" sz="1800"/>
              <a:t>Create “</a:t>
            </a:r>
            <a:r>
              <a:rPr b="1" lang="pt-BR" sz="1800"/>
              <a:t>compact trace descriptors</a:t>
            </a:r>
            <a:r>
              <a:rPr lang="pt-BR" sz="1800"/>
              <a:t>” that  store flow information in any markup language (XML/Json). Then, use a trafic genenerator API capable of “execute” these flows.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Requirements and Goals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How?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To implement these trace descriptors, it is proposed the use of machine learning classifiers, capable of “</a:t>
            </a:r>
            <a:r>
              <a:rPr b="1" lang="pt-BR" sz="1800"/>
              <a:t>guess</a:t>
            </a:r>
            <a:r>
              <a:rPr lang="pt-BR" sz="1800"/>
              <a:t>” what sort of flows are being transmitted. Based on a previous learning process. Simple measurable flow features, like throughput and start/end time, could be directly measured. 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◆"/>
            </a:pPr>
            <a:r>
              <a:rPr lang="pt-BR" sz="1800"/>
              <a:t>And, to classify these flows, a flow-spliter is need.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Main components (v0)</a:t>
            </a:r>
          </a:p>
        </p:txBody>
      </p:sp>
      <p:pic>
        <p:nvPicPr>
          <p:cNvPr descr="Component Diagram.v0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8" y="1412825"/>
            <a:ext cx="8629324" cy="28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Main components (v0)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Flow-spliter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ts val="1800"/>
              <a:buChar char="◆"/>
            </a:pPr>
            <a:r>
              <a:rPr lang="pt-BR" sz="1800"/>
              <a:t>Responsible for split the colected traffic trace into flows, and store the useful colected data into a database.</a:t>
            </a:r>
          </a:p>
        </p:txBody>
      </p:sp>
      <p:pic>
        <p:nvPicPr>
          <p:cNvPr descr="flow-spliter.v0.2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00" y="2672763"/>
            <a:ext cx="25241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Main components (v0)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FlowDb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 sz="1800"/>
              <a:t>A database that store colected data into flows, for analysis.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◆"/>
            </a:pPr>
            <a:r>
              <a:rPr lang="pt-BR" sz="1800"/>
              <a:t>The information should be written by the Flow-Spliitter component, and read by the Machine Learning component.</a:t>
            </a:r>
          </a:p>
        </p:txBody>
      </p:sp>
      <p:pic>
        <p:nvPicPr>
          <p:cNvPr descr="database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00" y="3213550"/>
            <a:ext cx="32099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Main components (v0)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93700" y="1373600"/>
            <a:ext cx="37488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➔"/>
            </a:pPr>
            <a:r>
              <a:rPr lang="pt-BR" sz="1800"/>
              <a:t>The database must store a table for each trace captured (one for each experiment), and each one should store a table for each flow from this trace.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pt-BR" sz="1800"/>
              <a:t>According to SQLite specifications, it should be the best option for a datase: simple and suitable for the amount of data (less then terabytes).</a:t>
            </a:r>
          </a:p>
        </p:txBody>
      </p:sp>
      <p:pic>
        <p:nvPicPr>
          <p:cNvPr descr="DatabaseStructure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025" y="1667075"/>
            <a:ext cx="4570975" cy="33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qliteviewer.com/blog/wp-content/uploads/2015/06/sqlite-database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025" y="1720525"/>
            <a:ext cx="1738000" cy="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ig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