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5E6984-EDA2-4A81-B5A8-2D4AA506301C}">
  <a:tblStyle styleId="{085E6984-EDA2-4A81-B5A8-2D4AA50630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r">
              <a:spcBef>
                <a:spcPts val="0"/>
              </a:spcBef>
              <a:buClr>
                <a:srgbClr val="727376"/>
              </a:buClr>
              <a:buSzPts val="4800"/>
              <a:buNone/>
              <a:defRPr sz="4800">
                <a:solidFill>
                  <a:srgbClr val="727376"/>
                </a:solidFill>
              </a:defRPr>
            </a:lvl1pPr>
            <a:lvl2pPr lvl="1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2pPr>
            <a:lvl3pPr lvl="2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3pPr>
            <a:lvl4pPr lvl="3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4pPr>
            <a:lvl5pPr lvl="4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5pPr>
            <a:lvl6pPr lvl="5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6pPr>
            <a:lvl7pPr lvl="6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7pPr>
            <a:lvl8pPr lvl="7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8pPr>
            <a:lvl9pPr lvl="8" algn="r">
              <a:spcBef>
                <a:spcPts val="0"/>
              </a:spcBef>
              <a:buClr>
                <a:srgbClr val="FF5008"/>
              </a:buClr>
              <a:buSzPts val="4800"/>
              <a:buNone/>
              <a:defRPr sz="4800">
                <a:solidFill>
                  <a:srgbClr val="FF5008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" name="Shape 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688" y="765563"/>
            <a:ext cx="4461694" cy="171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Shape 88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9" name="Shape 89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90" name="Shape 90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Shape 97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 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 rot="10800000">
            <a:off x="289200" y="-75"/>
            <a:ext cx="8854800" cy="725400"/>
          </a:xfrm>
          <a:prstGeom prst="round1Rect">
            <a:avLst>
              <a:gd fmla="val 16667" name="adj"/>
            </a:avLst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289075" y="0"/>
            <a:ext cx="7835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Shape 102"/>
          <p:cNvSpPr/>
          <p:nvPr/>
        </p:nvSpPr>
        <p:spPr>
          <a:xfrm>
            <a:off x="0" y="5066325"/>
            <a:ext cx="9144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">
    <p:bg>
      <p:bgPr>
        <a:solidFill>
          <a:srgbClr val="E3470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color background 1">
    <p:bg>
      <p:bgPr>
        <a:solidFill>
          <a:srgbClr val="43434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0"/>
            <a:ext cx="9144000" cy="4070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 algn="ctr">
              <a:spcBef>
                <a:spcPts val="0"/>
              </a:spcBef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ts val="24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>
            <a:off x="0" y="3992850"/>
            <a:ext cx="30690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3069000" y="3992850"/>
            <a:ext cx="3069000" cy="77100"/>
          </a:xfrm>
          <a:prstGeom prst="rect">
            <a:avLst/>
          </a:prstGeom>
          <a:solidFill>
            <a:srgbClr val="FF500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6138000" y="3992850"/>
            <a:ext cx="3006000" cy="77100"/>
          </a:xfrm>
          <a:prstGeom prst="rect">
            <a:avLst/>
          </a:prstGeom>
          <a:solidFill>
            <a:srgbClr val="72737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spcBef>
                <a:spcPts val="0"/>
              </a:spcBef>
              <a:buSzPts val="3000"/>
              <a:buChar char="➔"/>
              <a:defRPr i="1"/>
            </a:lvl1pPr>
            <a:lvl2pPr lvl="1" rtl="0" algn="ctr">
              <a:spcBef>
                <a:spcPts val="0"/>
              </a:spcBef>
              <a:buSzPts val="2400"/>
              <a:buChar char="◆"/>
              <a:defRPr i="1"/>
            </a:lvl2pPr>
            <a:lvl3pPr lvl="2" rtl="0" algn="ctr">
              <a:spcBef>
                <a:spcPts val="0"/>
              </a:spcBef>
              <a:buSzPts val="2400"/>
              <a:buChar char="●"/>
              <a:defRPr i="1"/>
            </a:lvl3pPr>
            <a:lvl4pPr lvl="3" rtl="0" algn="ctr">
              <a:spcBef>
                <a:spcPts val="0"/>
              </a:spcBef>
              <a:buSzPts val="1800"/>
              <a:buChar char="○"/>
              <a:defRPr i="1"/>
            </a:lvl4pPr>
            <a:lvl5pPr lvl="4" rtl="0" algn="ctr">
              <a:spcBef>
                <a:spcPts val="0"/>
              </a:spcBef>
              <a:buSzPts val="1800"/>
              <a:buChar char="◆"/>
              <a:defRPr i="1"/>
            </a:lvl5pPr>
            <a:lvl6pPr lvl="5" rtl="0" algn="ctr">
              <a:spcBef>
                <a:spcPts val="0"/>
              </a:spcBef>
              <a:buSzPts val="1800"/>
              <a:buChar char="●"/>
              <a:defRPr i="1"/>
            </a:lvl6pPr>
            <a:lvl7pPr lvl="6" rtl="0" algn="ctr">
              <a:spcBef>
                <a:spcPts val="0"/>
              </a:spcBef>
              <a:buSzPts val="1800"/>
              <a:buChar char="○"/>
              <a:defRPr i="1"/>
            </a:lvl7pPr>
            <a:lvl8pPr lvl="7" rtl="0" algn="ctr">
              <a:spcBef>
                <a:spcPts val="0"/>
              </a:spcBef>
              <a:buSzPts val="1800"/>
              <a:buChar char="◆"/>
              <a:defRPr i="1"/>
            </a:lvl8pPr>
            <a:lvl9pPr lvl="8" algn="ctr">
              <a:spcBef>
                <a:spcPts val="0"/>
              </a:spcBef>
              <a:buSzPts val="1800"/>
              <a:buChar char="●"/>
              <a:defRPr i="1"/>
            </a:lvl9pPr>
          </a:lstStyle>
          <a:p/>
        </p:txBody>
      </p:sp>
      <p:sp>
        <p:nvSpPr>
          <p:cNvPr id="31" name="Shape 31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434343"/>
                </a:solidFill>
              </a:rPr>
              <a:t>“</a:t>
            </a:r>
          </a:p>
        </p:txBody>
      </p:sp>
      <p:sp>
        <p:nvSpPr>
          <p:cNvPr id="32" name="Shape 32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rgbClr val="E34707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➔"/>
              <a:defRPr/>
            </a:lvl1pPr>
            <a:lvl2pPr lvl="1">
              <a:spcBef>
                <a:spcPts val="0"/>
              </a:spcBef>
              <a:buSzPts val="2400"/>
              <a:buChar char="◆"/>
              <a:defRPr/>
            </a:lvl2pPr>
            <a:lvl3pPr lvl="2">
              <a:spcBef>
                <a:spcPts val="0"/>
              </a:spcBef>
              <a:buSzPts val="2400"/>
              <a:buChar char="●"/>
              <a:defRPr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SzPts val="3600"/>
              <a:buFont typeface="Raleway"/>
              <a:buNone/>
              <a:defRPr sz="3600"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Shape 4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41" name="Shape 4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42" name="Shape 4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Shape 4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➔"/>
              <a:defRPr sz="1800"/>
            </a:lvl1pPr>
            <a:lvl2pPr lvl="1">
              <a:spcBef>
                <a:spcPts val="0"/>
              </a:spcBef>
              <a:buSzPts val="1800"/>
              <a:buChar char="◆"/>
              <a:defRPr sz="1800"/>
            </a:lvl2pPr>
            <a:lvl3pPr lvl="2">
              <a:spcBef>
                <a:spcPts val="0"/>
              </a:spcBef>
              <a:buSzPts val="1800"/>
              <a:buChar char="●"/>
              <a:defRPr sz="1800"/>
            </a:lvl3pPr>
            <a:lvl4pPr lvl="3">
              <a:spcBef>
                <a:spcPts val="0"/>
              </a:spcBef>
              <a:buSzPts val="1800"/>
              <a:buChar char="○"/>
              <a:defRPr/>
            </a:lvl4pPr>
            <a:lvl5pPr lvl="4">
              <a:spcBef>
                <a:spcPts val="0"/>
              </a:spcBef>
              <a:buSzPts val="1800"/>
              <a:buChar char="◆"/>
              <a:defRPr/>
            </a:lvl5pPr>
            <a:lvl6pPr lvl="5">
              <a:spcBef>
                <a:spcPts val="0"/>
              </a:spcBef>
              <a:buSzPts val="1800"/>
              <a:buChar char="●"/>
              <a:defRPr/>
            </a:lvl6pPr>
            <a:lvl7pPr lvl="6">
              <a:spcBef>
                <a:spcPts val="0"/>
              </a:spcBef>
              <a:buSzPts val="1800"/>
              <a:buChar char="○"/>
              <a:defRPr/>
            </a:lvl7pPr>
            <a:lvl8pPr lvl="7">
              <a:spcBef>
                <a:spcPts val="0"/>
              </a:spcBef>
              <a:buSzPts val="1800"/>
              <a:buChar char="◆"/>
              <a:defRPr/>
            </a:lvl8pPr>
            <a:lvl9pPr lvl="8">
              <a:spcBef>
                <a:spcPts val="0"/>
              </a:spcBef>
              <a:buSzPts val="1800"/>
              <a:buChar char="●"/>
              <a:defRPr/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Shape 5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52" name="Shape 5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" name="Shape 5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ts val="1400"/>
              <a:buChar char="➔"/>
              <a:defRPr sz="1400"/>
            </a:lvl1pPr>
            <a:lvl2pPr lvl="1" rtl="0">
              <a:spcBef>
                <a:spcPts val="0"/>
              </a:spcBef>
              <a:buSzPts val="1400"/>
              <a:buChar char="◆"/>
              <a:defRPr sz="1400"/>
            </a:lvl2pPr>
            <a:lvl3pPr lvl="2" rtl="0">
              <a:spcBef>
                <a:spcPts val="0"/>
              </a:spcBef>
              <a:buSzPts val="1400"/>
              <a:buChar char="●"/>
              <a:defRPr sz="1400"/>
            </a:lvl3pPr>
            <a:lvl4pPr lvl="3" rtl="0">
              <a:spcBef>
                <a:spcPts val="0"/>
              </a:spcBef>
              <a:buSzPts val="1400"/>
              <a:buChar char="○"/>
              <a:defRPr sz="1400"/>
            </a:lvl4pPr>
            <a:lvl5pPr lvl="4" rtl="0">
              <a:spcBef>
                <a:spcPts val="0"/>
              </a:spcBef>
              <a:buSzPts val="1400"/>
              <a:buChar char="◆"/>
              <a:defRPr sz="1400"/>
            </a:lvl5pPr>
            <a:lvl6pPr lvl="5" rtl="0">
              <a:spcBef>
                <a:spcPts val="0"/>
              </a:spcBef>
              <a:buSzPts val="1400"/>
              <a:buChar char="●"/>
              <a:defRPr sz="1400"/>
            </a:lvl6pPr>
            <a:lvl7pPr lvl="6" rtl="0">
              <a:spcBef>
                <a:spcPts val="0"/>
              </a:spcBef>
              <a:buSzPts val="1400"/>
              <a:buChar char="○"/>
              <a:defRPr sz="1400"/>
            </a:lvl7pPr>
            <a:lvl8pPr lvl="7" rtl="0">
              <a:spcBef>
                <a:spcPts val="0"/>
              </a:spcBef>
              <a:buSzPts val="1400"/>
              <a:buChar char="◆"/>
              <a:defRPr sz="1400"/>
            </a:lvl8pPr>
            <a:lvl9pPr lvl="8" rtl="0">
              <a:spcBef>
                <a:spcPts val="0"/>
              </a:spcBef>
              <a:buSzPts val="1400"/>
              <a:buChar char="●"/>
              <a:defRPr sz="1400"/>
            </a:lvl9pPr>
          </a:lstStyle>
          <a:p/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grpSp>
        <p:nvGrpSpPr>
          <p:cNvPr id="62" name="Shape 62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63" name="Shape 63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64" name="Shape 64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" name="Shape 66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buSzPts val="3600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Shape 71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72" name="Shape 72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Shape 75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360"/>
              </a:spcBef>
              <a:buSzPts val="1400"/>
              <a:buNone/>
              <a:defRPr sz="1400"/>
            </a:lvl1pPr>
          </a:lstStyle>
          <a:p/>
        </p:txBody>
      </p:sp>
      <p:pic>
        <p:nvPicPr>
          <p:cNvPr id="79" name="Shape 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0496" y="44528"/>
            <a:ext cx="593363" cy="593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Shape 80"/>
          <p:cNvGrpSpPr/>
          <p:nvPr/>
        </p:nvGrpSpPr>
        <p:grpSpPr>
          <a:xfrm>
            <a:off x="0" y="5066325"/>
            <a:ext cx="9199499" cy="77175"/>
            <a:chOff x="0" y="6755100"/>
            <a:chExt cx="9199499" cy="102900"/>
          </a:xfrm>
        </p:grpSpPr>
        <p:grpSp>
          <p:nvGrpSpPr>
            <p:cNvPr id="81" name="Shape 81"/>
            <p:cNvGrpSpPr/>
            <p:nvPr/>
          </p:nvGrpSpPr>
          <p:grpSpPr>
            <a:xfrm>
              <a:off x="0" y="6755100"/>
              <a:ext cx="7564494" cy="102900"/>
              <a:chOff x="0" y="6755100"/>
              <a:chExt cx="7356310" cy="102900"/>
            </a:xfrm>
          </p:grpSpPr>
          <p:sp>
            <p:nvSpPr>
              <p:cNvPr id="82" name="Shape 82"/>
              <p:cNvSpPr/>
              <p:nvPr/>
            </p:nvSpPr>
            <p:spPr>
              <a:xfrm>
                <a:off x="893710" y="6755100"/>
                <a:ext cx="6462600" cy="102900"/>
              </a:xfrm>
              <a:prstGeom prst="rect">
                <a:avLst/>
              </a:prstGeom>
              <a:solidFill>
                <a:srgbClr val="FF5008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>
                <a:off x="0" y="6755100"/>
                <a:ext cx="893700" cy="102900"/>
              </a:xfrm>
              <a:prstGeom prst="rect">
                <a:avLst/>
              </a:prstGeom>
              <a:solidFill>
                <a:srgbClr val="E34707"/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" name="Shape 84"/>
            <p:cNvSpPr/>
            <p:nvPr/>
          </p:nvSpPr>
          <p:spPr>
            <a:xfrm>
              <a:off x="7467599" y="6755100"/>
              <a:ext cx="893700" cy="102900"/>
            </a:xfrm>
            <a:prstGeom prst="rect">
              <a:avLst/>
            </a:prstGeom>
            <a:solidFill>
              <a:srgbClr val="72737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8305799" y="6755100"/>
              <a:ext cx="893700" cy="102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rgbClr val="434343"/>
              </a:buClr>
              <a:buSzPts val="3000"/>
              <a:buFont typeface="Lato"/>
              <a:buChar char="➔"/>
              <a:def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◆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○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◆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ts val="1800"/>
              <a:buFont typeface="Lato"/>
              <a:buChar char="●"/>
              <a:defRPr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 algn="r">
              <a:spcBef>
                <a:spcPts val="0"/>
              </a:spcBef>
              <a:buClr>
                <a:srgbClr val="E34707"/>
              </a:buClr>
              <a:buSzPts val="3600"/>
              <a:buFont typeface="Raleway"/>
              <a:buNone/>
              <a:defRPr sz="3600">
                <a:solidFill>
                  <a:srgbClr val="E3470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spcBef>
                <a:spcPts val="0"/>
              </a:spcBef>
              <a:buClr>
                <a:srgbClr val="FF5008"/>
              </a:buClr>
              <a:buSzPts val="3600"/>
              <a:buFont typeface="Raleway"/>
              <a:buNone/>
              <a:defRPr sz="3600">
                <a:solidFill>
                  <a:srgbClr val="FF500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577025" y="3260100"/>
            <a:ext cx="5216700" cy="11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WP progress*</a:t>
            </a:r>
          </a:p>
        </p:txBody>
      </p:sp>
      <p:sp>
        <p:nvSpPr>
          <p:cNvPr id="115" name="Shape 115"/>
          <p:cNvSpPr txBox="1"/>
          <p:nvPr>
            <p:ph type="ctrTitle"/>
          </p:nvPr>
        </p:nvSpPr>
        <p:spPr>
          <a:xfrm>
            <a:off x="116150" y="4457375"/>
            <a:ext cx="8883300" cy="58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(* ) Just the main highlights. I’m not entering in details about what data matters, parameterizing stochastic models, nor validation techniques =&gt; Black Box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Network traffic generators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Realistic traffic generation Issues 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Consolidation: Architecture 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Status</a:t>
            </a:r>
          </a:p>
          <a:p>
            <a:pPr indent="-419100" lvl="0" marL="457200">
              <a:spcBef>
                <a:spcPts val="0"/>
              </a:spcBef>
              <a:buSzPts val="3000"/>
              <a:buChar char="➔"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893700" y="1373600"/>
            <a:ext cx="76878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There are </a:t>
            </a:r>
            <a:r>
              <a:rPr b="1" lang="en" sz="1800" u="sng"/>
              <a:t>many</a:t>
            </a:r>
            <a:r>
              <a:rPr lang="en" sz="1800"/>
              <a:t> open-source traffic generators and network benchmark tools available (still incomplete list)</a:t>
            </a:r>
          </a:p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lang="en" sz="1800"/>
              <a:t>Each one has its own set of features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Network traffic generators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1162050" y="27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{085E6984-EDA2-4A81-B5A8-2D4AA506301C}</a:tableStyleId>
              </a:tblPr>
              <a:tblGrid>
                <a:gridCol w="2200275"/>
                <a:gridCol w="4619625"/>
              </a:tblGrid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Available tools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Application-level traffic generators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EAR, ParaSynTG, Youtube Workload Generator, Graphy-Based Traffic Generator, SURGE, MACE, UniLoG, GenSyn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0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Flow-level traffic generators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Harpoon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1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Packet-level traffic generators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D-ITG, Ostinato, Seagull, BRUTE, PackETH, Iperf, Netperf, SourcesOnOff, TG, Mgen, KUTE, RUDE &amp; CRUDE, NetSpec, Nping, TCPreplay, TCPivo, Divide and Conquer, NetFPGA PacketGenerator, NetFPGA Caliper, NetFPGA OSNT, Dpdk MoonGen, Dpdk Pktgen, Dpdk NFPA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Closed loop and multilevel traffic generators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Swing, LiTGen</a:t>
                      </a: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Realistic traffic generation Issues 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93700" y="1373600"/>
            <a:ext cx="74451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en" sz="1800"/>
              <a:t>Packet-Level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◆"/>
            </a:pPr>
            <a:r>
              <a:rPr lang="en" sz="1400"/>
              <a:t>Reply engines: TCPreplay, TCPivo, ...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NEED PCAP STORAGE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◆"/>
            </a:pPr>
            <a:r>
              <a:rPr lang="en" sz="1400"/>
              <a:t>Model-based: D-ITG, TG, 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	NOT AUTOMATIC CONFIGURABLE (PACKET AND FLOW LEVEL)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◆"/>
            </a:pPr>
            <a:r>
              <a:rPr lang="en" sz="1400"/>
              <a:t>Maximum Throughput: Ostinato, Seagull, …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	NOT AUTOMATIC CONFIGURABLE (PACKET AND FLOW LEVEL)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en" sz="1800"/>
              <a:t>Application level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◆"/>
            </a:pPr>
            <a:r>
              <a:rPr lang="en" sz="1400"/>
              <a:t>ParaSynTG(Web), Youtube Workload Generator(video), ...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	TOO SPECIFIC FOR GENERAL PURPOSES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893700" y="1373600"/>
            <a:ext cx="74451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en" sz="1800"/>
              <a:t>Flow-level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◆"/>
            </a:pPr>
            <a:r>
              <a:rPr lang="en" sz="1400"/>
              <a:t>Flow-patterns replication (based on a trace): Harpoon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NOT-ACCURATE MODELS IN PACKET-LEVEL,  NOT SUPPORTED ON NEWER KERNELS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➔"/>
            </a:pPr>
            <a:r>
              <a:rPr lang="en" sz="1800"/>
              <a:t>Multilevel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◆"/>
            </a:pPr>
            <a:r>
              <a:rPr lang="en" sz="1400"/>
              <a:t>Multilevel modeling: Swing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lang="en" sz="1200">
                <a:solidFill>
                  <a:srgbClr val="FF0000"/>
                </a:solidFill>
              </a:rPr>
              <a:t>NOT EXTENSIBLE, FEW PROTOCOLS, COMPLEX MODELS(OVERHEAD)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Realistic traffic generation Issues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893700" y="1233625"/>
            <a:ext cx="7283400" cy="369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Create </a:t>
            </a:r>
            <a:r>
              <a:rPr b="1" lang="en" sz="1800"/>
              <a:t>flow-level</a:t>
            </a:r>
            <a:r>
              <a:rPr lang="en" sz="1800"/>
              <a:t> and </a:t>
            </a:r>
            <a:r>
              <a:rPr b="1" lang="en" sz="1800"/>
              <a:t>packet-level</a:t>
            </a:r>
            <a:r>
              <a:rPr lang="en" sz="1800"/>
              <a:t> models to describe a given-trace,  and use it as an input of a flow-generator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Flow-Generator: implemented using a traffic-generator API</a:t>
            </a:r>
          </a:p>
          <a:p>
            <a:pPr indent="-342900" lvl="0" marL="457200">
              <a:spcBef>
                <a:spcPts val="0"/>
              </a:spcBef>
              <a:buSzPts val="1800"/>
              <a:buChar char="➔"/>
            </a:pPr>
            <a:r>
              <a:rPr lang="en" sz="1800"/>
              <a:t>Flow-Generator: extensible to any traffic-generator with API/CLI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Consolidation: Architecture </a:t>
            </a:r>
          </a:p>
        </p:txBody>
      </p:sp>
      <p:pic>
        <p:nvPicPr>
          <p:cNvPr descr="Component Diagram v0.1.1-1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63" y="2514926"/>
            <a:ext cx="8433074" cy="24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Status</a:t>
            </a:r>
          </a:p>
        </p:txBody>
      </p:sp>
      <p:pic>
        <p:nvPicPr>
          <p:cNvPr descr="Component Diagram x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75" y="2961793"/>
            <a:ext cx="6854997" cy="1999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ows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350" y="682500"/>
            <a:ext cx="2167650" cy="162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cketSize.png"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925" y="1108825"/>
            <a:ext cx="2167650" cy="1625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Dep.png" id="156" name="Shape 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350" y="1429150"/>
            <a:ext cx="1913250" cy="1434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act_trace_descriptor_tree_structure.png" id="157" name="Shape 1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4056" y="856775"/>
            <a:ext cx="1572443" cy="20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3264" y="1659919"/>
            <a:ext cx="1740030" cy="8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42975" y="856775"/>
            <a:ext cx="424925" cy="38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893700" y="1373600"/>
            <a:ext cx="7512600" cy="3552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Next WP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Finish Qualification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Beta: trace-analyzer and flow-generator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First results for D-ITG, and validation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➔"/>
            </a:pPr>
            <a:r>
              <a:rPr lang="en"/>
              <a:t>Future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◆"/>
            </a:pPr>
            <a:r>
              <a:rPr lang="en" sz="1800"/>
              <a:t>Extend to more Traffic Generators</a:t>
            </a:r>
          </a:p>
          <a:p>
            <a:pPr indent="-342900" lvl="1" marL="914400" rtl="0">
              <a:spcBef>
                <a:spcPts val="0"/>
              </a:spcBef>
              <a:buSzPts val="1800"/>
              <a:buChar char="◆"/>
            </a:pPr>
            <a:r>
              <a:rPr lang="en" sz="1800"/>
              <a:t>Create a module to exchange of packets between Linux and DPDK (or Pktgen), and extend to NFPA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289075" y="0"/>
            <a:ext cx="7835400" cy="6825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ig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