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577025" y="3260100"/>
            <a:ext cx="5216700" cy="115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r">
              <a:spcBef>
                <a:spcPts val="0"/>
              </a:spcBef>
              <a:buClr>
                <a:srgbClr val="727376"/>
              </a:buClr>
              <a:buSzPts val="4800"/>
              <a:buNone/>
              <a:defRPr sz="4800">
                <a:solidFill>
                  <a:srgbClr val="727376"/>
                </a:solidFill>
              </a:defRPr>
            </a:lvl1pPr>
            <a:lvl2pPr lvl="1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2pPr>
            <a:lvl3pPr lvl="2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3pPr>
            <a:lvl4pPr lvl="3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4pPr>
            <a:lvl5pPr lvl="4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5pPr>
            <a:lvl6pPr lvl="5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6pPr>
            <a:lvl7pPr lvl="6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7pPr>
            <a:lvl8pPr lvl="7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8pPr>
            <a:lvl9pPr lvl="8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688" y="765563"/>
            <a:ext cx="4461694" cy="171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89" name="Shape 89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rot="10800000">
            <a:off x="289200" y="-75"/>
            <a:ext cx="8854800" cy="725400"/>
          </a:xfrm>
          <a:prstGeom prst="round1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E34707"/>
              </a:buClr>
              <a:buSzPts val="3600"/>
              <a:buFont typeface="Raleway"/>
              <a:buNone/>
              <a:defRPr sz="36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7" name="Shape 97"/>
          <p:cNvSpPr/>
          <p:nvPr/>
        </p:nvSpPr>
        <p:spPr>
          <a:xfrm>
            <a:off x="0" y="5066325"/>
            <a:ext cx="9144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 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 rot="10800000">
            <a:off x="289200" y="-75"/>
            <a:ext cx="8854800" cy="725400"/>
          </a:xfrm>
          <a:prstGeom prst="round1Rect">
            <a:avLst>
              <a:gd fmla="val 16667" name="adj"/>
            </a:avLst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>
            <a:off x="0" y="5066325"/>
            <a:ext cx="91440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 background">
    <p:bg>
      <p:bgPr>
        <a:solidFill>
          <a:srgbClr val="E3470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 background 1">
    <p:bg>
      <p:bgPr>
        <a:solidFill>
          <a:srgbClr val="43434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4070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0" y="3992850"/>
            <a:ext cx="3069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3069000" y="3992850"/>
            <a:ext cx="30690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138000" y="3992850"/>
            <a:ext cx="30060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4070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0" y="3992850"/>
            <a:ext cx="30690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069000" y="3992850"/>
            <a:ext cx="3069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6138000" y="3992850"/>
            <a:ext cx="30060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Char char="➔"/>
              <a:defRPr i="1"/>
            </a:lvl1pPr>
            <a:lvl2pPr lvl="1" rtl="0" algn="ctr">
              <a:spcBef>
                <a:spcPts val="0"/>
              </a:spcBef>
              <a:buSzPts val="2400"/>
              <a:buChar char="◆"/>
              <a:defRPr i="1"/>
            </a:lvl2pPr>
            <a:lvl3pPr lvl="2" rtl="0" algn="ctr">
              <a:spcBef>
                <a:spcPts val="0"/>
              </a:spcBef>
              <a:buSzPts val="2400"/>
              <a:buChar char="●"/>
              <a:defRPr i="1"/>
            </a:lvl3pPr>
            <a:lvl4pPr lvl="3" rtl="0" algn="ctr">
              <a:spcBef>
                <a:spcPts val="0"/>
              </a:spcBef>
              <a:buSzPts val="1800"/>
              <a:buChar char="○"/>
              <a:defRPr i="1"/>
            </a:lvl4pPr>
            <a:lvl5pPr lvl="4" rtl="0" algn="ctr">
              <a:spcBef>
                <a:spcPts val="0"/>
              </a:spcBef>
              <a:buSzPts val="1800"/>
              <a:buChar char="◆"/>
              <a:defRPr i="1"/>
            </a:lvl5pPr>
            <a:lvl6pPr lvl="5" rtl="0" algn="ctr">
              <a:spcBef>
                <a:spcPts val="0"/>
              </a:spcBef>
              <a:buSzPts val="1800"/>
              <a:buChar char="●"/>
              <a:defRPr i="1"/>
            </a:lvl6pPr>
            <a:lvl7pPr lvl="6" rtl="0" algn="ctr">
              <a:spcBef>
                <a:spcPts val="0"/>
              </a:spcBef>
              <a:buSzPts val="1800"/>
              <a:buChar char="○"/>
              <a:defRPr i="1"/>
            </a:lvl7pPr>
            <a:lvl8pPr lvl="7" rtl="0" algn="ctr">
              <a:spcBef>
                <a:spcPts val="0"/>
              </a:spcBef>
              <a:buSzPts val="1800"/>
              <a:buChar char="◆"/>
              <a:defRPr i="1"/>
            </a:lvl8pPr>
            <a:lvl9pPr lvl="8" algn="ctr">
              <a:spcBef>
                <a:spcPts val="0"/>
              </a:spcBef>
              <a:buSzPts val="1800"/>
              <a:buChar char="●"/>
              <a:defRPr i="1"/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pt-BR" sz="9600">
                <a:solidFill>
                  <a:srgbClr val="434343"/>
                </a:solidFill>
              </a:rPr>
              <a:t>“</a:t>
            </a:r>
          </a:p>
        </p:txBody>
      </p:sp>
      <p:sp>
        <p:nvSpPr>
          <p:cNvPr id="32" name="Shape 32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➔"/>
              <a:defRPr/>
            </a:lvl1pPr>
            <a:lvl2pPr lvl="1">
              <a:spcBef>
                <a:spcPts val="0"/>
              </a:spcBef>
              <a:buSzPts val="2400"/>
              <a:buChar char="◆"/>
              <a:defRPr/>
            </a:lvl2pPr>
            <a:lvl3pPr lvl="2">
              <a:spcBef>
                <a:spcPts val="0"/>
              </a:spcBef>
              <a:buSzPts val="2400"/>
              <a:buChar char="●"/>
              <a:defRPr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Shape 40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41" name="Shape 41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Shape 44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➔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●"/>
              <a:defRPr sz="1800"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➔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●"/>
              <a:defRPr sz="1800"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Shape 51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52" name="Shape 52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Shape 55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grpSp>
        <p:nvGrpSpPr>
          <p:cNvPr id="62" name="Shape 62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63" name="Shape 63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" name="Shape 66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72" name="Shape 72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Shape 75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Shape 80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81" name="Shape 81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Shape 84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434343"/>
              </a:buClr>
              <a:buSzPts val="3000"/>
              <a:buFont typeface="Lato"/>
              <a:buChar char="➔"/>
              <a:def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434343"/>
              </a:buClr>
              <a:buSzPts val="2400"/>
              <a:buFont typeface="Lato"/>
              <a:buChar char="◆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○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◆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○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◆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E34707"/>
              </a:buClr>
              <a:buSzPts val="3600"/>
              <a:buFont typeface="Raleway"/>
              <a:buNone/>
              <a:defRPr sz="36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577025" y="3260100"/>
            <a:ext cx="52167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WP#9 Practical Results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Normal</a:t>
            </a:r>
          </a:p>
        </p:txBody>
      </p:sp>
      <p:pic>
        <p:nvPicPr>
          <p:cNvPr descr="Normal aproximation vs Original set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125" y="1056100"/>
            <a:ext cx="4809750" cy="36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Execution time (for the used dataset)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Matlab: ~7 minutes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◆"/>
            </a:pPr>
            <a:r>
              <a:rPr lang="pt-BR" sz="1800"/>
              <a:t>C++: &lt; 3 seconds (huge speed up, enable real-time)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➔"/>
            </a:pPr>
            <a:r>
              <a:rPr lang="pt-BR" sz="1800"/>
              <a:t>Algorithms are already integrated to the main project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SzPts val="1800"/>
              <a:buChar char="➔"/>
            </a:pPr>
            <a:r>
              <a:rPr lang="pt-BR" sz="1800"/>
              <a:t>In the main project, this procedure is applied for each flow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Observations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Stochastic function parametrization for inter-arrival time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many “vague” suggestions of procedures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many theoretical works about classes of functions (not parametrization)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heavy-tailed functions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self-similar functions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But, a clear and unified procedure is </a:t>
            </a:r>
            <a:r>
              <a:rPr b="1" lang="pt-BR" sz="1800"/>
              <a:t>missing </a:t>
            </a:r>
            <a:r>
              <a:rPr lang="pt-BR" sz="1800"/>
              <a:t>for </a:t>
            </a:r>
            <a:r>
              <a:rPr lang="pt-BR" sz="1800"/>
              <a:t>parametrization</a:t>
            </a:r>
          </a:p>
          <a:p>
            <a:pPr indent="-342900" lvl="1" marL="914400">
              <a:spcBef>
                <a:spcPts val="0"/>
              </a:spcBef>
              <a:buSzPts val="1800"/>
              <a:buChar char="◆"/>
            </a:pPr>
            <a:r>
              <a:rPr b="1" lang="pt-BR" sz="1800"/>
              <a:t>Black-box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Stochastic Parametrization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812200" y="136193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➔"/>
            </a:pPr>
            <a:r>
              <a:rPr lang="pt-BR" sz="1800"/>
              <a:t>It just  consolidate some ideas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Stochastic Parametrization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2065288" y="1945450"/>
            <a:ext cx="1453800" cy="624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Linearization / Linear Regression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3939488" y="2797000"/>
            <a:ext cx="1554300" cy="624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Parametrization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5752913" y="2731000"/>
            <a:ext cx="1356000" cy="756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Likelihood</a:t>
            </a:r>
            <a:r>
              <a:rPr lang="pt-BR"/>
              <a:t> evaluation (BIC-AIC)</a:t>
            </a:r>
          </a:p>
        </p:txBody>
      </p:sp>
      <p:sp>
        <p:nvSpPr>
          <p:cNvPr id="130" name="Shape 130"/>
          <p:cNvSpPr/>
          <p:nvPr/>
        </p:nvSpPr>
        <p:spPr>
          <a:xfrm>
            <a:off x="7368013" y="2796988"/>
            <a:ext cx="1711500" cy="624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Model selection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66075" y="2826100"/>
            <a:ext cx="1146900" cy="624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Data Collection</a:t>
            </a:r>
          </a:p>
        </p:txBody>
      </p:sp>
      <p:cxnSp>
        <p:nvCxnSpPr>
          <p:cNvPr id="132" name="Shape 132"/>
          <p:cNvCxnSpPr>
            <a:stCxn id="131" idx="3"/>
            <a:endCxn id="127" idx="1"/>
          </p:cNvCxnSpPr>
          <p:nvPr/>
        </p:nvCxnSpPr>
        <p:spPr>
          <a:xfrm flipH="1" rot="10800000">
            <a:off x="1212975" y="2257300"/>
            <a:ext cx="852300" cy="8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/>
          <p:nvPr/>
        </p:nvSpPr>
        <p:spPr>
          <a:xfrm>
            <a:off x="2065288" y="2796988"/>
            <a:ext cx="1453800" cy="624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Maximum likelihood</a:t>
            </a:r>
          </a:p>
        </p:txBody>
      </p:sp>
      <p:cxnSp>
        <p:nvCxnSpPr>
          <p:cNvPr id="134" name="Shape 134"/>
          <p:cNvCxnSpPr>
            <a:stCxn id="131" idx="3"/>
            <a:endCxn id="133" idx="1"/>
          </p:cNvCxnSpPr>
          <p:nvPr/>
        </p:nvCxnSpPr>
        <p:spPr>
          <a:xfrm flipH="1" rot="10800000">
            <a:off x="1212975" y="3109000"/>
            <a:ext cx="8523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/>
          <p:nvPr/>
        </p:nvSpPr>
        <p:spPr>
          <a:xfrm>
            <a:off x="2065288" y="3558250"/>
            <a:ext cx="1453800" cy="624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Other estimator</a:t>
            </a:r>
          </a:p>
        </p:txBody>
      </p:sp>
      <p:cxnSp>
        <p:nvCxnSpPr>
          <p:cNvPr id="136" name="Shape 136"/>
          <p:cNvCxnSpPr>
            <a:stCxn id="131" idx="3"/>
            <a:endCxn id="135" idx="1"/>
          </p:cNvCxnSpPr>
          <p:nvPr/>
        </p:nvCxnSpPr>
        <p:spPr>
          <a:xfrm>
            <a:off x="1212975" y="3138100"/>
            <a:ext cx="8523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stCxn id="133" idx="3"/>
            <a:endCxn id="128" idx="1"/>
          </p:cNvCxnSpPr>
          <p:nvPr/>
        </p:nvCxnSpPr>
        <p:spPr>
          <a:xfrm>
            <a:off x="3519088" y="3108988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35" idx="3"/>
            <a:endCxn id="128" idx="1"/>
          </p:cNvCxnSpPr>
          <p:nvPr/>
        </p:nvCxnSpPr>
        <p:spPr>
          <a:xfrm flipH="1" rot="10800000">
            <a:off x="3519088" y="3108850"/>
            <a:ext cx="420300" cy="7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28" idx="3"/>
            <a:endCxn id="129" idx="1"/>
          </p:cNvCxnSpPr>
          <p:nvPr/>
        </p:nvCxnSpPr>
        <p:spPr>
          <a:xfrm>
            <a:off x="5493788" y="3109000"/>
            <a:ext cx="2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27" idx="3"/>
            <a:endCxn id="128" idx="1"/>
          </p:cNvCxnSpPr>
          <p:nvPr/>
        </p:nvCxnSpPr>
        <p:spPr>
          <a:xfrm>
            <a:off x="3519088" y="2257450"/>
            <a:ext cx="420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29" idx="3"/>
            <a:endCxn id="130" idx="1"/>
          </p:cNvCxnSpPr>
          <p:nvPr/>
        </p:nvCxnSpPr>
        <p:spPr>
          <a:xfrm>
            <a:off x="7108913" y="3109000"/>
            <a:ext cx="2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Stochastic Parametrization</a:t>
            </a:r>
          </a:p>
        </p:txBody>
      </p:sp>
      <p:pic>
        <p:nvPicPr>
          <p:cNvPr descr="Inter-arrival empirical CDF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" y="1209288"/>
            <a:ext cx="4242801" cy="3182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ibull - Linearized data and linear fitting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925" y="1209300"/>
            <a:ext cx="4242801" cy="31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89075" y="874750"/>
            <a:ext cx="545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*Qualification trace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89075" y="4391350"/>
            <a:ext cx="545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Other methods: Direct </a:t>
            </a:r>
            <a:r>
              <a:rPr lang="pt-BR"/>
              <a:t>estimation</a:t>
            </a:r>
            <a:r>
              <a:rPr lang="pt-BR"/>
              <a:t>, maximum likelihood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Stochastic Parametrization</a:t>
            </a:r>
          </a:p>
        </p:txBody>
      </p:sp>
      <p:pic>
        <p:nvPicPr>
          <p:cNvPr descr="Weibull - Cost J(iterations) convergence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75" y="968688"/>
            <a:ext cx="4274826" cy="3206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ibull aproximation vs Original set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000" y="968700"/>
            <a:ext cx="4274826" cy="32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+----------------+--------------+---------------+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|Function        |AIC           |BIC            |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+----------------+--------------+---------------+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|Pareto(MLH)     |-34471.116188 |-34459.163684  |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|Pareto(LR)      |-34233.903417 |-34221.950913  |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|Weibull         |-33724.656739 |-33712.704235  |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|Cauchy          |-27133.337028 |-27121.384524  |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|Exponential(Me) |-11084.298901 |-11078.322649  |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|Exponential(LR) |-3455.031125  |-3449.054873   |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|Normal          |-945.263174   |-933.310670    |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+----------------+--------------+---------------+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Likelihood evaluation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Pareto(MLH), Pareto(LR)</a:t>
            </a:r>
          </a:p>
        </p:txBody>
      </p:sp>
      <p:pic>
        <p:nvPicPr>
          <p:cNvPr descr="Pareto MLH aproximation vs Original set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2" y="904400"/>
            <a:ext cx="4446276" cy="333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eto aproximation LR vs Original set.png"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600" y="904406"/>
            <a:ext cx="4446276" cy="333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Weibull, Cauchy </a:t>
            </a:r>
          </a:p>
        </p:txBody>
      </p:sp>
      <p:pic>
        <p:nvPicPr>
          <p:cNvPr descr="Weibull aproximation vs Original set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" y="939551"/>
            <a:ext cx="4526289" cy="3394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uchy aproximation vs Original set.png"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450" y="939550"/>
            <a:ext cx="4526301" cy="339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Exponential(Me), Exponential(LR) </a:t>
            </a:r>
          </a:p>
        </p:txBody>
      </p:sp>
      <p:pic>
        <p:nvPicPr>
          <p:cNvPr descr="Exponential aproximation (mean) vs Original set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550"/>
            <a:ext cx="4590300" cy="3442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onential aproximation (LR) vs Original set.pn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700" y="819525"/>
            <a:ext cx="4590300" cy="34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ig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