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r">
              <a:spcBef>
                <a:spcPts val="0"/>
              </a:spcBef>
              <a:buClr>
                <a:srgbClr val="727376"/>
              </a:buClr>
              <a:buSzPts val="4800"/>
              <a:buNone/>
              <a:defRPr sz="4800">
                <a:solidFill>
                  <a:srgbClr val="727376"/>
                </a:solidFill>
              </a:defRPr>
            </a:lvl1pPr>
            <a:lvl2pPr lvl="1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2pPr>
            <a:lvl3pPr lvl="2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3pPr>
            <a:lvl4pPr lvl="3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4pPr>
            <a:lvl5pPr lvl="4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5pPr>
            <a:lvl6pPr lvl="5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6pPr>
            <a:lvl7pPr lvl="6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7pPr>
            <a:lvl8pPr lvl="7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8pPr>
            <a:lvl9pPr lvl="8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688" y="765563"/>
            <a:ext cx="4461694" cy="171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9" name="Shape 89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">
    <p:bg>
      <p:bgPr>
        <a:solidFill>
          <a:srgbClr val="E3470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 1"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➔"/>
              <a:defRPr i="1"/>
            </a:lvl1pPr>
            <a:lvl2pPr lvl="1" rtl="0" algn="ctr">
              <a:spcBef>
                <a:spcPts val="0"/>
              </a:spcBef>
              <a:buSzPts val="2400"/>
              <a:buChar char="◆"/>
              <a:defRPr i="1"/>
            </a:lvl2pPr>
            <a:lvl3pPr lvl="2" rtl="0" algn="ctr">
              <a:spcBef>
                <a:spcPts val="0"/>
              </a:spcBef>
              <a:buSzPts val="2400"/>
              <a:buChar char="●"/>
              <a:defRPr i="1"/>
            </a:lvl3pPr>
            <a:lvl4pPr lvl="3" rtl="0" algn="ctr">
              <a:spcBef>
                <a:spcPts val="0"/>
              </a:spcBef>
              <a:buSzPts val="1800"/>
              <a:buChar char="○"/>
              <a:defRPr i="1"/>
            </a:lvl4pPr>
            <a:lvl5pPr lvl="4" rtl="0" algn="ctr">
              <a:spcBef>
                <a:spcPts val="0"/>
              </a:spcBef>
              <a:buSzPts val="1800"/>
              <a:buChar char="◆"/>
              <a:defRPr i="1"/>
            </a:lvl5pPr>
            <a:lvl6pPr lvl="5" rtl="0" algn="ctr">
              <a:spcBef>
                <a:spcPts val="0"/>
              </a:spcBef>
              <a:buSzPts val="1800"/>
              <a:buChar char="●"/>
              <a:defRPr i="1"/>
            </a:lvl6pPr>
            <a:lvl7pPr lvl="6" rtl="0" algn="ctr">
              <a:spcBef>
                <a:spcPts val="0"/>
              </a:spcBef>
              <a:buSzPts val="1800"/>
              <a:buChar char="○"/>
              <a:defRPr i="1"/>
            </a:lvl7pPr>
            <a:lvl8pPr lvl="7" rtl="0" algn="ctr">
              <a:spcBef>
                <a:spcPts val="0"/>
              </a:spcBef>
              <a:buSzPts val="1800"/>
              <a:buChar char="◆"/>
              <a:defRPr i="1"/>
            </a:lvl8pPr>
            <a:lvl9pPr lvl="8" algn="ctr">
              <a:spcBef>
                <a:spcPts val="0"/>
              </a:spcBef>
              <a:buSzPts val="1800"/>
              <a:buChar char="●"/>
              <a:defRPr i="1"/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pt-BR" sz="9600">
                <a:solidFill>
                  <a:srgbClr val="434343"/>
                </a:solidFill>
              </a:rPr>
              <a:t>“</a:t>
            </a:r>
          </a:p>
        </p:txBody>
      </p:sp>
      <p:sp>
        <p:nvSpPr>
          <p:cNvPr id="32" name="Shape 32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➔"/>
              <a:defRPr/>
            </a:lvl1pPr>
            <a:lvl2pPr lvl="1">
              <a:spcBef>
                <a:spcPts val="0"/>
              </a:spcBef>
              <a:buSzPts val="2400"/>
              <a:buChar char="◆"/>
              <a:defRPr/>
            </a:lvl2pPr>
            <a:lvl3pPr lvl="2">
              <a:spcBef>
                <a:spcPts val="0"/>
              </a:spcBef>
              <a:buSzPts val="2400"/>
              <a:buChar char="●"/>
              <a:defRPr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Shape 4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41" name="Shape 4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Shape 4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52" name="Shape 5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Shape 5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63" name="Shape 63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" name="Shape 66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72" name="Shape 7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Shape 8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1" name="Shape 8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Shape 8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434343"/>
              </a:buClr>
              <a:buSzPts val="3000"/>
              <a:buFont typeface="Lato"/>
              <a:buChar char="➔"/>
              <a:def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◆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WP#9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----------------------------------------------------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Anderson Paschoalon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Modeling and parametrization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◆"/>
            </a:pPr>
            <a:r>
              <a:rPr lang="pt-BR" sz="1800"/>
              <a:t>CORE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Qualification feedback</a:t>
            </a:r>
          </a:p>
        </p:txBody>
      </p:sp>
      <p:pic>
        <p:nvPicPr>
          <p:cNvPr descr="digram-project-cycle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662" y="1933000"/>
            <a:ext cx="3790677" cy="30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➔"/>
            </a:pPr>
            <a:r>
              <a:rPr lang="pt-BR" sz="1400"/>
              <a:t>We aim a framework for automatic configuration of TrafficGen tools.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ts val="1400"/>
              <a:buChar char="➔"/>
            </a:pPr>
            <a:r>
              <a:rPr lang="pt-BR" sz="1400"/>
              <a:t>We want to provide a compact and analytical description of huge PCAP traces. A lightweight PCAP descriptor, we call Compact Trace Descriptor.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ts val="1400"/>
              <a:buChar char="➔"/>
            </a:pPr>
            <a:r>
              <a:rPr lang="pt-BR" sz="1400"/>
              <a:t>It should automatize and decouple modeling from the traffic generator engine.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SzPts val="1400"/>
              <a:buChar char="➔"/>
            </a:pPr>
            <a:r>
              <a:rPr lang="pt-BR" sz="1400"/>
              <a:t>We want a framework able to provide a good* realism, at higher speeds compared to monolithic tools.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>
              <a:spcBef>
                <a:spcPts val="0"/>
              </a:spcBef>
              <a:buSzPts val="1400"/>
              <a:buChar char="➔"/>
            </a:pPr>
            <a:r>
              <a:rPr lang="pt-BR" sz="1400"/>
              <a:t>It should serve as an abstraction layer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Goals clarification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Flow-level: Harpoon</a:t>
            </a:r>
          </a:p>
        </p:txBody>
      </p:sp>
      <p:pic>
        <p:nvPicPr>
          <p:cNvPr descr="harpoon-flow-modeling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75" y="1521401"/>
            <a:ext cx="4229599" cy="182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-emission.png"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400" y="731800"/>
            <a:ext cx="2752624" cy="432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Packet-level/data extraction</a:t>
            </a:r>
          </a:p>
        </p:txBody>
      </p:sp>
      <p:pic>
        <p:nvPicPr>
          <p:cNvPr descr="packet-configuration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75" y="931375"/>
            <a:ext cx="4598873" cy="4105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aluation-times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818" y="970875"/>
            <a:ext cx="3040007" cy="41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Linear Regression vs. </a:t>
            </a:r>
            <a:r>
              <a:rPr b="1" lang="pt-BR" sz="1800"/>
              <a:t>L-momments</a:t>
            </a:r>
            <a:r>
              <a:rPr lang="pt-BR" sz="1800"/>
              <a:t> for fitting</a:t>
            </a:r>
          </a:p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b="1" lang="pt-BR" sz="1800"/>
              <a:t>AIK</a:t>
            </a:r>
            <a:r>
              <a:rPr lang="pt-BR" sz="1800"/>
              <a:t> vs. BIC vs. Error for select the best fit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Modelling</a:t>
            </a:r>
          </a:p>
        </p:txBody>
      </p:sp>
      <p:pic>
        <p:nvPicPr>
          <p:cNvPr descr="parametrization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825" y="2091950"/>
            <a:ext cx="3640353" cy="29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WP#9</a:t>
            </a:r>
          </a:p>
        </p:txBody>
      </p:sp>
      <p:pic>
        <p:nvPicPr>
          <p:cNvPr descr="2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5" y="682500"/>
            <a:ext cx="6163948" cy="43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ig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