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ANDERSON PEPPLE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79220" cy="782320"/>
          </a:xfrm>
        </p:spPr>
        <p:txBody>
          <a:bodyPr/>
          <a:p>
            <a:r>
              <a:rPr lang="en-GB" altLang="en-US"/>
              <a:t>HCF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3750"/>
            <a:ext cx="12192000" cy="6076315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" y="0"/>
            <a:ext cx="6828790" cy="589280"/>
          </a:xfrm>
        </p:spPr>
        <p:txBody>
          <a:bodyPr>
            <a:normAutofit fontScale="90000"/>
          </a:bodyPr>
          <a:p>
            <a:r>
              <a:rPr lang="en-GB" altLang="en-US"/>
              <a:t>Roots of a quadratic equation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795"/>
            <a:ext cx="10515600" cy="4351338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altLang="en-US"/>
              <a:t>INPUT B </a:t>
            </a:r>
            <a:endParaRPr lang="en-GB" altLang="en-US"/>
          </a:p>
          <a:p>
            <a:r>
              <a:rPr lang="en-GB" altLang="en-US"/>
              <a:t>INPUT C</a:t>
            </a:r>
            <a:endParaRPr lang="en-GB" altLang="en-US"/>
          </a:p>
          <a:p>
            <a:r>
              <a:rPr lang="en-GB" altLang="en-US"/>
              <a:t>COMPUTE D = B^2 - 4AC</a:t>
            </a:r>
            <a:endParaRPr lang="en-GB" altLang="en-US"/>
          </a:p>
          <a:p>
            <a:r>
              <a:rPr lang="en-GB" altLang="en-US"/>
              <a:t>COMPUTE X1 = (-B+(D)^0.5)/2A</a:t>
            </a:r>
            <a:endParaRPr lang="en-GB" altLang="en-US"/>
          </a:p>
          <a:p>
            <a:r>
              <a:rPr lang="en-GB" altLang="en-US"/>
              <a:t>IF D = 0 THEN, PRINT X1</a:t>
            </a:r>
            <a:endParaRPr lang="en-GB" altLang="en-US"/>
          </a:p>
          <a:p>
            <a:r>
              <a:rPr lang="en-GB" altLang="en-US"/>
              <a:t>ELSE, PRINT X1 AND X2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Terminator 3"/>
          <p:cNvSpPr/>
          <p:nvPr/>
        </p:nvSpPr>
        <p:spPr>
          <a:xfrm>
            <a:off x="184785" y="836295"/>
            <a:ext cx="221615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285875" y="1290955"/>
            <a:ext cx="6985" cy="195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114935" y="1486535"/>
            <a:ext cx="2284095" cy="7842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  <a:p>
            <a:pPr algn="ctr"/>
            <a:r>
              <a:rPr lang="en-GB" altLang="en-US"/>
              <a:t>INPUT C</a:t>
            </a:r>
            <a:endParaRPr lang="en-GB" alt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1253490" y="2270760"/>
            <a:ext cx="3810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184785" y="247459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D = B^2 - 4AC</a:t>
            </a:r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12" idx="0"/>
          </p:cNvCxnSpPr>
          <p:nvPr/>
        </p:nvCxnSpPr>
        <p:spPr>
          <a:xfrm flipH="1">
            <a:off x="1257300" y="2834005"/>
            <a:ext cx="14605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170180" y="305244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X1 = (-B+(D)^0.5)/2A</a:t>
            </a:r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257300" y="3411855"/>
            <a:ext cx="952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648335" y="3653790"/>
            <a:ext cx="1214120" cy="9480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D=0</a:t>
            </a:r>
            <a:endParaRPr lang="en-GB" altLang="en-US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1862455" y="4128135"/>
            <a:ext cx="91948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2574290" y="3822065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1243965" y="4601845"/>
            <a:ext cx="11430" cy="254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154940" y="4856480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  <a:p>
            <a:pPr algn="ctr"/>
            <a:r>
              <a:rPr lang="en-GB" altLang="en-US"/>
              <a:t>PRINT X2</a:t>
            </a:r>
            <a:endParaRPr lang="en-GB" alt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170180" y="6052185"/>
            <a:ext cx="217424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08405" y="5480685"/>
            <a:ext cx="12065" cy="555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</p:cNvCxnSpPr>
          <p:nvPr/>
        </p:nvCxnSpPr>
        <p:spPr>
          <a:xfrm flipH="1">
            <a:off x="3637915" y="4446270"/>
            <a:ext cx="46355" cy="185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344420" y="6296660"/>
            <a:ext cx="128143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45310" y="3746500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" y="4488180"/>
            <a:ext cx="82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0" y="0"/>
            <a:ext cx="5452745" cy="58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Roots of a cubic equation</a:t>
            </a:r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89280"/>
            <a:ext cx="10515600" cy="6268085"/>
          </a:xfrm>
        </p:spPr>
        <p:txBody>
          <a:bodyPr/>
          <a:p>
            <a:r>
              <a:rPr lang="en-GB" altLang="en-US" sz="1800"/>
              <a:t>INPUT A</a:t>
            </a:r>
            <a:endParaRPr lang="en-GB" altLang="en-US" sz="1800"/>
          </a:p>
          <a:p>
            <a:r>
              <a:rPr lang="en-GB" altLang="en-US" sz="1800"/>
              <a:t>INPUT B</a:t>
            </a:r>
            <a:endParaRPr lang="en-GB" altLang="en-US" sz="1800"/>
          </a:p>
          <a:p>
            <a:r>
              <a:rPr lang="en-GB" altLang="en-US" sz="1800"/>
              <a:t>INPUT C</a:t>
            </a:r>
            <a:endParaRPr lang="en-GB" altLang="en-US" sz="1800"/>
          </a:p>
          <a:p>
            <a:r>
              <a:rPr lang="en-GB" altLang="en-US" sz="1800"/>
              <a:t>INPUT D</a:t>
            </a:r>
            <a:endParaRPr lang="en-GB" altLang="en-US" sz="1800"/>
          </a:p>
          <a:p>
            <a:r>
              <a:rPr lang="en-GB" altLang="en-US" sz="1800"/>
              <a:t>COMPUTE i = (-1)^0.5</a:t>
            </a:r>
            <a:endParaRPr lang="en-GB" altLang="en-US" sz="1800"/>
          </a:p>
          <a:p>
            <a:r>
              <a:rPr lang="en-GB" altLang="en-US" sz="1800"/>
              <a:t>COMPUTE A1 = B/A</a:t>
            </a:r>
            <a:endParaRPr lang="en-GB" altLang="en-US" sz="1800"/>
          </a:p>
          <a:p>
            <a:r>
              <a:rPr lang="en-GB" altLang="en-US" sz="1800"/>
              <a:t>COMPUTE A2 = C/A</a:t>
            </a:r>
            <a:endParaRPr lang="en-GB" altLang="en-US" sz="1800"/>
          </a:p>
          <a:p>
            <a:r>
              <a:rPr lang="en-GB" altLang="en-US" sz="1800"/>
              <a:t>COMPUTE A3 = D/A</a:t>
            </a:r>
            <a:endParaRPr lang="en-GB" altLang="en-US" sz="1800"/>
          </a:p>
          <a:p>
            <a:r>
              <a:rPr lang="en-GB" altLang="en-US" sz="1800"/>
              <a:t>COMPUTE Q = (3*A2 - A1^2)/9</a:t>
            </a:r>
            <a:endParaRPr lang="en-GB" altLang="en-US" sz="1800"/>
          </a:p>
          <a:p>
            <a:r>
              <a:rPr lang="en-GB" altLang="en-US" sz="1800"/>
              <a:t>COMPUTE R =((9*A1*A2)-(27*A3)-(2*A1^3))/54</a:t>
            </a:r>
            <a:endParaRPr lang="en-GB" altLang="en-US" sz="1800"/>
          </a:p>
          <a:p>
            <a:r>
              <a:rPr lang="en-GB" altLang="en-US" sz="1800"/>
              <a:t>COMPUTE S = (R + (Q^3 + R^2)^0.5)^(1/3)</a:t>
            </a:r>
            <a:endParaRPr lang="en-GB" altLang="en-US" sz="1800"/>
          </a:p>
          <a:p>
            <a:r>
              <a:rPr lang="en-GB" altLang="en-US" sz="1800"/>
              <a:t>COMPUTE T = </a:t>
            </a:r>
            <a:r>
              <a:rPr lang="en-GB" altLang="en-US" sz="1800">
                <a:sym typeface="+mn-ea"/>
              </a:rPr>
              <a:t>(R - (Q^3 + R^2)^0.5)^(1/3)</a:t>
            </a:r>
            <a:endParaRPr lang="en-GB" altLang="en-US" sz="1800"/>
          </a:p>
          <a:p>
            <a:r>
              <a:rPr lang="en-GB" altLang="en-US" sz="1800"/>
              <a:t>COMPUTE X1 = S + T - 1/3*A1</a:t>
            </a:r>
            <a:endParaRPr lang="en-GB" altLang="en-US" sz="1800"/>
          </a:p>
          <a:p>
            <a:r>
              <a:rPr lang="en-GB" altLang="en-US" sz="1800"/>
              <a:t>COMPUTE X2 = -0.5( S + T ) - ( 1/3*A1 ) + ( 0.5*I*(3^0.5)*(S-T))</a:t>
            </a:r>
            <a:endParaRPr lang="en-GB" altLang="en-US" sz="1800"/>
          </a:p>
          <a:p>
            <a:r>
              <a:rPr lang="en-GB" altLang="en-US" sz="1800"/>
              <a:t>COMPUTE X3 = </a:t>
            </a:r>
            <a:r>
              <a:rPr lang="en-GB" altLang="en-US" sz="1800">
                <a:sym typeface="+mn-ea"/>
              </a:rPr>
              <a:t>-0.5( S + T ) - ( 1/3*A1 ) - ( 0.5*I*(3^0.5)*(S-T))</a:t>
            </a:r>
            <a:endParaRPr lang="en-GB" altLang="en-US" sz="1800">
              <a:sym typeface="+mn-ea"/>
            </a:endParaRPr>
          </a:p>
          <a:p>
            <a:r>
              <a:rPr lang="en-GB" altLang="en-US" sz="1800">
                <a:sym typeface="+mn-ea"/>
              </a:rPr>
              <a:t>PRINT X1 , X2 AND X3</a:t>
            </a:r>
            <a:endParaRPr lang="en-GB" altLang="en-US" sz="1800"/>
          </a:p>
          <a:p>
            <a:endParaRPr lang="en-GB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>
            <a:off x="182880" y="126365"/>
            <a:ext cx="1805305" cy="4984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085850" y="624840"/>
            <a:ext cx="10795" cy="189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-47625" y="814070"/>
            <a:ext cx="2284095" cy="7842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</a:t>
            </a:r>
            <a:endParaRPr lang="en-GB" altLang="en-US"/>
          </a:p>
          <a:p>
            <a:pPr algn="ctr"/>
            <a:r>
              <a:rPr lang="en-GB" altLang="en-US"/>
              <a:t>A B C D</a:t>
            </a:r>
            <a:endParaRPr lang="en-GB" alt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1086485" y="159829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-6985" y="1814830"/>
            <a:ext cx="219710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A1 = B/A</a:t>
            </a:r>
            <a:endParaRPr lang="en-GB" altLang="en-US"/>
          </a:p>
          <a:p>
            <a:pPr algn="ctr"/>
            <a:r>
              <a:rPr lang="en-GB" altLang="en-US">
                <a:sym typeface="+mn-ea"/>
              </a:rPr>
              <a:t> A2 = C/A</a:t>
            </a:r>
            <a:endParaRPr lang="en-GB" altLang="en-US"/>
          </a:p>
          <a:p>
            <a:pPr algn="ctr"/>
            <a:r>
              <a:rPr lang="en-GB" altLang="en-US">
                <a:sym typeface="+mn-ea"/>
              </a:rPr>
              <a:t> A3 = D/A</a:t>
            </a:r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091565" y="2589530"/>
            <a:ext cx="7620" cy="185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810" y="2774950"/>
            <a:ext cx="2162810" cy="79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183134" y="2870136"/>
                <a:ext cx="1710055" cy="606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4" y="2870136"/>
                <a:ext cx="1710055" cy="606425"/>
              </a:xfrm>
              <a:prstGeom prst="rect">
                <a:avLst/>
              </a:prstGeom>
              <a:blipFill rotWithShape="1">
                <a:blip r:embed="rId1"/>
                <a:stretch>
                  <a:fillRect l="-15" t="-1979" r="15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1033780" y="357251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-17780" y="3789045"/>
            <a:ext cx="3096895" cy="79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82804" y="3884866"/>
                <a:ext cx="2896235" cy="6057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27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" y="3884866"/>
                <a:ext cx="2896235" cy="605790"/>
              </a:xfrm>
              <a:prstGeom prst="rect">
                <a:avLst/>
              </a:prstGeom>
              <a:blipFill rotWithShape="1">
                <a:blip r:embed="rId2"/>
                <a:stretch>
                  <a:fillRect l="-9" t="-1981" r="9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1042035" y="458660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s 17"/>
              <p:cNvSpPr/>
              <p:nvPr/>
            </p:nvSpPr>
            <p:spPr>
              <a:xfrm>
                <a:off x="0" y="4803140"/>
                <a:ext cx="3133725" cy="6013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Rectangle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3140"/>
                <a:ext cx="3133725" cy="601345"/>
              </a:xfrm>
              <a:prstGeom prst="rect">
                <a:avLst/>
              </a:prstGeom>
              <a:blipFill rotWithShape="1">
                <a:blip r:embed="rId3"/>
                <a:stretch>
                  <a:fillRect l="-203" t="-5491" r="-203" b="-105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s 18"/>
              <p:cNvSpPr/>
              <p:nvPr/>
            </p:nvSpPr>
            <p:spPr>
              <a:xfrm>
                <a:off x="-6985" y="5647055"/>
                <a:ext cx="3133725" cy="6013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Rectangle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85" y="5647055"/>
                <a:ext cx="3133725" cy="601345"/>
              </a:xfrm>
              <a:prstGeom prst="rect">
                <a:avLst/>
              </a:prstGeom>
              <a:blipFill rotWithShape="1">
                <a:blip r:embed="rId4"/>
                <a:stretch>
                  <a:fillRect l="-203" t="-5491" r="-203" b="-105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1025525" y="543052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50290" y="624840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832485" y="6464935"/>
            <a:ext cx="427990" cy="3930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826885" y="179070"/>
            <a:ext cx="427990" cy="3930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037070" y="57213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s 24"/>
              <p:cNvSpPr/>
              <p:nvPr/>
            </p:nvSpPr>
            <p:spPr>
              <a:xfrm>
                <a:off x="6017895" y="814070"/>
                <a:ext cx="2046605" cy="716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X1= S + 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Rectangle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95" y="814070"/>
                <a:ext cx="2046605" cy="716915"/>
              </a:xfrm>
              <a:prstGeom prst="rect">
                <a:avLst/>
              </a:prstGeom>
              <a:blipFill rotWithShape="1">
                <a:blip r:embed="rId5"/>
                <a:stretch>
                  <a:fillRect l="-310" t="-974" r="-310" b="-88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7045325" y="153098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s 26"/>
              <p:cNvSpPr/>
              <p:nvPr/>
            </p:nvSpPr>
            <p:spPr>
              <a:xfrm>
                <a:off x="5167630" y="1747520"/>
                <a:ext cx="3745865" cy="6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X2 = 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(S+T)-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A1+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GB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(S-T)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7" name="Rectangle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0" y="1747520"/>
                <a:ext cx="3745865" cy="659130"/>
              </a:xfrm>
              <a:prstGeom prst="rect">
                <a:avLst/>
              </a:prstGeom>
              <a:blipFill rotWithShape="1">
                <a:blip r:embed="rId6"/>
                <a:stretch>
                  <a:fillRect l="-170" t="-963" r="-170" b="-963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s 27"/>
              <p:cNvSpPr/>
              <p:nvPr/>
            </p:nvSpPr>
            <p:spPr>
              <a:xfrm>
                <a:off x="5167630" y="2623185"/>
                <a:ext cx="3745865" cy="6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X3 = 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(S+T)-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GB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(S-T)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Rectangle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0" y="2623185"/>
                <a:ext cx="3745865" cy="659130"/>
              </a:xfrm>
              <a:prstGeom prst="rect">
                <a:avLst/>
              </a:prstGeom>
              <a:blipFill rotWithShape="1">
                <a:blip r:embed="rId7"/>
                <a:stretch>
                  <a:fillRect l="-170" t="-963" r="-170" b="-963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7028815" y="240665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28815" y="328231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5922645" y="3498850"/>
            <a:ext cx="2219960" cy="91757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  <a:p>
            <a:pPr algn="ctr"/>
            <a:r>
              <a:rPr lang="en-GB" altLang="en-US"/>
              <a:t>PRINT X2</a:t>
            </a:r>
            <a:endParaRPr lang="en-GB" altLang="en-US"/>
          </a:p>
          <a:p>
            <a:pPr algn="ctr"/>
            <a:r>
              <a:rPr lang="en-GB" altLang="en-US"/>
              <a:t>PRINT X3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24195" cy="876300"/>
          </a:xfrm>
        </p:spPr>
        <p:txBody>
          <a:bodyPr>
            <a:normAutofit fontScale="90000"/>
          </a:bodyPr>
          <a:p>
            <a:r>
              <a:rPr lang="en-GB" altLang="en-US"/>
              <a:t>Largest of three numbers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5"/>
            <a:ext cx="10515600" cy="5877560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dirty="0" smtClean="0">
                <a:sym typeface="+mn-ea"/>
              </a:rPr>
              <a:t>INPUT B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INPUT C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a &gt; b &gt; c, PRINT A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 a &lt; b &gt; c, PRINT B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a &lt; b &lt; c, PRINT C</a:t>
            </a:r>
            <a:endParaRPr lang="en-GB" dirty="0" smtClean="0"/>
          </a:p>
          <a:p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>
              <a:sym typeface="+mn-ea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/>
          </a:p>
          <a:p>
            <a:endParaRPr lang="en-GB" dirty="0" smtClean="0"/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71930" y="566420"/>
            <a:ext cx="8890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0" y="802640"/>
            <a:ext cx="2960370" cy="7277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  <a:p>
            <a:pPr algn="ctr"/>
            <a:r>
              <a:rPr lang="en-GB" altLang="en-US"/>
              <a:t>INPUT C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63040" y="1530350"/>
            <a:ext cx="8890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16065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A&gt;B&gt;C</a:t>
            </a:r>
            <a:endParaRPr lang="en-GB" altLang="en-US"/>
          </a:p>
        </p:txBody>
      </p:sp>
      <p:sp>
        <p:nvSpPr>
          <p:cNvPr id="9" name="Flowchart: Decision 8"/>
          <p:cNvSpPr/>
          <p:nvPr/>
        </p:nvSpPr>
        <p:spPr>
          <a:xfrm>
            <a:off x="308673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A&lt;B&gt;C</a:t>
            </a:r>
            <a:endParaRPr lang="en-GB" altLang="en-US"/>
          </a:p>
        </p:txBody>
      </p:sp>
      <p:sp>
        <p:nvSpPr>
          <p:cNvPr id="10" name="Flowchart: Decision 9"/>
          <p:cNvSpPr/>
          <p:nvPr/>
        </p:nvSpPr>
        <p:spPr>
          <a:xfrm>
            <a:off x="601281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A&gt;B&gt;C</a:t>
            </a:r>
            <a:endParaRPr lang="en-GB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4315" y="2389505"/>
            <a:ext cx="31242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00395" y="2389505"/>
            <a:ext cx="31242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1467485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755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6470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179705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A</a:t>
            </a:r>
            <a:endParaRPr lang="en-GB" altLang="en-US"/>
          </a:p>
        </p:txBody>
      </p:sp>
      <p:sp>
        <p:nvSpPr>
          <p:cNvPr id="19" name="Flowchart: Data 18"/>
          <p:cNvSpPr/>
          <p:nvPr/>
        </p:nvSpPr>
        <p:spPr>
          <a:xfrm>
            <a:off x="3086735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B</a:t>
            </a:r>
            <a:endParaRPr lang="en-GB" altLang="en-US"/>
          </a:p>
        </p:txBody>
      </p:sp>
      <p:sp>
        <p:nvSpPr>
          <p:cNvPr id="20" name="Flowchart: Data 19"/>
          <p:cNvSpPr/>
          <p:nvPr/>
        </p:nvSpPr>
        <p:spPr>
          <a:xfrm>
            <a:off x="5904230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C</a:t>
            </a:r>
            <a:endParaRPr lang="en-GB" altLang="en-US"/>
          </a:p>
        </p:txBody>
      </p:sp>
      <p:cxnSp>
        <p:nvCxnSpPr>
          <p:cNvPr id="21" name="Straight Connector 20"/>
          <p:cNvCxnSpPr>
            <a:stCxn id="18" idx="4"/>
          </p:cNvCxnSpPr>
          <p:nvPr/>
        </p:nvCxnSpPr>
        <p:spPr>
          <a:xfrm flipH="1">
            <a:off x="1474470" y="3953510"/>
            <a:ext cx="6350" cy="1017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</p:cNvCxnSpPr>
          <p:nvPr/>
        </p:nvCxnSpPr>
        <p:spPr>
          <a:xfrm>
            <a:off x="4387850" y="3953510"/>
            <a:ext cx="1270" cy="1826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</p:cNvCxnSpPr>
          <p:nvPr/>
        </p:nvCxnSpPr>
        <p:spPr>
          <a:xfrm flipH="1">
            <a:off x="7198995" y="3953510"/>
            <a:ext cx="6350" cy="9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89120" y="4953635"/>
            <a:ext cx="284480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09395" y="4971415"/>
            <a:ext cx="2887345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3323590" y="5780405"/>
            <a:ext cx="2127885" cy="56642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3" name="Flowchart: Terminator 32"/>
          <p:cNvSpPr/>
          <p:nvPr/>
        </p:nvSpPr>
        <p:spPr>
          <a:xfrm>
            <a:off x="582930" y="81915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10960" cy="597535"/>
          </a:xfrm>
        </p:spPr>
        <p:txBody>
          <a:bodyPr>
            <a:normAutofit fontScale="90000"/>
          </a:bodyPr>
          <a:p>
            <a:r>
              <a:rPr lang="en-GB" altLang="en-US"/>
              <a:t>LCM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7535"/>
            <a:ext cx="12192000" cy="6259830"/>
          </a:xfrm>
        </p:spPr>
        <p:txBody>
          <a:bodyPr/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INPUT A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INPUT B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C = A*B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D = 0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E = RANGE(1, C+1)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IF E MOD A == 0 AND E MOD B == 0 THEN: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COMPUTE D = E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BREAK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PRINT D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480820" y="566420"/>
            <a:ext cx="1143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6845" y="871855"/>
            <a:ext cx="2660015" cy="70548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69390" y="1577340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89560" y="1797050"/>
            <a:ext cx="2370455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 = A * B </a:t>
            </a:r>
            <a:endParaRPr lang="en-GB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57960" y="2294255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266065" y="2513965"/>
            <a:ext cx="2440305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D = 0</a:t>
            </a:r>
            <a:endParaRPr lang="en-GB" altLang="en-US"/>
          </a:p>
        </p:txBody>
      </p:sp>
      <p:sp>
        <p:nvSpPr>
          <p:cNvPr id="12" name="Rectangles 11"/>
          <p:cNvSpPr/>
          <p:nvPr/>
        </p:nvSpPr>
        <p:spPr>
          <a:xfrm>
            <a:off x="266065" y="3249295"/>
            <a:ext cx="2440305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 = RANGE(1, C + 1)</a:t>
            </a:r>
            <a:endParaRPr lang="en-GB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46530" y="3029585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4465" y="3769995"/>
            <a:ext cx="12065" cy="259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664845" y="4029075"/>
            <a:ext cx="1551305" cy="14693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E MOD A==0</a:t>
            </a:r>
            <a:endParaRPr lang="en-GB" altLang="en-US"/>
          </a:p>
        </p:txBody>
      </p:sp>
      <p:sp>
        <p:nvSpPr>
          <p:cNvPr id="16" name="Flowchart: Decision 15"/>
          <p:cNvSpPr/>
          <p:nvPr/>
        </p:nvSpPr>
        <p:spPr>
          <a:xfrm>
            <a:off x="2544445" y="5116195"/>
            <a:ext cx="1551305" cy="14687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E MOD B==0</a:t>
            </a:r>
            <a:endParaRPr lang="en-GB" altLang="en-US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1440815" y="5498465"/>
            <a:ext cx="112712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832610" y="537083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cxnSp>
        <p:nvCxnSpPr>
          <p:cNvPr id="19" name="Straight Connector 18"/>
          <p:cNvCxnSpPr>
            <a:stCxn id="15" idx="3"/>
          </p:cNvCxnSpPr>
          <p:nvPr/>
        </p:nvCxnSpPr>
        <p:spPr>
          <a:xfrm flipV="1">
            <a:off x="2216150" y="4758055"/>
            <a:ext cx="178562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90340" y="3497580"/>
            <a:ext cx="23495" cy="126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3"/>
          </p:cNvCxnSpPr>
          <p:nvPr/>
        </p:nvCxnSpPr>
        <p:spPr>
          <a:xfrm flipH="1" flipV="1">
            <a:off x="2706370" y="3509645"/>
            <a:ext cx="129540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H="1" flipV="1">
            <a:off x="4025265" y="4734560"/>
            <a:ext cx="70485" cy="111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095750" y="500253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544445" y="436626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cxnSp>
        <p:nvCxnSpPr>
          <p:cNvPr id="25" name="Straight Arrow Connector 24"/>
          <p:cNvCxnSpPr>
            <a:stCxn id="16" idx="2"/>
          </p:cNvCxnSpPr>
          <p:nvPr/>
        </p:nvCxnSpPr>
        <p:spPr>
          <a:xfrm>
            <a:off x="3320415" y="6584950"/>
            <a:ext cx="12833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4603750" y="6336030"/>
            <a:ext cx="1353185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D = E</a:t>
            </a:r>
            <a:endParaRPr lang="en-GB" alt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5956935" y="6573520"/>
            <a:ext cx="32321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80150" y="6353810"/>
            <a:ext cx="440055" cy="46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04250" y="281305"/>
            <a:ext cx="440055" cy="46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8813165" y="744220"/>
            <a:ext cx="11430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7748905" y="1137920"/>
            <a:ext cx="2139315" cy="497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D</a:t>
            </a:r>
            <a:endParaRPr lang="en-GB" altLang="en-US"/>
          </a:p>
        </p:txBody>
      </p:sp>
      <p:cxnSp>
        <p:nvCxnSpPr>
          <p:cNvPr id="32" name="Straight Arrow Connector 31"/>
          <p:cNvCxnSpPr>
            <a:stCxn id="31" idx="4"/>
          </p:cNvCxnSpPr>
          <p:nvPr/>
        </p:nvCxnSpPr>
        <p:spPr>
          <a:xfrm>
            <a:off x="8818880" y="1635125"/>
            <a:ext cx="5715" cy="485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7991475" y="2120900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4" name="Flowchart: Terminator 33"/>
          <p:cNvSpPr/>
          <p:nvPr/>
        </p:nvSpPr>
        <p:spPr>
          <a:xfrm>
            <a:off x="601345" y="81915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Presentation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Roots of a cubic equation</vt:lpstr>
      <vt:lpstr>Roots of a quadratic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PEPPLE</dc:title>
  <dc:creator/>
  <cp:lastModifiedBy>ANDERSON AYE PEPPLE</cp:lastModifiedBy>
  <cp:revision>15</cp:revision>
  <dcterms:created xsi:type="dcterms:W3CDTF">2021-04-26T18:11:31Z</dcterms:created>
  <dcterms:modified xsi:type="dcterms:W3CDTF">2021-04-26T21:18:25Z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