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bg1"/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dirty="0"/>
              <a:t>ANDERSON PEPPLE</a:t>
            </a:r>
            <a:endParaRPr lang="en-GB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/>
              <a:t>ALGORITHM ASSIGNMENT</a:t>
            </a:r>
            <a:endParaRPr lang="en-GB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"/>
            <a:ext cx="2546350" cy="782320"/>
          </a:xfrm>
        </p:spPr>
        <p:txBody>
          <a:bodyPr>
            <a:normAutofit/>
          </a:bodyPr>
          <a:p>
            <a:r>
              <a:rPr lang="en-GB" altLang="en-US"/>
              <a:t>4b) GDC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93750"/>
            <a:ext cx="12192000" cy="6076315"/>
          </a:xfrm>
        </p:spPr>
        <p:txBody>
          <a:bodyPr/>
          <a:p>
            <a:r>
              <a:rPr lang="en-GB" altLang="en-US"/>
              <a:t>INPUT A</a:t>
            </a:r>
            <a:endParaRPr lang="en-GB" altLang="en-US"/>
          </a:p>
          <a:p>
            <a:r>
              <a:rPr lang="en-GB" altLang="en-US"/>
              <a:t>INPUT B</a:t>
            </a:r>
            <a:endParaRPr lang="en-GB" altLang="en-US"/>
          </a:p>
          <a:p>
            <a:r>
              <a:rPr lang="en-GB" altLang="en-US"/>
              <a:t>COMPUTE FOR C = 1, GIVE A LIST OF FACTORS A AND B</a:t>
            </a:r>
            <a:endParaRPr lang="en-GB" altLang="en-US"/>
          </a:p>
          <a:p>
            <a:r>
              <a:rPr lang="en-GB" altLang="en-US"/>
              <a:t>IF B % C == 0 AND A % == 0</a:t>
            </a:r>
            <a:endParaRPr lang="en-GB" altLang="en-US"/>
          </a:p>
          <a:p>
            <a:r>
              <a:rPr lang="en-GB" altLang="en-US"/>
              <a:t>PRINT (‘GCD IS’, C)</a:t>
            </a:r>
            <a:endParaRPr lang="en-GB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lowchart: Terminator 3"/>
          <p:cNvSpPr/>
          <p:nvPr/>
        </p:nvSpPr>
        <p:spPr>
          <a:xfrm>
            <a:off x="306070" y="149860"/>
            <a:ext cx="2428240" cy="57848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START</a:t>
            </a:r>
            <a:endParaRPr lang="en-GB" altLang="en-US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1508760" y="728345"/>
            <a:ext cx="11430" cy="277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81280" y="1017270"/>
            <a:ext cx="2960370" cy="54356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INPUT A</a:t>
            </a:r>
            <a:endParaRPr lang="en-GB" altLang="en-US"/>
          </a:p>
          <a:p>
            <a:pPr algn="ctr"/>
            <a:r>
              <a:rPr lang="en-GB" altLang="en-US"/>
              <a:t>INPUT B</a:t>
            </a:r>
            <a:endParaRPr lang="en-GB" alt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71295" y="2613025"/>
            <a:ext cx="16510" cy="3930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Decision 7"/>
          <p:cNvSpPr/>
          <p:nvPr/>
        </p:nvSpPr>
        <p:spPr>
          <a:xfrm>
            <a:off x="422910" y="3006090"/>
            <a:ext cx="2113915" cy="163068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>
                <a:sym typeface="+mn-ea"/>
              </a:rPr>
              <a:t>IF B % C == 0 AND A % == 0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478915" y="4636770"/>
            <a:ext cx="2540" cy="3467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owchart: Data 9"/>
          <p:cNvSpPr/>
          <p:nvPr/>
        </p:nvSpPr>
        <p:spPr>
          <a:xfrm>
            <a:off x="225425" y="4983480"/>
            <a:ext cx="2509520" cy="62484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>
                <a:sym typeface="+mn-ea"/>
              </a:rPr>
              <a:t>PRINT (‘GCD IS’, C)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362710" y="5608320"/>
            <a:ext cx="2540" cy="3467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Terminator 11"/>
          <p:cNvSpPr/>
          <p:nvPr/>
        </p:nvSpPr>
        <p:spPr>
          <a:xfrm>
            <a:off x="151130" y="5955030"/>
            <a:ext cx="2428240" cy="57848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END</a:t>
            </a:r>
            <a:endParaRPr lang="en-GB" altLang="en-US"/>
          </a:p>
        </p:txBody>
      </p:sp>
      <p:sp>
        <p:nvSpPr>
          <p:cNvPr id="13" name="Rectangles 12"/>
          <p:cNvSpPr/>
          <p:nvPr/>
        </p:nvSpPr>
        <p:spPr>
          <a:xfrm>
            <a:off x="306070" y="1942465"/>
            <a:ext cx="2347595" cy="716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>
                <a:sym typeface="+mn-ea"/>
              </a:rPr>
              <a:t>C = 1, GIVE A LIST FOR FACTORS A AND B</a:t>
            </a:r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607820" y="1676400"/>
            <a:ext cx="16510" cy="3930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126990" cy="805815"/>
          </a:xfrm>
        </p:spPr>
        <p:txBody>
          <a:bodyPr>
            <a:normAutofit fontScale="90000"/>
          </a:bodyPr>
          <a:p>
            <a:r>
              <a:rPr lang="en-GB" altLang="en-US"/>
              <a:t>5) Factorial of a number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05815"/>
            <a:ext cx="12191365" cy="6052185"/>
          </a:xfrm>
        </p:spPr>
        <p:txBody>
          <a:bodyPr/>
          <a:p>
            <a:r>
              <a:rPr lang="en-GB" altLang="en-US"/>
              <a:t>INPUT A</a:t>
            </a:r>
            <a:endParaRPr lang="en-GB" altLang="en-US"/>
          </a:p>
          <a:p>
            <a:r>
              <a:rPr lang="en-GB" altLang="en-US"/>
              <a:t>COMPUTE DO = LIST(RANGE(1,A+1))</a:t>
            </a:r>
            <a:endParaRPr lang="en-GB" altLang="en-US"/>
          </a:p>
          <a:p>
            <a:r>
              <a:rPr lang="en-GB" altLang="en-US"/>
              <a:t>COMPUTE B = 1</a:t>
            </a:r>
            <a:endParaRPr lang="en-GB" altLang="en-US"/>
          </a:p>
          <a:p>
            <a:r>
              <a:rPr lang="en-GB" altLang="en-US"/>
              <a:t>COMPUTE FOR C IN B: B = B*1</a:t>
            </a:r>
            <a:endParaRPr lang="en-GB" altLang="en-US"/>
          </a:p>
          <a:p>
            <a:r>
              <a:rPr lang="en-GB" altLang="en-US"/>
              <a:t>PRINT B</a:t>
            </a:r>
            <a:endParaRPr lang="en-GB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lowchart: Terminator 3"/>
          <p:cNvSpPr/>
          <p:nvPr/>
        </p:nvSpPr>
        <p:spPr>
          <a:xfrm>
            <a:off x="335915" y="57150"/>
            <a:ext cx="2579370" cy="69405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START</a:t>
            </a:r>
            <a:endParaRPr lang="en-GB" altLang="en-US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1619885" y="751205"/>
            <a:ext cx="5715" cy="3467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0" y="1931035"/>
            <a:ext cx="3827145" cy="66484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>
                <a:sym typeface="+mn-ea"/>
              </a:rPr>
              <a:t>DO = LIST(RANGE(1,A+1))</a:t>
            </a:r>
            <a:endParaRPr lang="en-US"/>
          </a:p>
        </p:txBody>
      </p:sp>
      <p:sp>
        <p:nvSpPr>
          <p:cNvPr id="7" name="Flowchart: Data 6"/>
          <p:cNvSpPr/>
          <p:nvPr/>
        </p:nvSpPr>
        <p:spPr>
          <a:xfrm>
            <a:off x="194310" y="2862580"/>
            <a:ext cx="2856230" cy="39306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>
                <a:sym typeface="+mn-ea"/>
              </a:rPr>
              <a:t>B = 1</a:t>
            </a:r>
            <a:endParaRPr lang="en-US"/>
          </a:p>
        </p:txBody>
      </p:sp>
      <p:sp>
        <p:nvSpPr>
          <p:cNvPr id="8" name="Flowchart: Data 7"/>
          <p:cNvSpPr/>
          <p:nvPr/>
        </p:nvSpPr>
        <p:spPr>
          <a:xfrm>
            <a:off x="194310" y="5046345"/>
            <a:ext cx="2856230" cy="71691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PRINT B</a:t>
            </a:r>
            <a:endParaRPr lang="en-GB" altLang="en-US"/>
          </a:p>
        </p:txBody>
      </p:sp>
      <p:sp>
        <p:nvSpPr>
          <p:cNvPr id="9" name="Rectangles 8"/>
          <p:cNvSpPr/>
          <p:nvPr/>
        </p:nvSpPr>
        <p:spPr>
          <a:xfrm>
            <a:off x="197485" y="3616325"/>
            <a:ext cx="2856865" cy="1029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>
                <a:sym typeface="+mn-ea"/>
              </a:rPr>
              <a:t>FOR C IN B: B = B*1</a:t>
            </a:r>
            <a:endParaRPr lang="en-US"/>
          </a:p>
        </p:txBody>
      </p:sp>
      <p:sp>
        <p:nvSpPr>
          <p:cNvPr id="10" name="Flowchart: Terminator 9"/>
          <p:cNvSpPr/>
          <p:nvPr/>
        </p:nvSpPr>
        <p:spPr>
          <a:xfrm>
            <a:off x="197485" y="6163945"/>
            <a:ext cx="2579370" cy="69405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END</a:t>
            </a:r>
            <a:endParaRPr lang="en-GB" altLang="en-US"/>
          </a:p>
        </p:txBody>
      </p:sp>
      <p:sp>
        <p:nvSpPr>
          <p:cNvPr id="11" name="Flowchart: Data 10"/>
          <p:cNvSpPr/>
          <p:nvPr/>
        </p:nvSpPr>
        <p:spPr>
          <a:xfrm>
            <a:off x="194310" y="1097915"/>
            <a:ext cx="2856230" cy="48577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INPUT A</a:t>
            </a:r>
            <a:endParaRPr lang="en-GB" alt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625600" y="1583690"/>
            <a:ext cx="5715" cy="3467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1"/>
          </p:cNvCxnSpPr>
          <p:nvPr/>
        </p:nvCxnSpPr>
        <p:spPr>
          <a:xfrm flipH="1">
            <a:off x="1622425" y="2595880"/>
            <a:ext cx="3175" cy="266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614170" y="3255645"/>
            <a:ext cx="5715" cy="3467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637030" y="4645660"/>
            <a:ext cx="5715" cy="3467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642745" y="5763260"/>
            <a:ext cx="5715" cy="3467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90" y="0"/>
            <a:ext cx="6828790" cy="589280"/>
          </a:xfrm>
        </p:spPr>
        <p:txBody>
          <a:bodyPr>
            <a:normAutofit fontScale="90000"/>
          </a:bodyPr>
          <a:p>
            <a:r>
              <a:rPr lang="en-GB" altLang="en-US"/>
              <a:t>1) Roots of a quadratic equation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3795"/>
            <a:ext cx="10515600" cy="4351338"/>
          </a:xfrm>
        </p:spPr>
        <p:txBody>
          <a:bodyPr/>
          <a:p>
            <a:r>
              <a:rPr lang="en-GB" altLang="en-US"/>
              <a:t>INPUT A</a:t>
            </a:r>
            <a:endParaRPr lang="en-GB" altLang="en-US"/>
          </a:p>
          <a:p>
            <a:r>
              <a:rPr lang="en-GB" altLang="en-US"/>
              <a:t>INPUT B </a:t>
            </a:r>
            <a:endParaRPr lang="en-GB" altLang="en-US"/>
          </a:p>
          <a:p>
            <a:r>
              <a:rPr lang="en-GB" altLang="en-US"/>
              <a:t>INPUT C</a:t>
            </a:r>
            <a:endParaRPr lang="en-GB" altLang="en-US"/>
          </a:p>
          <a:p>
            <a:r>
              <a:rPr lang="en-GB" altLang="en-US"/>
              <a:t>COMPUTE D = B^2 - 4AC</a:t>
            </a:r>
            <a:endParaRPr lang="en-GB" altLang="en-US"/>
          </a:p>
          <a:p>
            <a:r>
              <a:rPr lang="en-GB" altLang="en-US"/>
              <a:t>COMPUTE X1 = (-B+(D)^0.5)/2A</a:t>
            </a:r>
            <a:endParaRPr lang="en-GB" altLang="en-US"/>
          </a:p>
          <a:p>
            <a:r>
              <a:rPr lang="en-GB" altLang="en-US"/>
              <a:t>IF D = 0 THEN, PRINT X1</a:t>
            </a:r>
            <a:endParaRPr lang="en-GB" altLang="en-US"/>
          </a:p>
          <a:p>
            <a:r>
              <a:rPr lang="en-GB" altLang="en-US"/>
              <a:t>ELSE, PRINT X1 AND X2</a:t>
            </a:r>
            <a:endParaRPr lang="en-GB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lowchart: Terminator 3"/>
          <p:cNvSpPr/>
          <p:nvPr/>
        </p:nvSpPr>
        <p:spPr>
          <a:xfrm>
            <a:off x="184785" y="836295"/>
            <a:ext cx="2216150" cy="454660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START</a:t>
            </a:r>
            <a:endParaRPr lang="en-GB" altLang="en-US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1285875" y="1290955"/>
            <a:ext cx="6985" cy="1955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114935" y="1486535"/>
            <a:ext cx="2284095" cy="78422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INPUT A</a:t>
            </a:r>
            <a:endParaRPr lang="en-GB" altLang="en-US"/>
          </a:p>
          <a:p>
            <a:pPr algn="ctr"/>
            <a:r>
              <a:rPr lang="en-GB" altLang="en-US"/>
              <a:t>INPUT B</a:t>
            </a:r>
            <a:endParaRPr lang="en-GB" altLang="en-US"/>
          </a:p>
          <a:p>
            <a:pPr algn="ctr"/>
            <a:r>
              <a:rPr lang="en-GB" altLang="en-US"/>
              <a:t>INPUT C</a:t>
            </a:r>
            <a:endParaRPr lang="en-GB" altLang="en-US"/>
          </a:p>
        </p:txBody>
      </p:sp>
      <p:cxnSp>
        <p:nvCxnSpPr>
          <p:cNvPr id="7" name="Straight Arrow Connector 6"/>
          <p:cNvCxnSpPr>
            <a:stCxn id="6" idx="4"/>
          </p:cNvCxnSpPr>
          <p:nvPr/>
        </p:nvCxnSpPr>
        <p:spPr>
          <a:xfrm flipH="1">
            <a:off x="1253490" y="2270760"/>
            <a:ext cx="3810" cy="2038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s 7"/>
          <p:cNvSpPr/>
          <p:nvPr/>
        </p:nvSpPr>
        <p:spPr>
          <a:xfrm>
            <a:off x="184785" y="2474595"/>
            <a:ext cx="2174240" cy="359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>
                <a:sym typeface="+mn-ea"/>
              </a:rPr>
              <a:t>D = B^2 - 4AC</a:t>
            </a:r>
            <a:endParaRPr lang="en-US"/>
          </a:p>
        </p:txBody>
      </p:sp>
      <p:cxnSp>
        <p:nvCxnSpPr>
          <p:cNvPr id="10" name="Straight Arrow Connector 9"/>
          <p:cNvCxnSpPr>
            <a:stCxn id="8" idx="2"/>
            <a:endCxn id="12" idx="0"/>
          </p:cNvCxnSpPr>
          <p:nvPr/>
        </p:nvCxnSpPr>
        <p:spPr>
          <a:xfrm flipH="1">
            <a:off x="1257300" y="2834005"/>
            <a:ext cx="14605" cy="2184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s 11"/>
          <p:cNvSpPr/>
          <p:nvPr/>
        </p:nvSpPr>
        <p:spPr>
          <a:xfrm>
            <a:off x="170180" y="3052445"/>
            <a:ext cx="2174240" cy="359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>
                <a:sym typeface="+mn-ea"/>
              </a:rPr>
              <a:t>X1 = (-B+(D)^0.5)/2A</a:t>
            </a:r>
            <a:endParaRPr lang="en-US"/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1257300" y="3411855"/>
            <a:ext cx="9525" cy="2419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Decision 14"/>
          <p:cNvSpPr/>
          <p:nvPr/>
        </p:nvSpPr>
        <p:spPr>
          <a:xfrm>
            <a:off x="648335" y="3653790"/>
            <a:ext cx="1214120" cy="94805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IF</a:t>
            </a:r>
            <a:endParaRPr lang="en-GB" altLang="en-US"/>
          </a:p>
          <a:p>
            <a:pPr algn="ctr"/>
            <a:r>
              <a:rPr lang="en-GB" altLang="en-US"/>
              <a:t>D=0</a:t>
            </a:r>
            <a:endParaRPr lang="en-GB" altLang="en-US"/>
          </a:p>
        </p:txBody>
      </p:sp>
      <p:cxnSp>
        <p:nvCxnSpPr>
          <p:cNvPr id="16" name="Straight Arrow Connector 15"/>
          <p:cNvCxnSpPr>
            <a:stCxn id="15" idx="3"/>
          </p:cNvCxnSpPr>
          <p:nvPr/>
        </p:nvCxnSpPr>
        <p:spPr>
          <a:xfrm>
            <a:off x="1862455" y="4128135"/>
            <a:ext cx="919480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lowchart: Data 16"/>
          <p:cNvSpPr/>
          <p:nvPr/>
        </p:nvSpPr>
        <p:spPr>
          <a:xfrm>
            <a:off x="2574290" y="3822065"/>
            <a:ext cx="2219960" cy="62420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PRINT X1</a:t>
            </a:r>
            <a:endParaRPr lang="en-GB" altLang="en-US"/>
          </a:p>
        </p:txBody>
      </p:sp>
      <p:cxnSp>
        <p:nvCxnSpPr>
          <p:cNvPr id="18" name="Straight Arrow Connector 17"/>
          <p:cNvCxnSpPr>
            <a:stCxn id="15" idx="2"/>
          </p:cNvCxnSpPr>
          <p:nvPr/>
        </p:nvCxnSpPr>
        <p:spPr>
          <a:xfrm flipH="1">
            <a:off x="1243965" y="4601845"/>
            <a:ext cx="11430" cy="254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lowchart: Data 18"/>
          <p:cNvSpPr/>
          <p:nvPr/>
        </p:nvSpPr>
        <p:spPr>
          <a:xfrm>
            <a:off x="154940" y="4856480"/>
            <a:ext cx="2219960" cy="62420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PRINT X1</a:t>
            </a:r>
            <a:endParaRPr lang="en-GB" altLang="en-US"/>
          </a:p>
          <a:p>
            <a:pPr algn="ctr"/>
            <a:r>
              <a:rPr lang="en-GB" altLang="en-US"/>
              <a:t>PRINT X2</a:t>
            </a:r>
            <a:endParaRPr lang="en-GB" altLang="en-US"/>
          </a:p>
        </p:txBody>
      </p:sp>
      <p:sp>
        <p:nvSpPr>
          <p:cNvPr id="20" name="Flowchart: Terminator 19"/>
          <p:cNvSpPr/>
          <p:nvPr/>
        </p:nvSpPr>
        <p:spPr>
          <a:xfrm>
            <a:off x="170180" y="6052185"/>
            <a:ext cx="2174240" cy="454660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END</a:t>
            </a:r>
            <a:endParaRPr lang="en-GB" alt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208405" y="5480685"/>
            <a:ext cx="12065" cy="5556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4"/>
          </p:cNvCxnSpPr>
          <p:nvPr/>
        </p:nvCxnSpPr>
        <p:spPr>
          <a:xfrm flipH="1">
            <a:off x="3637915" y="4446270"/>
            <a:ext cx="46355" cy="1856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344420" y="6296660"/>
            <a:ext cx="1281430" cy="57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1845310" y="3746500"/>
            <a:ext cx="925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TRUE</a:t>
            </a:r>
            <a:endParaRPr lang="en-GB" altLang="en-US"/>
          </a:p>
        </p:txBody>
      </p:sp>
      <p:sp>
        <p:nvSpPr>
          <p:cNvPr id="25" name="Text Box 24"/>
          <p:cNvSpPr txBox="1"/>
          <p:nvPr/>
        </p:nvSpPr>
        <p:spPr>
          <a:xfrm>
            <a:off x="464820" y="4488180"/>
            <a:ext cx="821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FALSE</a:t>
            </a:r>
            <a:endParaRPr lang="en-GB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/>
        </p:nvSpPr>
        <p:spPr>
          <a:xfrm>
            <a:off x="0" y="0"/>
            <a:ext cx="5452745" cy="589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/>
              <a:t>2) Roots of a cubic equation</a:t>
            </a:r>
            <a:endParaRPr lang="en-GB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589280"/>
            <a:ext cx="10515600" cy="6268085"/>
          </a:xfrm>
        </p:spPr>
        <p:txBody>
          <a:bodyPr/>
          <a:p>
            <a:r>
              <a:rPr lang="en-GB" altLang="en-US" sz="1800"/>
              <a:t>INPUT A</a:t>
            </a:r>
            <a:endParaRPr lang="en-GB" altLang="en-US" sz="1800"/>
          </a:p>
          <a:p>
            <a:r>
              <a:rPr lang="en-GB" altLang="en-US" sz="1800"/>
              <a:t>INPUT B</a:t>
            </a:r>
            <a:endParaRPr lang="en-GB" altLang="en-US" sz="1800"/>
          </a:p>
          <a:p>
            <a:r>
              <a:rPr lang="en-GB" altLang="en-US" sz="1800"/>
              <a:t>INPUT C</a:t>
            </a:r>
            <a:endParaRPr lang="en-GB" altLang="en-US" sz="1800"/>
          </a:p>
          <a:p>
            <a:r>
              <a:rPr lang="en-GB" altLang="en-US" sz="1800"/>
              <a:t>INPUT D</a:t>
            </a:r>
            <a:endParaRPr lang="en-GB" altLang="en-US" sz="1800"/>
          </a:p>
          <a:p>
            <a:r>
              <a:rPr lang="en-GB" altLang="en-US" sz="1800"/>
              <a:t>COMPUTE i = (-1)^0.5</a:t>
            </a:r>
            <a:endParaRPr lang="en-GB" altLang="en-US" sz="1800"/>
          </a:p>
          <a:p>
            <a:r>
              <a:rPr lang="en-GB" altLang="en-US" sz="1800"/>
              <a:t>COMPUTE A1 = B/A</a:t>
            </a:r>
            <a:endParaRPr lang="en-GB" altLang="en-US" sz="1800"/>
          </a:p>
          <a:p>
            <a:r>
              <a:rPr lang="en-GB" altLang="en-US" sz="1800"/>
              <a:t>COMPUTE A2 = C/A</a:t>
            </a:r>
            <a:endParaRPr lang="en-GB" altLang="en-US" sz="1800"/>
          </a:p>
          <a:p>
            <a:r>
              <a:rPr lang="en-GB" altLang="en-US" sz="1800"/>
              <a:t>COMPUTE A3 = D/A</a:t>
            </a:r>
            <a:endParaRPr lang="en-GB" altLang="en-US" sz="1800"/>
          </a:p>
          <a:p>
            <a:r>
              <a:rPr lang="en-GB" altLang="en-US" sz="1800"/>
              <a:t>COMPUTE Q = (3*A2 - A1^2)/9</a:t>
            </a:r>
            <a:endParaRPr lang="en-GB" altLang="en-US" sz="1800"/>
          </a:p>
          <a:p>
            <a:r>
              <a:rPr lang="en-GB" altLang="en-US" sz="1800"/>
              <a:t>COMPUTE R =((9*A1*A2)-(27*A3)-(2*A1^3))/54</a:t>
            </a:r>
            <a:endParaRPr lang="en-GB" altLang="en-US" sz="1800"/>
          </a:p>
          <a:p>
            <a:r>
              <a:rPr lang="en-GB" altLang="en-US" sz="1800"/>
              <a:t>COMPUTE S = (R + (Q^3 + R^2)^0.5)^(1/3)</a:t>
            </a:r>
            <a:endParaRPr lang="en-GB" altLang="en-US" sz="1800"/>
          </a:p>
          <a:p>
            <a:r>
              <a:rPr lang="en-GB" altLang="en-US" sz="1800"/>
              <a:t>COMPUTE T = </a:t>
            </a:r>
            <a:r>
              <a:rPr lang="en-GB" altLang="en-US" sz="1800">
                <a:sym typeface="+mn-ea"/>
              </a:rPr>
              <a:t>(R - (Q^3 + R^2)^0.5)^(1/3)</a:t>
            </a:r>
            <a:endParaRPr lang="en-GB" altLang="en-US" sz="1800"/>
          </a:p>
          <a:p>
            <a:r>
              <a:rPr lang="en-GB" altLang="en-US" sz="1800"/>
              <a:t>COMPUTE X1 = S + T - 1/3*A1</a:t>
            </a:r>
            <a:endParaRPr lang="en-GB" altLang="en-US" sz="1800"/>
          </a:p>
          <a:p>
            <a:r>
              <a:rPr lang="en-GB" altLang="en-US" sz="1800"/>
              <a:t>COMPUTE X2 = -0.5( S + T ) - ( 1/3*A1 ) + ( 0.5*I*(3^0.5)*(S-T))</a:t>
            </a:r>
            <a:endParaRPr lang="en-GB" altLang="en-US" sz="1800"/>
          </a:p>
          <a:p>
            <a:r>
              <a:rPr lang="en-GB" altLang="en-US" sz="1800"/>
              <a:t>COMPUTE X3 = </a:t>
            </a:r>
            <a:r>
              <a:rPr lang="en-GB" altLang="en-US" sz="1800">
                <a:sym typeface="+mn-ea"/>
              </a:rPr>
              <a:t>-0.5( S + T ) - ( 1/3*A1 ) - ( 0.5*I*(3^0.5)*(S-T))</a:t>
            </a:r>
            <a:endParaRPr lang="en-GB" altLang="en-US" sz="1800">
              <a:sym typeface="+mn-ea"/>
            </a:endParaRPr>
          </a:p>
          <a:p>
            <a:r>
              <a:rPr lang="en-GB" altLang="en-US" sz="1800">
                <a:sym typeface="+mn-ea"/>
              </a:rPr>
              <a:t>PRINT X1 , X2 AND X3</a:t>
            </a:r>
            <a:endParaRPr lang="en-GB" altLang="en-US" sz="1800"/>
          </a:p>
          <a:p>
            <a:endParaRPr lang="en-GB" alt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Flowchart: Terminator 4"/>
          <p:cNvSpPr/>
          <p:nvPr/>
        </p:nvSpPr>
        <p:spPr>
          <a:xfrm>
            <a:off x="182880" y="126365"/>
            <a:ext cx="1805305" cy="49847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START</a:t>
            </a:r>
            <a:endParaRPr lang="en-GB" altLang="en-US"/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1085850" y="624840"/>
            <a:ext cx="10795" cy="1892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Data 7"/>
          <p:cNvSpPr/>
          <p:nvPr/>
        </p:nvSpPr>
        <p:spPr>
          <a:xfrm>
            <a:off x="-47625" y="814070"/>
            <a:ext cx="2284095" cy="78422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INPUT </a:t>
            </a:r>
            <a:endParaRPr lang="en-GB" altLang="en-US"/>
          </a:p>
          <a:p>
            <a:pPr algn="ctr"/>
            <a:r>
              <a:rPr lang="en-GB" altLang="en-US"/>
              <a:t>A B C D</a:t>
            </a:r>
            <a:endParaRPr lang="en-GB" altLang="en-US"/>
          </a:p>
        </p:txBody>
      </p:sp>
      <p:cxnSp>
        <p:nvCxnSpPr>
          <p:cNvPr id="9" name="Straight Arrow Connector 8"/>
          <p:cNvCxnSpPr>
            <a:stCxn id="8" idx="4"/>
          </p:cNvCxnSpPr>
          <p:nvPr/>
        </p:nvCxnSpPr>
        <p:spPr>
          <a:xfrm flipH="1">
            <a:off x="1086485" y="1598295"/>
            <a:ext cx="8255" cy="2165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s 9"/>
          <p:cNvSpPr/>
          <p:nvPr/>
        </p:nvSpPr>
        <p:spPr>
          <a:xfrm>
            <a:off x="-6985" y="1814830"/>
            <a:ext cx="2197100" cy="774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>
                <a:sym typeface="+mn-ea"/>
              </a:rPr>
              <a:t>A1 = B/A</a:t>
            </a:r>
            <a:endParaRPr lang="en-GB" altLang="en-US"/>
          </a:p>
          <a:p>
            <a:pPr algn="ctr"/>
            <a:r>
              <a:rPr lang="en-GB" altLang="en-US">
                <a:sym typeface="+mn-ea"/>
              </a:rPr>
              <a:t> A2 = C/A</a:t>
            </a:r>
            <a:endParaRPr lang="en-GB" altLang="en-US"/>
          </a:p>
          <a:p>
            <a:pPr algn="ctr"/>
            <a:r>
              <a:rPr lang="en-GB" altLang="en-US">
                <a:sym typeface="+mn-ea"/>
              </a:rPr>
              <a:t> A3 = D/A</a:t>
            </a:r>
            <a:endParaRPr lang="en-US"/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1091565" y="2589530"/>
            <a:ext cx="7620" cy="1854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s 11"/>
          <p:cNvSpPr/>
          <p:nvPr/>
        </p:nvSpPr>
        <p:spPr>
          <a:xfrm>
            <a:off x="3810" y="2774950"/>
            <a:ext cx="2162810" cy="797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 Box 12"/>
              <p:cNvSpPr txBox="1"/>
              <p:nvPr/>
            </p:nvSpPr>
            <p:spPr>
              <a:xfrm>
                <a:off x="183134" y="2870136"/>
                <a:ext cx="1710055" cy="6064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−𝐴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i="1" baseline="300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3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34" y="2870136"/>
                <a:ext cx="1710055" cy="606425"/>
              </a:xfrm>
              <a:prstGeom prst="rect">
                <a:avLst/>
              </a:prstGeom>
              <a:blipFill rotWithShape="1">
                <a:blip r:embed="rId1"/>
                <a:stretch>
                  <a:fillRect l="-15" t="-1979" r="15" b="9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H="1">
            <a:off x="1033780" y="3572510"/>
            <a:ext cx="8255" cy="2165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s 14"/>
          <p:cNvSpPr/>
          <p:nvPr/>
        </p:nvSpPr>
        <p:spPr>
          <a:xfrm>
            <a:off x="-17780" y="3789045"/>
            <a:ext cx="3096895" cy="797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 Box 15"/>
              <p:cNvSpPr txBox="1"/>
              <p:nvPr/>
            </p:nvSpPr>
            <p:spPr>
              <a:xfrm>
                <a:off x="82804" y="3884866"/>
                <a:ext cx="2896235" cy="6057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9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27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i="1" baseline="300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num>
                        <m:den>
                          <m:r>
                            <a:rPr lang="en-US" i="1" baseline="300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54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6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4" y="3884866"/>
                <a:ext cx="2896235" cy="605790"/>
              </a:xfrm>
              <a:prstGeom prst="rect">
                <a:avLst/>
              </a:prstGeom>
              <a:blipFill rotWithShape="1">
                <a:blip r:embed="rId2"/>
                <a:stretch>
                  <a:fillRect l="-9" t="-1981" r="9" b="9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1042035" y="4586605"/>
            <a:ext cx="8255" cy="2165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s 17"/>
              <p:cNvSpPr/>
              <p:nvPr/>
            </p:nvSpPr>
            <p:spPr>
              <a:xfrm>
                <a:off x="0" y="4803140"/>
                <a:ext cx="3133725" cy="60134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ad>
                        <m:rad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radPr>
                        <m:deg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deg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+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𝑄</m:t>
                              </m:r>
                              <m:r>
                                <a:rPr lang="en-US" i="1" baseline="300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  <m:r>
                                <a:rPr lang="en-US" i="1" baseline="300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 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𝑅</m:t>
                              </m:r>
                              <m:r>
                                <a:rPr lang="en-US" i="1" baseline="300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8" name="Rectangles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03140"/>
                <a:ext cx="3133725" cy="601345"/>
              </a:xfrm>
              <a:prstGeom prst="rect">
                <a:avLst/>
              </a:prstGeom>
              <a:blipFill rotWithShape="1">
                <a:blip r:embed="rId3"/>
                <a:stretch>
                  <a:fillRect l="-203" t="-5491" r="-203" b="-1056"/>
                </a:stretch>
              </a:blip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s 18"/>
              <p:cNvSpPr/>
              <p:nvPr/>
            </p:nvSpPr>
            <p:spPr>
              <a:xfrm>
                <a:off x="-6985" y="5647055"/>
                <a:ext cx="3133725" cy="60134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ad>
                        <m:rad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radPr>
                        <m:deg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deg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𝑄</m:t>
                              </m:r>
                              <m:r>
                                <a:rPr lang="en-US" i="1" baseline="300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  <m:r>
                                <a:rPr lang="en-US" i="1" baseline="300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 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𝑅</m:t>
                              </m:r>
                              <m:r>
                                <a:rPr lang="en-US" i="1" baseline="300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9" name="Rectangles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85" y="5647055"/>
                <a:ext cx="3133725" cy="601345"/>
              </a:xfrm>
              <a:prstGeom prst="rect">
                <a:avLst/>
              </a:prstGeom>
              <a:blipFill rotWithShape="1">
                <a:blip r:embed="rId4"/>
                <a:stretch>
                  <a:fillRect l="-203" t="-5491" r="-203" b="-1056"/>
                </a:stretch>
              </a:blip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 flipH="1">
            <a:off x="1025525" y="5430520"/>
            <a:ext cx="8255" cy="2165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050290" y="6248400"/>
            <a:ext cx="8255" cy="2165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/>
          <p:cNvSpPr/>
          <p:nvPr/>
        </p:nvSpPr>
        <p:spPr>
          <a:xfrm>
            <a:off x="832485" y="6464935"/>
            <a:ext cx="427990" cy="39306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6826885" y="179070"/>
            <a:ext cx="427990" cy="39306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7037070" y="572135"/>
            <a:ext cx="8255" cy="2165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s 24"/>
              <p:cNvSpPr/>
              <p:nvPr/>
            </p:nvSpPr>
            <p:spPr>
              <a:xfrm>
                <a:off x="6017895" y="814070"/>
                <a:ext cx="2046605" cy="71691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GB" altLang="en-US"/>
                  <a:t>X1= S + T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GB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en-GB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en-GB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GB" altLang="en-US">
                    <a:latin typeface="Cambria Math" panose="02040503050406030204" charset="0"/>
                    <a:cs typeface="Cambria Math" panose="02040503050406030204" charset="0"/>
                  </a:rPr>
                  <a:t>A1</a:t>
                </a:r>
                <a:endParaRPr lang="en-GB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5" name="Rectangles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895" y="814070"/>
                <a:ext cx="2046605" cy="716915"/>
              </a:xfrm>
              <a:prstGeom prst="rect">
                <a:avLst/>
              </a:prstGeom>
              <a:blipFill rotWithShape="1">
                <a:blip r:embed="rId5"/>
                <a:stretch>
                  <a:fillRect l="-310" t="-974" r="-310" b="-886"/>
                </a:stretch>
              </a:blip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7045325" y="1530985"/>
            <a:ext cx="8255" cy="2165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s 26"/>
              <p:cNvSpPr/>
              <p:nvPr/>
            </p:nvSpPr>
            <p:spPr>
              <a:xfrm>
                <a:off x="5167630" y="1747520"/>
                <a:ext cx="3745865" cy="6591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GB" altLang="en-US"/>
                  <a:t>X2 = -</a:t>
                </a:r>
                <a:r>
                  <a:rPr lang="en-GB" altLang="en-US">
                    <a:sym typeface="+mn-e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GB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en-GB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en-GB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altLang="en-US">
                    <a:latin typeface="Cambria Math" panose="02040503050406030204" charset="0"/>
                    <a:cs typeface="Cambria Math" panose="02040503050406030204" charset="0"/>
                  </a:rPr>
                  <a:t>(S+T)-</a:t>
                </a:r>
                <a:r>
                  <a:rPr lang="en-GB" altLang="en-US">
                    <a:sym typeface="+mn-e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GB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en-GB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en-GB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GB" altLang="en-US">
                    <a:latin typeface="Cambria Math" panose="02040503050406030204" charset="0"/>
                    <a:cs typeface="Cambria Math" panose="02040503050406030204" charset="0"/>
                  </a:rPr>
                  <a:t>A1+</a:t>
                </a:r>
                <a:r>
                  <a:rPr lang="en-GB" altLang="en-US">
                    <a:sym typeface="+mn-e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GB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en-GB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en-GB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en-GB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ad>
                      <m:radPr>
                        <m:degHide m:val="on"/>
                        <m:ctrlPr>
                          <a:rPr lang="en-US" altLang="en-GB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en-GB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GB" altLang="en-US">
                    <a:latin typeface="Cambria Math" panose="02040503050406030204" charset="0"/>
                    <a:cs typeface="Cambria Math" panose="02040503050406030204" charset="0"/>
                  </a:rPr>
                  <a:t>(S-T)</a:t>
                </a:r>
                <a:endParaRPr lang="en-GB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7" name="Rectangles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630" y="1747520"/>
                <a:ext cx="3745865" cy="659130"/>
              </a:xfrm>
              <a:prstGeom prst="rect">
                <a:avLst/>
              </a:prstGeom>
              <a:blipFill rotWithShape="1">
                <a:blip r:embed="rId6"/>
                <a:stretch>
                  <a:fillRect l="-170" t="-963" r="-170" b="-963"/>
                </a:stretch>
              </a:blip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s 27"/>
              <p:cNvSpPr/>
              <p:nvPr/>
            </p:nvSpPr>
            <p:spPr>
              <a:xfrm>
                <a:off x="5167630" y="2623185"/>
                <a:ext cx="3745865" cy="6591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GB" altLang="en-US"/>
                  <a:t>X3 = -</a:t>
                </a:r>
                <a:r>
                  <a:rPr lang="en-GB" altLang="en-US">
                    <a:sym typeface="+mn-e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GB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en-GB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en-GB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altLang="en-US">
                    <a:latin typeface="Cambria Math" panose="02040503050406030204" charset="0"/>
                    <a:cs typeface="Cambria Math" panose="02040503050406030204" charset="0"/>
                  </a:rPr>
                  <a:t>(S+T)-</a:t>
                </a:r>
                <a:r>
                  <a:rPr lang="en-GB" altLang="en-US">
                    <a:sym typeface="+mn-e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GB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en-GB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en-GB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GB" altLang="en-US">
                    <a:latin typeface="Cambria Math" panose="02040503050406030204" charset="0"/>
                    <a:cs typeface="Cambria Math" panose="02040503050406030204" charset="0"/>
                  </a:rPr>
                  <a:t>A1-</a:t>
                </a:r>
                <a:r>
                  <a:rPr lang="en-GB" altLang="en-US">
                    <a:sym typeface="+mn-e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GB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en-GB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en-GB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en-GB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ad>
                      <m:radPr>
                        <m:degHide m:val="on"/>
                        <m:ctrlPr>
                          <a:rPr lang="en-US" altLang="en-GB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en-GB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GB" altLang="en-US">
                    <a:latin typeface="Cambria Math" panose="02040503050406030204" charset="0"/>
                    <a:cs typeface="Cambria Math" panose="02040503050406030204" charset="0"/>
                  </a:rPr>
                  <a:t>(S-T)</a:t>
                </a:r>
                <a:endParaRPr lang="en-GB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8" name="Rectangles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630" y="2623185"/>
                <a:ext cx="3745865" cy="659130"/>
              </a:xfrm>
              <a:prstGeom prst="rect">
                <a:avLst/>
              </a:prstGeom>
              <a:blipFill rotWithShape="1">
                <a:blip r:embed="rId7"/>
                <a:stretch>
                  <a:fillRect l="-170" t="-963" r="-170" b="-963"/>
                </a:stretch>
              </a:blip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H="1">
            <a:off x="7028815" y="2406650"/>
            <a:ext cx="8255" cy="2165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028815" y="3282315"/>
            <a:ext cx="8255" cy="2165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Data 30"/>
          <p:cNvSpPr/>
          <p:nvPr/>
        </p:nvSpPr>
        <p:spPr>
          <a:xfrm>
            <a:off x="5922645" y="3498850"/>
            <a:ext cx="2219960" cy="91757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PRINT X1</a:t>
            </a:r>
            <a:endParaRPr lang="en-GB" altLang="en-US"/>
          </a:p>
          <a:p>
            <a:pPr algn="ctr"/>
            <a:r>
              <a:rPr lang="en-GB" altLang="en-US"/>
              <a:t>PRINT X2</a:t>
            </a:r>
            <a:endParaRPr lang="en-GB" altLang="en-US"/>
          </a:p>
          <a:p>
            <a:pPr algn="ctr"/>
            <a:r>
              <a:rPr lang="en-GB" altLang="en-US"/>
              <a:t>PRINT X3</a:t>
            </a:r>
            <a:endParaRPr lang="en-GB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295390" cy="876300"/>
          </a:xfrm>
        </p:spPr>
        <p:txBody>
          <a:bodyPr>
            <a:normAutofit fontScale="90000"/>
          </a:bodyPr>
          <a:p>
            <a:r>
              <a:rPr lang="en-GB" altLang="en-US"/>
              <a:t>3) Largest of three numbers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1075"/>
            <a:ext cx="10515600" cy="5877560"/>
          </a:xfrm>
        </p:spPr>
        <p:txBody>
          <a:bodyPr/>
          <a:p>
            <a:r>
              <a:rPr lang="en-GB" altLang="en-US"/>
              <a:t>INPUT A</a:t>
            </a:r>
            <a:endParaRPr lang="en-GB" altLang="en-US"/>
          </a:p>
          <a:p>
            <a:r>
              <a:rPr lang="en-GB" dirty="0" smtClean="0">
                <a:sym typeface="+mn-ea"/>
              </a:rPr>
              <a:t>INPUT B</a:t>
            </a:r>
            <a:endParaRPr lang="en-GB" dirty="0" smtClean="0">
              <a:sym typeface="+mn-ea"/>
            </a:endParaRPr>
          </a:p>
          <a:p>
            <a:r>
              <a:rPr lang="en-GB" dirty="0" smtClean="0">
                <a:sym typeface="+mn-ea"/>
              </a:rPr>
              <a:t>INPUT C</a:t>
            </a:r>
            <a:endParaRPr lang="en-GB" dirty="0" smtClean="0">
              <a:sym typeface="+mn-ea"/>
            </a:endParaRPr>
          </a:p>
          <a:p>
            <a:r>
              <a:rPr lang="en-GB" dirty="0" smtClean="0">
                <a:sym typeface="+mn-ea"/>
              </a:rPr>
              <a:t>IF a &gt; b &gt; c, PRINT A</a:t>
            </a:r>
            <a:endParaRPr lang="en-GB" dirty="0" smtClean="0">
              <a:sym typeface="+mn-ea"/>
            </a:endParaRPr>
          </a:p>
          <a:p>
            <a:r>
              <a:rPr lang="en-GB" dirty="0" smtClean="0">
                <a:sym typeface="+mn-ea"/>
              </a:rPr>
              <a:t>IF  a &lt; b &gt; c, PRINT B</a:t>
            </a:r>
            <a:endParaRPr lang="en-GB" dirty="0" smtClean="0">
              <a:sym typeface="+mn-ea"/>
            </a:endParaRPr>
          </a:p>
          <a:p>
            <a:r>
              <a:rPr lang="en-GB" dirty="0" smtClean="0">
                <a:sym typeface="+mn-ea"/>
              </a:rPr>
              <a:t>IF a &lt; b &lt; c, PRINT C</a:t>
            </a:r>
            <a:endParaRPr lang="en-GB" dirty="0" smtClean="0"/>
          </a:p>
          <a:p>
            <a:endParaRPr lang="en-GB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GB" dirty="0">
                <a:sym typeface="+mn-ea"/>
              </a:rPr>
              <a:t> </a:t>
            </a:r>
            <a:r>
              <a:rPr lang="en-GB" dirty="0" smtClean="0">
                <a:sym typeface="+mn-ea"/>
              </a:rPr>
              <a:t>   </a:t>
            </a:r>
            <a:endParaRPr lang="en-GB" dirty="0" smtClean="0"/>
          </a:p>
          <a:p>
            <a:pPr marL="0" indent="0">
              <a:spcBef>
                <a:spcPts val="200"/>
              </a:spcBef>
              <a:buNone/>
            </a:pPr>
            <a:endParaRPr lang="en-US" dirty="0"/>
          </a:p>
          <a:p>
            <a:endParaRPr lang="en-GB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GB" dirty="0">
                <a:sym typeface="+mn-ea"/>
              </a:rPr>
              <a:t> </a:t>
            </a:r>
            <a:r>
              <a:rPr lang="en-GB" dirty="0" smtClean="0">
                <a:sym typeface="+mn-ea"/>
              </a:rPr>
              <a:t>   </a:t>
            </a:r>
            <a:endParaRPr lang="en-GB" dirty="0" smtClean="0">
              <a:sym typeface="+mn-ea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GB" dirty="0">
                <a:sym typeface="+mn-ea"/>
              </a:rPr>
              <a:t> </a:t>
            </a:r>
            <a:r>
              <a:rPr lang="en-GB" dirty="0" smtClean="0">
                <a:sym typeface="+mn-ea"/>
              </a:rPr>
              <a:t>   </a:t>
            </a:r>
            <a:endParaRPr lang="en-GB" dirty="0" smtClean="0"/>
          </a:p>
          <a:p>
            <a:endParaRPr lang="en-GB" dirty="0" smtClean="0"/>
          </a:p>
          <a:p>
            <a:endParaRPr lang="en-GB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1471930" y="566420"/>
            <a:ext cx="8890" cy="2362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0" y="802640"/>
            <a:ext cx="2960370" cy="72771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INPUT A</a:t>
            </a:r>
            <a:endParaRPr lang="en-GB" altLang="en-US"/>
          </a:p>
          <a:p>
            <a:pPr algn="ctr"/>
            <a:r>
              <a:rPr lang="en-GB" altLang="en-US"/>
              <a:t>INPUT B</a:t>
            </a:r>
            <a:endParaRPr lang="en-GB" altLang="en-US"/>
          </a:p>
          <a:p>
            <a:pPr algn="ctr"/>
            <a:r>
              <a:rPr lang="en-GB" altLang="en-US"/>
              <a:t>INPUT C</a:t>
            </a:r>
            <a:endParaRPr lang="en-GB" alt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463040" y="1530350"/>
            <a:ext cx="8890" cy="2362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Decision 7"/>
          <p:cNvSpPr/>
          <p:nvPr/>
        </p:nvSpPr>
        <p:spPr>
          <a:xfrm>
            <a:off x="160655" y="1766570"/>
            <a:ext cx="2613660" cy="126111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IF A&gt;B&gt;C</a:t>
            </a:r>
            <a:endParaRPr lang="en-GB" altLang="en-US"/>
          </a:p>
        </p:txBody>
      </p:sp>
      <p:sp>
        <p:nvSpPr>
          <p:cNvPr id="9" name="Flowchart: Decision 8"/>
          <p:cNvSpPr/>
          <p:nvPr/>
        </p:nvSpPr>
        <p:spPr>
          <a:xfrm>
            <a:off x="3086735" y="1766570"/>
            <a:ext cx="2613660" cy="126111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IF A&lt;B&gt;C</a:t>
            </a:r>
            <a:endParaRPr lang="en-GB" altLang="en-US"/>
          </a:p>
        </p:txBody>
      </p:sp>
      <p:sp>
        <p:nvSpPr>
          <p:cNvPr id="10" name="Flowchart: Decision 9"/>
          <p:cNvSpPr/>
          <p:nvPr/>
        </p:nvSpPr>
        <p:spPr>
          <a:xfrm>
            <a:off x="6012815" y="1766570"/>
            <a:ext cx="2613660" cy="126111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IF A&gt;B&gt;C</a:t>
            </a:r>
            <a:endParaRPr lang="en-GB" alt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774315" y="2389505"/>
            <a:ext cx="312420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700395" y="2389505"/>
            <a:ext cx="312420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</p:cNvCxnSpPr>
          <p:nvPr/>
        </p:nvCxnSpPr>
        <p:spPr>
          <a:xfrm>
            <a:off x="1467485" y="3027680"/>
            <a:ext cx="6985" cy="4978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389755" y="3027680"/>
            <a:ext cx="6985" cy="4978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316470" y="3027680"/>
            <a:ext cx="6985" cy="4978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Data 17"/>
          <p:cNvSpPr/>
          <p:nvPr/>
        </p:nvSpPr>
        <p:spPr>
          <a:xfrm>
            <a:off x="179705" y="3525520"/>
            <a:ext cx="2602230" cy="42799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PRINT A</a:t>
            </a:r>
            <a:endParaRPr lang="en-GB" altLang="en-US"/>
          </a:p>
        </p:txBody>
      </p:sp>
      <p:sp>
        <p:nvSpPr>
          <p:cNvPr id="19" name="Flowchart: Data 18"/>
          <p:cNvSpPr/>
          <p:nvPr/>
        </p:nvSpPr>
        <p:spPr>
          <a:xfrm>
            <a:off x="3086735" y="3525520"/>
            <a:ext cx="2602230" cy="42799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PRINT B</a:t>
            </a:r>
            <a:endParaRPr lang="en-GB" altLang="en-US"/>
          </a:p>
        </p:txBody>
      </p:sp>
      <p:sp>
        <p:nvSpPr>
          <p:cNvPr id="20" name="Flowchart: Data 19"/>
          <p:cNvSpPr/>
          <p:nvPr/>
        </p:nvSpPr>
        <p:spPr>
          <a:xfrm>
            <a:off x="5904230" y="3525520"/>
            <a:ext cx="2602230" cy="42799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PRINT C</a:t>
            </a:r>
            <a:endParaRPr lang="en-GB" altLang="en-US"/>
          </a:p>
        </p:txBody>
      </p:sp>
      <p:cxnSp>
        <p:nvCxnSpPr>
          <p:cNvPr id="21" name="Straight Connector 20"/>
          <p:cNvCxnSpPr>
            <a:stCxn id="18" idx="4"/>
          </p:cNvCxnSpPr>
          <p:nvPr/>
        </p:nvCxnSpPr>
        <p:spPr>
          <a:xfrm flipH="1">
            <a:off x="1474470" y="3953510"/>
            <a:ext cx="6350" cy="1017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4"/>
          </p:cNvCxnSpPr>
          <p:nvPr/>
        </p:nvCxnSpPr>
        <p:spPr>
          <a:xfrm>
            <a:off x="4387850" y="3953510"/>
            <a:ext cx="1270" cy="18268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0" idx="4"/>
          </p:cNvCxnSpPr>
          <p:nvPr/>
        </p:nvCxnSpPr>
        <p:spPr>
          <a:xfrm flipH="1">
            <a:off x="7198995" y="3953510"/>
            <a:ext cx="6350" cy="994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4389120" y="4953635"/>
            <a:ext cx="2844800" cy="57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509395" y="4971415"/>
            <a:ext cx="2887345" cy="342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owchart: Alternate Process 27"/>
          <p:cNvSpPr/>
          <p:nvPr/>
        </p:nvSpPr>
        <p:spPr>
          <a:xfrm>
            <a:off x="3323590" y="5780405"/>
            <a:ext cx="2127885" cy="56642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END</a:t>
            </a:r>
            <a:endParaRPr lang="en-GB" altLang="en-US"/>
          </a:p>
        </p:txBody>
      </p:sp>
      <p:sp>
        <p:nvSpPr>
          <p:cNvPr id="33" name="Flowchart: Terminator 32"/>
          <p:cNvSpPr/>
          <p:nvPr/>
        </p:nvSpPr>
        <p:spPr>
          <a:xfrm>
            <a:off x="582930" y="81915"/>
            <a:ext cx="1769110" cy="48450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START</a:t>
            </a:r>
            <a:endParaRPr lang="en-GB" altLang="en-US"/>
          </a:p>
        </p:txBody>
      </p:sp>
      <p:sp>
        <p:nvSpPr>
          <p:cNvPr id="29" name="Text Box 28"/>
          <p:cNvSpPr txBox="1"/>
          <p:nvPr/>
        </p:nvSpPr>
        <p:spPr>
          <a:xfrm>
            <a:off x="1480820" y="3027680"/>
            <a:ext cx="711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TRUE</a:t>
            </a:r>
            <a:endParaRPr lang="en-GB" altLang="en-US"/>
          </a:p>
        </p:txBody>
      </p:sp>
      <p:sp>
        <p:nvSpPr>
          <p:cNvPr id="30" name="Text Box 29"/>
          <p:cNvSpPr txBox="1"/>
          <p:nvPr/>
        </p:nvSpPr>
        <p:spPr>
          <a:xfrm>
            <a:off x="4396740" y="3027680"/>
            <a:ext cx="711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TRUE</a:t>
            </a:r>
            <a:endParaRPr lang="en-GB" altLang="en-US"/>
          </a:p>
        </p:txBody>
      </p:sp>
      <p:sp>
        <p:nvSpPr>
          <p:cNvPr id="31" name="Text Box 30"/>
          <p:cNvSpPr txBox="1"/>
          <p:nvPr/>
        </p:nvSpPr>
        <p:spPr>
          <a:xfrm>
            <a:off x="7323455" y="3027680"/>
            <a:ext cx="711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TRUE</a:t>
            </a:r>
            <a:endParaRPr lang="en-GB" altLang="en-US"/>
          </a:p>
        </p:txBody>
      </p:sp>
      <p:sp>
        <p:nvSpPr>
          <p:cNvPr id="32" name="Text Box 31"/>
          <p:cNvSpPr txBox="1"/>
          <p:nvPr/>
        </p:nvSpPr>
        <p:spPr>
          <a:xfrm>
            <a:off x="2548255" y="1930400"/>
            <a:ext cx="809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FALSE</a:t>
            </a:r>
            <a:endParaRPr lang="en-GB" altLang="en-US"/>
          </a:p>
        </p:txBody>
      </p:sp>
      <p:sp>
        <p:nvSpPr>
          <p:cNvPr id="34" name="Text Box 33"/>
          <p:cNvSpPr txBox="1"/>
          <p:nvPr/>
        </p:nvSpPr>
        <p:spPr>
          <a:xfrm>
            <a:off x="5452110" y="1930400"/>
            <a:ext cx="809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FALSE</a:t>
            </a:r>
            <a:endParaRPr lang="en-GB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10960" cy="597535"/>
          </a:xfrm>
        </p:spPr>
        <p:txBody>
          <a:bodyPr>
            <a:normAutofit fontScale="90000"/>
          </a:bodyPr>
          <a:p>
            <a:r>
              <a:rPr lang="en-GB" altLang="en-US"/>
              <a:t>4a) LCM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97535"/>
            <a:ext cx="12192000" cy="6259830"/>
          </a:xfrm>
        </p:spPr>
        <p:txBody>
          <a:bodyPr/>
          <a:p>
            <a:pPr>
              <a:spcBef>
                <a:spcPts val="300"/>
              </a:spcBef>
            </a:pPr>
            <a:r>
              <a:rPr lang="en-GB" dirty="0" smtClean="0">
                <a:sym typeface="+mn-ea"/>
              </a:rPr>
              <a:t>INPUT A</a:t>
            </a:r>
            <a:endParaRPr lang="en-GB" dirty="0" smtClean="0"/>
          </a:p>
          <a:p>
            <a:pPr>
              <a:spcBef>
                <a:spcPts val="300"/>
              </a:spcBef>
            </a:pPr>
            <a:r>
              <a:rPr lang="en-GB" dirty="0" smtClean="0">
                <a:sym typeface="+mn-ea"/>
              </a:rPr>
              <a:t>INPUT B</a:t>
            </a:r>
            <a:endParaRPr lang="en-GB" dirty="0" smtClean="0"/>
          </a:p>
          <a:p>
            <a:pPr>
              <a:spcBef>
                <a:spcPts val="300"/>
              </a:spcBef>
            </a:pPr>
            <a:r>
              <a:rPr lang="en-GB" dirty="0" smtClean="0">
                <a:sym typeface="+mn-ea"/>
              </a:rPr>
              <a:t>COMPUTE C = A*B</a:t>
            </a:r>
            <a:endParaRPr lang="en-GB" dirty="0" smtClean="0"/>
          </a:p>
          <a:p>
            <a:pPr>
              <a:spcBef>
                <a:spcPts val="300"/>
              </a:spcBef>
            </a:pPr>
            <a:r>
              <a:rPr lang="en-GB" dirty="0" smtClean="0">
                <a:sym typeface="+mn-ea"/>
              </a:rPr>
              <a:t>COMPUTE D = 0</a:t>
            </a:r>
            <a:endParaRPr lang="en-GB" dirty="0" smtClean="0"/>
          </a:p>
          <a:p>
            <a:pPr>
              <a:spcBef>
                <a:spcPts val="300"/>
              </a:spcBef>
            </a:pPr>
            <a:r>
              <a:rPr lang="en-GB" dirty="0" smtClean="0">
                <a:sym typeface="+mn-ea"/>
              </a:rPr>
              <a:t>COMPUTE E = RANGE(1, C+1)</a:t>
            </a:r>
            <a:endParaRPr lang="en-GB" dirty="0" smtClean="0"/>
          </a:p>
          <a:p>
            <a:pPr>
              <a:spcBef>
                <a:spcPts val="300"/>
              </a:spcBef>
            </a:pPr>
            <a:r>
              <a:rPr lang="en-GB" dirty="0" smtClean="0">
                <a:sym typeface="+mn-ea"/>
              </a:rPr>
              <a:t>IF E MOD A == 0 AND E MOD B == 0 THEN:</a:t>
            </a:r>
            <a:endParaRPr lang="en-GB" dirty="0" smtClean="0"/>
          </a:p>
          <a:p>
            <a:pPr>
              <a:spcBef>
                <a:spcPts val="300"/>
              </a:spcBef>
            </a:pPr>
            <a:r>
              <a:rPr lang="en-GB" dirty="0">
                <a:sym typeface="+mn-ea"/>
              </a:rPr>
              <a:t> </a:t>
            </a:r>
            <a:r>
              <a:rPr lang="en-GB" dirty="0" smtClean="0">
                <a:sym typeface="+mn-ea"/>
              </a:rPr>
              <a:t>   COMPUTE D = E</a:t>
            </a:r>
            <a:endParaRPr lang="en-GB" dirty="0" smtClean="0"/>
          </a:p>
          <a:p>
            <a:pPr>
              <a:spcBef>
                <a:spcPts val="300"/>
              </a:spcBef>
            </a:pPr>
            <a:r>
              <a:rPr lang="en-GB" dirty="0" smtClean="0">
                <a:sym typeface="+mn-ea"/>
              </a:rPr>
              <a:t>BREAK</a:t>
            </a:r>
            <a:endParaRPr lang="en-GB" dirty="0" smtClean="0"/>
          </a:p>
          <a:p>
            <a:pPr>
              <a:spcBef>
                <a:spcPts val="300"/>
              </a:spcBef>
            </a:pPr>
            <a:r>
              <a:rPr lang="en-GB" dirty="0" smtClean="0">
                <a:sym typeface="+mn-ea"/>
              </a:rPr>
              <a:t>PRINT D</a:t>
            </a:r>
            <a:endParaRPr 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1480820" y="566420"/>
            <a:ext cx="11430" cy="3054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lowchart: Data 6"/>
          <p:cNvSpPr/>
          <p:nvPr/>
        </p:nvSpPr>
        <p:spPr>
          <a:xfrm>
            <a:off x="156845" y="871855"/>
            <a:ext cx="2660015" cy="70548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INPUT A</a:t>
            </a:r>
            <a:endParaRPr lang="en-GB" altLang="en-US"/>
          </a:p>
          <a:p>
            <a:pPr algn="ctr"/>
            <a:r>
              <a:rPr lang="en-GB" altLang="en-US"/>
              <a:t>INPUT B</a:t>
            </a:r>
            <a:endParaRPr lang="en-GB" alt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69390" y="1577340"/>
            <a:ext cx="11430" cy="2197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s 8"/>
          <p:cNvSpPr/>
          <p:nvPr/>
        </p:nvSpPr>
        <p:spPr>
          <a:xfrm>
            <a:off x="289560" y="1797050"/>
            <a:ext cx="2370455" cy="497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C = A * B </a:t>
            </a:r>
            <a:endParaRPr lang="en-GB" alt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457960" y="2294255"/>
            <a:ext cx="11430" cy="2197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s 10"/>
          <p:cNvSpPr/>
          <p:nvPr/>
        </p:nvSpPr>
        <p:spPr>
          <a:xfrm>
            <a:off x="266065" y="2513965"/>
            <a:ext cx="2440305" cy="520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D = 0</a:t>
            </a:r>
            <a:endParaRPr lang="en-GB" altLang="en-US"/>
          </a:p>
        </p:txBody>
      </p:sp>
      <p:sp>
        <p:nvSpPr>
          <p:cNvPr id="12" name="Rectangles 11"/>
          <p:cNvSpPr/>
          <p:nvPr/>
        </p:nvSpPr>
        <p:spPr>
          <a:xfrm>
            <a:off x="266065" y="3249295"/>
            <a:ext cx="2440305" cy="520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E = RANGE(1, C + 1)</a:t>
            </a:r>
            <a:endParaRPr lang="en-GB" alt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446530" y="3029585"/>
            <a:ext cx="11430" cy="2197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434465" y="3769995"/>
            <a:ext cx="12065" cy="259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Decision 14"/>
          <p:cNvSpPr/>
          <p:nvPr/>
        </p:nvSpPr>
        <p:spPr>
          <a:xfrm>
            <a:off x="664845" y="4029075"/>
            <a:ext cx="1551305" cy="146939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IF</a:t>
            </a:r>
            <a:endParaRPr lang="en-GB" altLang="en-US"/>
          </a:p>
          <a:p>
            <a:pPr algn="ctr"/>
            <a:r>
              <a:rPr lang="en-GB" altLang="en-US"/>
              <a:t>E MOD A==0</a:t>
            </a:r>
            <a:endParaRPr lang="en-GB" altLang="en-US"/>
          </a:p>
        </p:txBody>
      </p:sp>
      <p:sp>
        <p:nvSpPr>
          <p:cNvPr id="16" name="Flowchart: Decision 15"/>
          <p:cNvSpPr/>
          <p:nvPr/>
        </p:nvSpPr>
        <p:spPr>
          <a:xfrm>
            <a:off x="2544445" y="5116195"/>
            <a:ext cx="1551305" cy="146875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IF</a:t>
            </a:r>
            <a:endParaRPr lang="en-GB" altLang="en-US"/>
          </a:p>
          <a:p>
            <a:pPr algn="ctr"/>
            <a:r>
              <a:rPr lang="en-GB" altLang="en-US"/>
              <a:t>E MOD B==0</a:t>
            </a:r>
            <a:endParaRPr lang="en-GB" altLang="en-US"/>
          </a:p>
        </p:txBody>
      </p:sp>
      <p:cxnSp>
        <p:nvCxnSpPr>
          <p:cNvPr id="17" name="Straight Arrow Connector 16"/>
          <p:cNvCxnSpPr>
            <a:stCxn id="15" idx="2"/>
          </p:cNvCxnSpPr>
          <p:nvPr/>
        </p:nvCxnSpPr>
        <p:spPr>
          <a:xfrm>
            <a:off x="1440815" y="5498465"/>
            <a:ext cx="1127125" cy="3695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832610" y="5370830"/>
            <a:ext cx="711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TRUE</a:t>
            </a:r>
            <a:endParaRPr lang="en-GB" altLang="en-US"/>
          </a:p>
        </p:txBody>
      </p:sp>
      <p:cxnSp>
        <p:nvCxnSpPr>
          <p:cNvPr id="19" name="Straight Connector 18"/>
          <p:cNvCxnSpPr>
            <a:stCxn id="15" idx="3"/>
          </p:cNvCxnSpPr>
          <p:nvPr/>
        </p:nvCxnSpPr>
        <p:spPr>
          <a:xfrm flipV="1">
            <a:off x="2216150" y="4758055"/>
            <a:ext cx="1785620" cy="5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3990340" y="3497580"/>
            <a:ext cx="23495" cy="1260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2" idx="3"/>
          </p:cNvCxnSpPr>
          <p:nvPr/>
        </p:nvCxnSpPr>
        <p:spPr>
          <a:xfrm flipH="1" flipV="1">
            <a:off x="2706370" y="3509645"/>
            <a:ext cx="1295400" cy="10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6" idx="3"/>
          </p:cNvCxnSpPr>
          <p:nvPr/>
        </p:nvCxnSpPr>
        <p:spPr>
          <a:xfrm flipH="1" flipV="1">
            <a:off x="4025265" y="4734560"/>
            <a:ext cx="70485" cy="1116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4095750" y="5002530"/>
            <a:ext cx="838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FALSE</a:t>
            </a:r>
            <a:endParaRPr lang="en-GB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2544445" y="4366260"/>
            <a:ext cx="792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FALSE</a:t>
            </a:r>
            <a:endParaRPr lang="en-GB" altLang="en-US"/>
          </a:p>
        </p:txBody>
      </p:sp>
      <p:cxnSp>
        <p:nvCxnSpPr>
          <p:cNvPr id="25" name="Straight Arrow Connector 24"/>
          <p:cNvCxnSpPr>
            <a:stCxn id="16" idx="2"/>
          </p:cNvCxnSpPr>
          <p:nvPr/>
        </p:nvCxnSpPr>
        <p:spPr>
          <a:xfrm>
            <a:off x="3320415" y="6584950"/>
            <a:ext cx="12833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s 25"/>
          <p:cNvSpPr/>
          <p:nvPr/>
        </p:nvSpPr>
        <p:spPr>
          <a:xfrm>
            <a:off x="4603750" y="6336030"/>
            <a:ext cx="1353185" cy="497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D = E</a:t>
            </a:r>
            <a:endParaRPr lang="en-GB" altLang="en-US"/>
          </a:p>
        </p:txBody>
      </p:sp>
      <p:cxnSp>
        <p:nvCxnSpPr>
          <p:cNvPr id="27" name="Straight Arrow Connector 26"/>
          <p:cNvCxnSpPr>
            <a:stCxn id="26" idx="3"/>
          </p:cNvCxnSpPr>
          <p:nvPr/>
        </p:nvCxnSpPr>
        <p:spPr>
          <a:xfrm flipV="1">
            <a:off x="5956935" y="6573520"/>
            <a:ext cx="323215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280150" y="6353810"/>
            <a:ext cx="440055" cy="4629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604250" y="281305"/>
            <a:ext cx="440055" cy="4629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9" idx="4"/>
          </p:cNvCxnSpPr>
          <p:nvPr/>
        </p:nvCxnSpPr>
        <p:spPr>
          <a:xfrm flipH="1">
            <a:off x="8813165" y="744220"/>
            <a:ext cx="11430" cy="393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Data 30"/>
          <p:cNvSpPr/>
          <p:nvPr/>
        </p:nvSpPr>
        <p:spPr>
          <a:xfrm>
            <a:off x="7748905" y="1137920"/>
            <a:ext cx="2139315" cy="49720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PRINT D</a:t>
            </a:r>
            <a:endParaRPr lang="en-GB" altLang="en-US"/>
          </a:p>
        </p:txBody>
      </p:sp>
      <p:cxnSp>
        <p:nvCxnSpPr>
          <p:cNvPr id="32" name="Straight Arrow Connector 31"/>
          <p:cNvCxnSpPr>
            <a:stCxn id="31" idx="4"/>
          </p:cNvCxnSpPr>
          <p:nvPr/>
        </p:nvCxnSpPr>
        <p:spPr>
          <a:xfrm>
            <a:off x="8818880" y="1635125"/>
            <a:ext cx="5715" cy="4857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owchart: Terminator 32"/>
          <p:cNvSpPr/>
          <p:nvPr/>
        </p:nvSpPr>
        <p:spPr>
          <a:xfrm>
            <a:off x="7991475" y="2120900"/>
            <a:ext cx="1769110" cy="48450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END</a:t>
            </a:r>
            <a:endParaRPr lang="en-GB" altLang="en-US"/>
          </a:p>
        </p:txBody>
      </p:sp>
      <p:sp>
        <p:nvSpPr>
          <p:cNvPr id="34" name="Flowchart: Terminator 33"/>
          <p:cNvSpPr/>
          <p:nvPr/>
        </p:nvSpPr>
        <p:spPr>
          <a:xfrm>
            <a:off x="601345" y="81915"/>
            <a:ext cx="1769110" cy="48450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GB" altLang="en-US"/>
              <a:t>START</a:t>
            </a:r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1859</Words>
  <Application>WPS Presentation</Application>
  <PresentationFormat>Widescreen</PresentationFormat>
  <Paragraphs>217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Cambria Math</vt:lpstr>
      <vt:lpstr>Office Theme</vt:lpstr>
      <vt:lpstr>PowerPoint 演示文稿</vt:lpstr>
      <vt:lpstr>PowerPoint 演示文稿</vt:lpstr>
      <vt:lpstr>PowerPoint 演示文稿</vt:lpstr>
      <vt:lpstr>Roots of a cubic equation</vt:lpstr>
      <vt:lpstr>Roots of a quadratic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ANDERSON PEPPLE</dc:title>
  <dc:creator/>
  <cp:lastModifiedBy>ANDERSON AYE PEPPLE</cp:lastModifiedBy>
  <cp:revision>26</cp:revision>
  <dcterms:created xsi:type="dcterms:W3CDTF">2021-04-26T18:11:31Z</dcterms:created>
  <dcterms:modified xsi:type="dcterms:W3CDTF">2021-04-26T22:22:24Z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1033-11.2.0.10093</vt:lpwstr>
  </property>
</Properties>
</file>