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56082"/>
    <a:srgbClr val="6B96CB"/>
    <a:srgbClr val="456190"/>
    <a:srgbClr val="AAB983"/>
    <a:srgbClr val="6A9FEB"/>
    <a:srgbClr val="2F4343"/>
    <a:srgbClr val="956353"/>
    <a:srgbClr val="414A17"/>
    <a:srgbClr val="D9A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29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D12F95-9B84-F7C4-A414-1FC6442065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107D1-9B70-6F25-3230-CE35633A89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DA7E5-5C05-47E9-86EC-8BF4B7F189B2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F2D0D-D67D-832A-9B70-60C6EC7695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99CD6-32E1-F551-8804-E3560CC796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1DB8A-EDBC-413B-948F-4C9672E3368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399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14064-411F-4F54-8CB7-FBD89A67A19D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27A55-322C-4450-B1E3-285CE451EA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1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364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89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404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97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40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28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597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959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98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222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2736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09A6-9AE5-4EB0-89AB-8AB156749648}" type="datetimeFigureOut">
              <a:rPr lang="en-AU" smtClean="0"/>
              <a:t>10/05/2025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84BC5-F2DC-4BA1-8B03-2AAF4647EC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722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matt-anderson-uav/" TargetMode="External"/><Relationship Id="rId13" Type="http://schemas.openxmlformats.org/officeDocument/2006/relationships/image" Target="../media/image6.jpg"/><Relationship Id="rId3" Type="http://schemas.openxmlformats.org/officeDocument/2006/relationships/image" Target="../media/image2.png"/><Relationship Id="rId7" Type="http://schemas.openxmlformats.org/officeDocument/2006/relationships/hyperlink" Target="https://github.com/andersonrayner" TargetMode="External"/><Relationship Id="rId12" Type="http://schemas.openxmlformats.org/officeDocument/2006/relationships/image" Target="../media/image5.jpg"/><Relationship Id="rId2" Type="http://schemas.openxmlformats.org/officeDocument/2006/relationships/image" Target="../media/image1.JPG"/><Relationship Id="rId16" Type="http://schemas.openxmlformats.org/officeDocument/2006/relationships/image" Target="../media/image9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tt.jl.anderson@gmail.com?subject=Cool%20CV!" TargetMode="External"/><Relationship Id="rId11" Type="http://schemas.openxmlformats.org/officeDocument/2006/relationships/image" Target="../media/image4.jpg"/><Relationship Id="rId5" Type="http://schemas.openxmlformats.org/officeDocument/2006/relationships/image" Target="../media/image3.png"/><Relationship Id="rId15" Type="http://schemas.openxmlformats.org/officeDocument/2006/relationships/image" Target="../media/image8.jpg"/><Relationship Id="rId10" Type="http://schemas.openxmlformats.org/officeDocument/2006/relationships/hyperlink" Target="https://scholar.google.com/citations?user=yG6xm2gAAAAJ" TargetMode="External"/><Relationship Id="rId4" Type="http://schemas.openxmlformats.org/officeDocument/2006/relationships/hyperlink" Target="https://andersonrayner.github.io/" TargetMode="External"/><Relationship Id="rId9" Type="http://schemas.openxmlformats.org/officeDocument/2006/relationships/hyperlink" Target="https://github.com/AndersonRayner/cv/releases/download/main/ANDERSON_Matt.pdf" TargetMode="External"/><Relationship Id="rId1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C4DC3E-98D3-9099-D4B4-655EA2C8F137}"/>
              </a:ext>
            </a:extLst>
          </p:cNvPr>
          <p:cNvCxnSpPr>
            <a:cxnSpLocks/>
          </p:cNvCxnSpPr>
          <p:nvPr/>
        </p:nvCxnSpPr>
        <p:spPr>
          <a:xfrm>
            <a:off x="414338" y="7785036"/>
            <a:ext cx="443079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BDE0A73-A651-01E9-D026-B5E634FF6715}"/>
              </a:ext>
            </a:extLst>
          </p:cNvPr>
          <p:cNvGrpSpPr/>
          <p:nvPr/>
        </p:nvGrpSpPr>
        <p:grpSpPr>
          <a:xfrm>
            <a:off x="3833344" y="6029878"/>
            <a:ext cx="3348000" cy="3348000"/>
            <a:chOff x="3809594" y="6029878"/>
            <a:chExt cx="3348000" cy="3348000"/>
          </a:xfrm>
        </p:grpSpPr>
        <p:pic>
          <p:nvPicPr>
            <p:cNvPr id="33" name="Picture 32" descr="A couple of drones flying in the sky&#10;&#10;Description automatically generated">
              <a:extLst>
                <a:ext uri="{FF2B5EF4-FFF2-40B4-BE49-F238E27FC236}">
                  <a16:creationId xmlns:a16="http://schemas.microsoft.com/office/drawing/2014/main" id="{13689AFA-792E-D671-589A-18532C96C51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24" t="-1079" r="20991" b="28378"/>
            <a:stretch/>
          </p:blipFill>
          <p:spPr>
            <a:xfrm>
              <a:off x="3809594" y="6029878"/>
              <a:ext cx="3348000" cy="3348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5DFEFE-1913-1F99-ADE3-37E3A0DA3217}"/>
                </a:ext>
              </a:extLst>
            </p:cNvPr>
            <p:cNvSpPr/>
            <p:nvPr/>
          </p:nvSpPr>
          <p:spPr>
            <a:xfrm rot="15395996">
              <a:off x="3899594" y="6119878"/>
              <a:ext cx="3168000" cy="3168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105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r>
                <a:rPr lang="en-US" sz="105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Multi</a:t>
              </a:r>
              <a:r>
                <a:rPr lang="en-US" sz="1050" b="1" cap="none" spc="0" dirty="0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-UAS supporting </a:t>
              </a:r>
              <a:r>
                <a:rPr lang="en-US" sz="105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SAR</a:t>
              </a:r>
              <a:r>
                <a:rPr lang="en-US" sz="105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endParaRPr lang="en-US" sz="1050" b="1" cap="none" spc="0" dirty="0">
                <a:ln w="0"/>
                <a:solidFill>
                  <a:srgbClr val="FFFFFF"/>
                </a:solidFill>
                <a:highlight>
                  <a:srgbClr val="FFFFFF"/>
                </a:highlight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1C30F3B-E3CB-FF81-4D48-6F339C7E5AF9}"/>
              </a:ext>
            </a:extLst>
          </p:cNvPr>
          <p:cNvCxnSpPr>
            <a:cxnSpLocks/>
          </p:cNvCxnSpPr>
          <p:nvPr/>
        </p:nvCxnSpPr>
        <p:spPr>
          <a:xfrm>
            <a:off x="244779" y="358288"/>
            <a:ext cx="582772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B4BD363A-2E7C-AD88-390D-B659920E9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62" y="7651239"/>
            <a:ext cx="1530000" cy="267019"/>
          </a:xfrm>
          <a:prstGeom prst="rect">
            <a:avLst/>
          </a:prstGeom>
        </p:spPr>
      </p:pic>
      <p:sp>
        <p:nvSpPr>
          <p:cNvPr id="58" name="Arc 57">
            <a:extLst>
              <a:ext uri="{FF2B5EF4-FFF2-40B4-BE49-F238E27FC236}">
                <a16:creationId xmlns:a16="http://schemas.microsoft.com/office/drawing/2014/main" id="{013DD02D-49CD-2E12-3BB0-E2BD309D3383}"/>
              </a:ext>
            </a:extLst>
          </p:cNvPr>
          <p:cNvSpPr/>
          <p:nvPr/>
        </p:nvSpPr>
        <p:spPr>
          <a:xfrm>
            <a:off x="4168032" y="4798361"/>
            <a:ext cx="1728000" cy="1728000"/>
          </a:xfrm>
          <a:prstGeom prst="arc">
            <a:avLst>
              <a:gd name="adj1" fmla="val 7298681"/>
              <a:gd name="adj2" fmla="val 13352955"/>
            </a:avLst>
          </a:prstGeom>
          <a:ln w="1270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AD4329-94E1-D284-BC19-B50170190A78}"/>
              </a:ext>
            </a:extLst>
          </p:cNvPr>
          <p:cNvCxnSpPr>
            <a:cxnSpLocks/>
          </p:cNvCxnSpPr>
          <p:nvPr/>
        </p:nvCxnSpPr>
        <p:spPr>
          <a:xfrm>
            <a:off x="237159" y="1176993"/>
            <a:ext cx="582772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018D96D-3E0F-959E-8118-CC69703F7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79" y="26242"/>
            <a:ext cx="4239570" cy="1142805"/>
          </a:xfrm>
        </p:spPr>
        <p:txBody>
          <a:bodyPr>
            <a:noAutofit/>
          </a:bodyPr>
          <a:lstStyle/>
          <a:p>
            <a:r>
              <a:rPr lang="en-AU" sz="4800" b="1" dirty="0"/>
              <a:t>Matt Anderson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57FA3-8CCE-8FD4-155E-C4C003FCFC80}"/>
              </a:ext>
            </a:extLst>
          </p:cNvPr>
          <p:cNvSpPr txBox="1"/>
          <p:nvPr/>
        </p:nvSpPr>
        <p:spPr>
          <a:xfrm>
            <a:off x="136864" y="1760425"/>
            <a:ext cx="42279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System Architecture</a:t>
            </a:r>
            <a:r>
              <a:rPr lang="en-AU" sz="1200" dirty="0"/>
              <a:t> for complex robotics systems, specializing in extreme environment robotics</a:t>
            </a:r>
            <a:endParaRPr lang="en-AU" sz="1200" b="1" dirty="0"/>
          </a:p>
          <a:p>
            <a:r>
              <a:rPr lang="en-AU" sz="1200" b="1" dirty="0"/>
              <a:t>Supporting Science </a:t>
            </a:r>
            <a:r>
              <a:rPr lang="en-AU" sz="1200" dirty="0"/>
              <a:t>though robotic sensor / payload designs and deployment to harsh environments</a:t>
            </a:r>
          </a:p>
          <a:p>
            <a:r>
              <a:rPr lang="en-AU" sz="1200" b="1" dirty="0"/>
              <a:t>Integration and Design</a:t>
            </a:r>
            <a:r>
              <a:rPr lang="en-AU" sz="1200" dirty="0"/>
              <a:t> of sensor and autonomy stacks under challenging size, weight, and power constraints</a:t>
            </a:r>
            <a:endParaRPr lang="en-AU" sz="1200" b="1" dirty="0"/>
          </a:p>
          <a:p>
            <a:r>
              <a:rPr lang="en-AU" sz="1200" b="1" dirty="0"/>
              <a:t>Leading Teams </a:t>
            </a:r>
            <a:r>
              <a:rPr lang="en-AU" sz="1200" dirty="0"/>
              <a:t>of any size towards success, from project conception through to field demonstrations</a:t>
            </a:r>
          </a:p>
          <a:p>
            <a:r>
              <a:rPr lang="en-AU" sz="1200" b="1" dirty="0"/>
              <a:t>Executing Field Test Campaigns </a:t>
            </a:r>
            <a:r>
              <a:rPr lang="en-AU" sz="1200" dirty="0"/>
              <a:t>from the depths of coal mines to the skies over mountains and beyond line of sight</a:t>
            </a:r>
            <a:endParaRPr lang="en-AU" sz="1200" b="1" dirty="0"/>
          </a:p>
          <a:p>
            <a:r>
              <a:rPr lang="en-AU" sz="1200" b="1" dirty="0"/>
              <a:t>Ensuring Safety</a:t>
            </a:r>
            <a:r>
              <a:rPr lang="en-AU" sz="1200" dirty="0"/>
              <a:t> through years of experience in experimental robotics coupled with ongoing training</a:t>
            </a:r>
          </a:p>
          <a:p>
            <a:r>
              <a:rPr lang="en-AU" sz="1200" b="1" dirty="0"/>
              <a:t>Test Pilotage </a:t>
            </a:r>
            <a:r>
              <a:rPr lang="en-AU" sz="1200" dirty="0"/>
              <a:t>for anything that flies, floats or drives</a:t>
            </a:r>
          </a:p>
          <a:p>
            <a:r>
              <a:rPr lang="en-AU" sz="1200" b="1" dirty="0"/>
              <a:t>Capability Multiplication</a:t>
            </a:r>
            <a:r>
              <a:rPr lang="en-AU" sz="1200" dirty="0"/>
              <a:t> through a width breadth of knowledge in cutting-edge research and project support</a:t>
            </a:r>
          </a:p>
          <a:p>
            <a:endParaRPr lang="en-AU" sz="1400" dirty="0"/>
          </a:p>
          <a:p>
            <a:r>
              <a:rPr lang="en-AU" sz="1400" b="1" u="sng" dirty="0"/>
              <a:t>Skills</a:t>
            </a:r>
          </a:p>
          <a:p>
            <a:r>
              <a:rPr lang="en-AU" sz="1200" dirty="0"/>
              <a:t> - ROS1/2, MATLAB, C++, Python, Docker, bash, git</a:t>
            </a:r>
          </a:p>
          <a:p>
            <a:r>
              <a:rPr lang="en-AU" sz="1200" dirty="0"/>
              <a:t> - ArduPilot, PX4, Mission Planner, </a:t>
            </a:r>
            <a:r>
              <a:rPr lang="en-AU" sz="1200" dirty="0" err="1"/>
              <a:t>qgroundcontrol</a:t>
            </a:r>
            <a:endParaRPr lang="en-AU" sz="1200" dirty="0"/>
          </a:p>
          <a:p>
            <a:r>
              <a:rPr lang="en-AU" sz="1200" dirty="0"/>
              <a:t> - SolidWorks, Inventor, </a:t>
            </a:r>
            <a:r>
              <a:rPr lang="en-AU" sz="1200" dirty="0" err="1"/>
              <a:t>KiCAD</a:t>
            </a:r>
            <a:r>
              <a:rPr lang="en-AU" sz="1200" dirty="0"/>
              <a:t>, rapid prototyping</a:t>
            </a:r>
          </a:p>
          <a:p>
            <a:r>
              <a:rPr lang="en-AU" sz="1200" dirty="0"/>
              <a:t> - Part 107 (FAA), Fixed-Wing Gold Wings (MAAA)</a:t>
            </a:r>
          </a:p>
          <a:p>
            <a:r>
              <a:rPr lang="en-AU" sz="1200" dirty="0"/>
              <a:t> - First Aid / CPR (American Red Cross)</a:t>
            </a:r>
          </a:p>
          <a:p>
            <a:endParaRPr lang="en-AU" sz="1400" dirty="0"/>
          </a:p>
          <a:p>
            <a:endParaRPr lang="en-AU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10545E-549F-46E8-EA7E-201A94CF0637}"/>
              </a:ext>
            </a:extLst>
          </p:cNvPr>
          <p:cNvSpPr txBox="1"/>
          <p:nvPr/>
        </p:nvSpPr>
        <p:spPr>
          <a:xfrm>
            <a:off x="865796" y="1023712"/>
            <a:ext cx="2838050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Robotic Systems and Autonomy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62F0F4-AAD2-1D27-B5B5-1312836C6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234770"/>
            <a:ext cx="4533899" cy="513634"/>
          </a:xfrm>
        </p:spPr>
        <p:txBody>
          <a:bodyPr>
            <a:normAutofit/>
          </a:bodyPr>
          <a:lstStyle/>
          <a:p>
            <a:r>
              <a:rPr lang="en-US" sz="2400" dirty="0"/>
              <a:t>Air   |   Land   |   Sea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797A456-7AB0-7FE4-6857-F7765BDC4EA4}"/>
              </a:ext>
            </a:extLst>
          </p:cNvPr>
          <p:cNvSpPr txBox="1"/>
          <p:nvPr/>
        </p:nvSpPr>
        <p:spPr>
          <a:xfrm>
            <a:off x="1168255" y="7963532"/>
            <a:ext cx="2441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Up for a challenge?</a:t>
            </a:r>
          </a:p>
          <a:p>
            <a:r>
              <a:rPr lang="en-AU" i="1" dirty="0"/>
              <a:t>Let’s succeed together</a:t>
            </a:r>
          </a:p>
        </p:txBody>
      </p:sp>
      <p:pic>
        <p:nvPicPr>
          <p:cNvPr id="30" name="Picture 29">
            <a:hlinkClick r:id="rId4"/>
            <a:extLst>
              <a:ext uri="{FF2B5EF4-FFF2-40B4-BE49-F238E27FC236}">
                <a16:creationId xmlns:a16="http://schemas.microsoft.com/office/drawing/2014/main" id="{41ACED6C-F4B2-B7FF-6A48-81C3A88EE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201355" y="8043255"/>
            <a:ext cx="930982" cy="941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ADEA7-24F4-9C90-8D0F-F56388F4621F}"/>
              </a:ext>
            </a:extLst>
          </p:cNvPr>
          <p:cNvSpPr txBox="1"/>
          <p:nvPr/>
        </p:nvSpPr>
        <p:spPr>
          <a:xfrm>
            <a:off x="1181642" y="8515229"/>
            <a:ext cx="3173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https://andersonrayner.github.io/</a:t>
            </a:r>
            <a:endParaRPr lang="en-AU" sz="1400" dirty="0"/>
          </a:p>
          <a:p>
            <a:r>
              <a:rPr lang="en-AU" sz="14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matt.jl.anderson@gmail.com</a:t>
            </a:r>
            <a:endParaRPr lang="en-AU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33304F7-BD47-78F6-04A3-83EC025893C8}"/>
              </a:ext>
            </a:extLst>
          </p:cNvPr>
          <p:cNvSpPr txBox="1"/>
          <p:nvPr/>
        </p:nvSpPr>
        <p:spPr>
          <a:xfrm>
            <a:off x="2139480" y="6133236"/>
            <a:ext cx="201592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u="sng" dirty="0"/>
              <a:t>Education</a:t>
            </a:r>
          </a:p>
          <a:p>
            <a:endParaRPr lang="en-AU" sz="500" b="1" dirty="0"/>
          </a:p>
          <a:p>
            <a:r>
              <a:rPr lang="en-AU" sz="1000" b="1" dirty="0" err="1"/>
              <a:t>Ph.D</a:t>
            </a:r>
            <a:r>
              <a:rPr lang="en-AU" sz="1000" b="1" dirty="0"/>
              <a:t> (System Identification)</a:t>
            </a:r>
          </a:p>
          <a:p>
            <a:r>
              <a:rPr lang="en-AU" sz="1000" dirty="0"/>
              <a:t>University of Sydney /</a:t>
            </a:r>
          </a:p>
          <a:p>
            <a:r>
              <a:rPr lang="en-AU" sz="1000" dirty="0"/>
              <a:t>University Libre de </a:t>
            </a:r>
            <a:r>
              <a:rPr lang="en-AU" sz="1000" dirty="0" err="1"/>
              <a:t>Bruxelles</a:t>
            </a:r>
            <a:endParaRPr lang="en-AU" sz="1000" dirty="0"/>
          </a:p>
          <a:p>
            <a:endParaRPr lang="en-AU" sz="500" dirty="0"/>
          </a:p>
          <a:p>
            <a:r>
              <a:rPr lang="en-AU" sz="1000" b="1" dirty="0"/>
              <a:t>B. Eng (Hons. I, Aeronautical)</a:t>
            </a:r>
          </a:p>
          <a:p>
            <a:r>
              <a:rPr lang="en-AU" sz="1000" dirty="0"/>
              <a:t>University of Sydney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9B6BD5-1764-0736-52E7-589877CF3EB1}"/>
              </a:ext>
            </a:extLst>
          </p:cNvPr>
          <p:cNvSpPr txBox="1"/>
          <p:nvPr/>
        </p:nvSpPr>
        <p:spPr>
          <a:xfrm>
            <a:off x="117056" y="6099884"/>
            <a:ext cx="2079425" cy="1469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u="sng" dirty="0"/>
              <a:t>Experience</a:t>
            </a:r>
          </a:p>
          <a:p>
            <a:endParaRPr lang="en-AU" sz="500" b="1" u="sng" dirty="0"/>
          </a:p>
          <a:p>
            <a:r>
              <a:rPr lang="en-AU" sz="1000" b="1" dirty="0"/>
              <a:t>Staff Scientist (2019 – Current)</a:t>
            </a:r>
          </a:p>
          <a:p>
            <a:r>
              <a:rPr lang="en-AU" sz="1000" dirty="0"/>
              <a:t>California Institute of Technology</a:t>
            </a:r>
          </a:p>
          <a:p>
            <a:endParaRPr lang="en-AU" sz="500" dirty="0"/>
          </a:p>
          <a:p>
            <a:r>
              <a:rPr lang="en-AU" sz="1000" b="1" dirty="0"/>
              <a:t>Post Doc (2018 – 2019)</a:t>
            </a:r>
          </a:p>
          <a:p>
            <a:r>
              <a:rPr lang="en-AU" sz="1000" dirty="0"/>
              <a:t>Jet Propulsion Laboratory</a:t>
            </a:r>
          </a:p>
          <a:p>
            <a:endParaRPr lang="en-AU" sz="500" dirty="0"/>
          </a:p>
          <a:p>
            <a:r>
              <a:rPr lang="en-AU" sz="1000" b="1" dirty="0"/>
              <a:t>Researcher (2018)</a:t>
            </a:r>
          </a:p>
          <a:p>
            <a:r>
              <a:rPr lang="en-US" sz="1000" dirty="0"/>
              <a:t>The University of Sydney / ACFR</a:t>
            </a:r>
            <a:endParaRPr lang="en-AU" sz="1000" dirty="0"/>
          </a:p>
        </p:txBody>
      </p:sp>
      <p:sp>
        <p:nvSpPr>
          <p:cNvPr id="12" name="Oval 11">
            <a:hlinkClick r:id="rId6"/>
            <a:extLst>
              <a:ext uri="{FF2B5EF4-FFF2-40B4-BE49-F238E27FC236}">
                <a16:creationId xmlns:a16="http://schemas.microsoft.com/office/drawing/2014/main" id="{119032A4-B320-84A2-34CB-5E0177F2D116}"/>
              </a:ext>
            </a:extLst>
          </p:cNvPr>
          <p:cNvSpPr/>
          <p:nvPr/>
        </p:nvSpPr>
        <p:spPr>
          <a:xfrm>
            <a:off x="1411803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hlinkClick r:id="rId7"/>
            <a:extLst>
              <a:ext uri="{FF2B5EF4-FFF2-40B4-BE49-F238E27FC236}">
                <a16:creationId xmlns:a16="http://schemas.microsoft.com/office/drawing/2014/main" id="{E02A98B1-1797-3486-2CA0-D1092A0877D2}"/>
              </a:ext>
            </a:extLst>
          </p:cNvPr>
          <p:cNvSpPr/>
          <p:nvPr/>
        </p:nvSpPr>
        <p:spPr>
          <a:xfrm>
            <a:off x="1993739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hlinkClick r:id="rId8"/>
            <a:extLst>
              <a:ext uri="{FF2B5EF4-FFF2-40B4-BE49-F238E27FC236}">
                <a16:creationId xmlns:a16="http://schemas.microsoft.com/office/drawing/2014/main" id="{B209D929-7106-38C4-EA17-CCB4C7C70436}"/>
              </a:ext>
            </a:extLst>
          </p:cNvPr>
          <p:cNvSpPr/>
          <p:nvPr/>
        </p:nvSpPr>
        <p:spPr>
          <a:xfrm>
            <a:off x="2297806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hlinkClick r:id="rId9"/>
            <a:extLst>
              <a:ext uri="{FF2B5EF4-FFF2-40B4-BE49-F238E27FC236}">
                <a16:creationId xmlns:a16="http://schemas.microsoft.com/office/drawing/2014/main" id="{945A8FD4-54C9-C6C3-2F70-DEBFAE324453}"/>
              </a:ext>
            </a:extLst>
          </p:cNvPr>
          <p:cNvSpPr/>
          <p:nvPr/>
        </p:nvSpPr>
        <p:spPr>
          <a:xfrm>
            <a:off x="2611398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hlinkClick r:id="rId10"/>
            <a:extLst>
              <a:ext uri="{FF2B5EF4-FFF2-40B4-BE49-F238E27FC236}">
                <a16:creationId xmlns:a16="http://schemas.microsoft.com/office/drawing/2014/main" id="{E6981BC5-3DBB-092C-4CC3-2FE7D8E01FE9}"/>
              </a:ext>
            </a:extLst>
          </p:cNvPr>
          <p:cNvSpPr/>
          <p:nvPr/>
        </p:nvSpPr>
        <p:spPr>
          <a:xfrm>
            <a:off x="1711101" y="7657259"/>
            <a:ext cx="252000" cy="252000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FC4709-4BCD-5F44-C60A-E178991BB711}"/>
              </a:ext>
            </a:extLst>
          </p:cNvPr>
          <p:cNvGrpSpPr/>
          <p:nvPr/>
        </p:nvGrpSpPr>
        <p:grpSpPr>
          <a:xfrm>
            <a:off x="4365200" y="-733998"/>
            <a:ext cx="4320000" cy="4320000"/>
            <a:chOff x="4365200" y="-733998"/>
            <a:chExt cx="4320000" cy="4320000"/>
          </a:xfrm>
        </p:grpSpPr>
        <p:pic>
          <p:nvPicPr>
            <p:cNvPr id="4" name="Picture 3" descr="A drone flying in the sky&#10;&#10;Description automatically generated">
              <a:extLst>
                <a:ext uri="{FF2B5EF4-FFF2-40B4-BE49-F238E27FC236}">
                  <a16:creationId xmlns:a16="http://schemas.microsoft.com/office/drawing/2014/main" id="{F9DE9808-6CB9-033A-F5C2-E243FD91A468}"/>
                </a:ext>
              </a:extLst>
            </p:cNvPr>
            <p:cNvPicPr>
              <a:picLocks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0" t="9124" r="-22500" b="15815"/>
            <a:stretch/>
          </p:blipFill>
          <p:spPr>
            <a:xfrm>
              <a:off x="4365200" y="-733998"/>
              <a:ext cx="4320000" cy="4320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9A6DC88-2B73-439A-8012-93C8B4B78823}"/>
                </a:ext>
              </a:extLst>
            </p:cNvPr>
            <p:cNvSpPr/>
            <p:nvPr/>
          </p:nvSpPr>
          <p:spPr>
            <a:xfrm rot="16200000">
              <a:off x="4455201" y="-643998"/>
              <a:ext cx="4140000" cy="414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1050" b="1" cap="none" spc="0" dirty="0" err="1">
                  <a:ln w="0">
                    <a:noFill/>
                  </a:ln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r>
                <a:rPr lang="en-US" sz="1050" b="1" cap="none" spc="0" dirty="0" err="1">
                  <a:ln w="0">
                    <a:noFill/>
                  </a:ln>
                  <a:solidFill>
                    <a:srgbClr val="156082"/>
                  </a:solidFill>
                  <a:highlight>
                    <a:srgbClr val="FFFFFF"/>
                  </a:highlight>
                </a:rPr>
                <a:t>Gas</a:t>
              </a:r>
              <a:r>
                <a:rPr lang="en-US" sz="1050" b="1" cap="none" spc="0" dirty="0">
                  <a:ln w="0">
                    <a:noFill/>
                  </a:ln>
                  <a:solidFill>
                    <a:srgbClr val="156082"/>
                  </a:solidFill>
                  <a:highlight>
                    <a:srgbClr val="FFFFFF"/>
                  </a:highlight>
                </a:rPr>
                <a:t> sampler design for volcanic </a:t>
              </a:r>
              <a:r>
                <a:rPr lang="en-US" sz="1050" b="1" cap="none" spc="0" dirty="0" err="1">
                  <a:ln w="0">
                    <a:noFill/>
                  </a:ln>
                  <a:solidFill>
                    <a:srgbClr val="156082"/>
                  </a:solidFill>
                  <a:highlight>
                    <a:srgbClr val="FFFFFF"/>
                  </a:highlight>
                </a:rPr>
                <a:t>fumaroles</a:t>
              </a:r>
              <a:r>
                <a:rPr lang="en-US" sz="1050" b="1" cap="none" spc="0" dirty="0" err="1">
                  <a:ln w="0">
                    <a:noFill/>
                  </a:ln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endParaRPr lang="en-US" sz="1050" b="1" cap="none" spc="0" dirty="0">
                <a:ln w="0">
                  <a:noFill/>
                </a:ln>
                <a:solidFill>
                  <a:srgbClr val="FFFFFF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E722CC-25CE-5754-CB93-4A62EEB09927}"/>
              </a:ext>
            </a:extLst>
          </p:cNvPr>
          <p:cNvGrpSpPr/>
          <p:nvPr/>
        </p:nvGrpSpPr>
        <p:grpSpPr>
          <a:xfrm>
            <a:off x="4238199" y="2636335"/>
            <a:ext cx="2626214" cy="2628000"/>
            <a:chOff x="4238199" y="2636335"/>
            <a:chExt cx="2626214" cy="2628000"/>
          </a:xfrm>
        </p:grpSpPr>
        <p:pic>
          <p:nvPicPr>
            <p:cNvPr id="6" name="Picture 5" descr="A race car on a track&#10;&#10;Description automatically generated">
              <a:extLst>
                <a:ext uri="{FF2B5EF4-FFF2-40B4-BE49-F238E27FC236}">
                  <a16:creationId xmlns:a16="http://schemas.microsoft.com/office/drawing/2014/main" id="{1AFFEAD2-1689-3C04-B2F4-D4B9D12BFC05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58" t="31260" r="60691" b="21951"/>
            <a:stretch/>
          </p:blipFill>
          <p:spPr>
            <a:xfrm>
              <a:off x="4238199" y="2636335"/>
              <a:ext cx="2626214" cy="2628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455AEF-732C-30D2-FFC4-B4BFA1EA870F}"/>
                </a:ext>
              </a:extLst>
            </p:cNvPr>
            <p:cNvSpPr/>
            <p:nvPr/>
          </p:nvSpPr>
          <p:spPr>
            <a:xfrm rot="344063">
              <a:off x="4327306" y="2728788"/>
              <a:ext cx="2448000" cy="244309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105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r>
                <a:rPr lang="en-US" sz="105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System</a:t>
              </a:r>
              <a:r>
                <a:rPr lang="en-US" sz="1050" b="1" cap="none" spc="0" dirty="0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 architecture and team </a:t>
              </a:r>
              <a:r>
                <a:rPr lang="en-US" sz="105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management</a:t>
              </a:r>
              <a:r>
                <a:rPr lang="en-US" sz="105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endParaRPr lang="en-US" sz="1050" b="1" cap="none" spc="0" dirty="0">
                <a:ln w="0"/>
                <a:solidFill>
                  <a:srgbClr val="FFFFFF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0B5303-3F36-2CDB-872A-DE187FC5989D}"/>
              </a:ext>
            </a:extLst>
          </p:cNvPr>
          <p:cNvGrpSpPr/>
          <p:nvPr/>
        </p:nvGrpSpPr>
        <p:grpSpPr>
          <a:xfrm>
            <a:off x="5710156" y="4418050"/>
            <a:ext cx="1206000" cy="1204804"/>
            <a:chOff x="5700866" y="4398173"/>
            <a:chExt cx="1206000" cy="1204804"/>
          </a:xfrm>
        </p:grpSpPr>
        <p:pic>
          <p:nvPicPr>
            <p:cNvPr id="13" name="Picture 12" descr="A large airplane flying over a fence&#10;&#10;Description automatically generated">
              <a:extLst>
                <a:ext uri="{FF2B5EF4-FFF2-40B4-BE49-F238E27FC236}">
                  <a16:creationId xmlns:a16="http://schemas.microsoft.com/office/drawing/2014/main" id="{1AF3C87C-E46D-D51B-8360-2378CD2164F8}"/>
                </a:ext>
              </a:extLst>
            </p:cNvPr>
            <p:cNvPicPr>
              <a:picLocks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90" t="16145" r="31445" b="16110"/>
            <a:stretch/>
          </p:blipFill>
          <p:spPr>
            <a:xfrm>
              <a:off x="5700866" y="4398173"/>
              <a:ext cx="1206000" cy="1204804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6DDAD7-3CD2-AA7A-EC77-D7AA1C917CF8}"/>
                </a:ext>
              </a:extLst>
            </p:cNvPr>
            <p:cNvSpPr/>
            <p:nvPr/>
          </p:nvSpPr>
          <p:spPr>
            <a:xfrm rot="472811">
              <a:off x="5763866" y="4460575"/>
              <a:ext cx="1080000" cy="1080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70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r>
                <a:rPr lang="en-US" sz="70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Aircraft</a:t>
              </a:r>
              <a:r>
                <a:rPr lang="en-US" sz="700" b="1" cap="none" spc="0" dirty="0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70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design</a:t>
              </a:r>
              <a:r>
                <a:rPr lang="en-US" sz="70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endParaRPr lang="en-US" sz="700" b="1" cap="none" spc="0" dirty="0">
                <a:ln w="0"/>
                <a:solidFill>
                  <a:srgbClr val="FFFFFF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FB0A04-5874-C850-0740-96BDA6DBDCBB}"/>
              </a:ext>
            </a:extLst>
          </p:cNvPr>
          <p:cNvGrpSpPr/>
          <p:nvPr/>
        </p:nvGrpSpPr>
        <p:grpSpPr>
          <a:xfrm>
            <a:off x="4096544" y="4752810"/>
            <a:ext cx="1836000" cy="1836000"/>
            <a:chOff x="4096544" y="4752810"/>
            <a:chExt cx="1836000" cy="1836000"/>
          </a:xfrm>
        </p:grpSpPr>
        <p:pic>
          <p:nvPicPr>
            <p:cNvPr id="24" name="Picture 23" descr="A small boat in the water&#10;&#10;Description automatically generated">
              <a:extLst>
                <a:ext uri="{FF2B5EF4-FFF2-40B4-BE49-F238E27FC236}">
                  <a16:creationId xmlns:a16="http://schemas.microsoft.com/office/drawing/2014/main" id="{399C97DC-0183-9A07-3096-EBC6A446752F}"/>
                </a:ext>
              </a:extLst>
            </p:cNvPr>
            <p:cNvPicPr>
              <a:picLocks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72" t="22235" r="9375" b="7266"/>
            <a:stretch/>
          </p:blipFill>
          <p:spPr>
            <a:xfrm>
              <a:off x="4096544" y="4752810"/>
              <a:ext cx="1836000" cy="1836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64C98D1-60B1-2C0E-2C49-960009A33B66}"/>
                </a:ext>
              </a:extLst>
            </p:cNvPr>
            <p:cNvSpPr>
              <a:spLocks noChangeAspect="1"/>
            </p:cNvSpPr>
            <p:nvPr/>
          </p:nvSpPr>
          <p:spPr>
            <a:xfrm rot="15588639">
              <a:off x="4168544" y="4824810"/>
              <a:ext cx="1692000" cy="1692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800" b="1" cap="none" spc="0" dirty="0" err="1">
                  <a:ln w="0">
                    <a:noFill/>
                  </a:ln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r>
                <a:rPr lang="en-US" sz="800" b="1" cap="none" spc="0" dirty="0" err="1">
                  <a:ln w="0">
                    <a:noFill/>
                  </a:ln>
                  <a:solidFill>
                    <a:srgbClr val="156082"/>
                  </a:solidFill>
                  <a:highlight>
                    <a:srgbClr val="FFFFFF"/>
                  </a:highlight>
                </a:rPr>
                <a:t>Payload</a:t>
              </a:r>
              <a:r>
                <a:rPr lang="en-US" sz="800" b="1" cap="none" spc="0" dirty="0">
                  <a:ln w="0">
                    <a:noFill/>
                  </a:ln>
                  <a:solidFill>
                    <a:srgbClr val="156082"/>
                  </a:solidFill>
                  <a:highlight>
                    <a:srgbClr val="FFFFFF"/>
                  </a:highlight>
                </a:rPr>
                <a:t> design and </a:t>
              </a:r>
              <a:r>
                <a:rPr lang="en-US" sz="800" b="1" cap="none" spc="0" dirty="0" err="1">
                  <a:ln w="0">
                    <a:noFill/>
                  </a:ln>
                  <a:solidFill>
                    <a:srgbClr val="156082"/>
                  </a:solidFill>
                  <a:highlight>
                    <a:srgbClr val="FFFFFF"/>
                  </a:highlight>
                </a:rPr>
                <a:t>operations</a:t>
              </a:r>
              <a:r>
                <a:rPr lang="en-US" sz="800" b="1" cap="none" spc="0" dirty="0" err="1">
                  <a:ln w="0">
                    <a:noFill/>
                  </a:ln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endParaRPr lang="en-US" sz="800" b="1" cap="none" spc="0" dirty="0">
                <a:ln w="0">
                  <a:noFill/>
                </a:ln>
                <a:solidFill>
                  <a:srgbClr val="FFFFFF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96C740-CE69-8EAB-60EF-7D29894B0375}"/>
              </a:ext>
            </a:extLst>
          </p:cNvPr>
          <p:cNvGrpSpPr/>
          <p:nvPr/>
        </p:nvGrpSpPr>
        <p:grpSpPr>
          <a:xfrm>
            <a:off x="5717080" y="5410361"/>
            <a:ext cx="1224000" cy="1224000"/>
            <a:chOff x="5526190" y="5433868"/>
            <a:chExt cx="1224000" cy="1224000"/>
          </a:xfrm>
        </p:grpSpPr>
        <p:pic>
          <p:nvPicPr>
            <p:cNvPr id="29" name="Picture 28" descr="A yellow robot with legs and legs&#10;&#10;Description automatically generated">
              <a:extLst>
                <a:ext uri="{FF2B5EF4-FFF2-40B4-BE49-F238E27FC236}">
                  <a16:creationId xmlns:a16="http://schemas.microsoft.com/office/drawing/2014/main" id="{F08705F5-C5AF-6D78-F3D0-034EB3F9EEAC}"/>
                </a:ext>
              </a:extLst>
            </p:cNvPr>
            <p:cNvPicPr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49" t="-23" r="21985" b="23"/>
            <a:stretch/>
          </p:blipFill>
          <p:spPr>
            <a:xfrm>
              <a:off x="5526190" y="5433868"/>
              <a:ext cx="1224000" cy="1224000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FDC24D-0A0A-B216-DE33-3D0A2D673508}"/>
                </a:ext>
              </a:extLst>
            </p:cNvPr>
            <p:cNvSpPr>
              <a:spLocks noChangeAspect="1"/>
            </p:cNvSpPr>
            <p:nvPr/>
          </p:nvSpPr>
          <p:spPr>
            <a:xfrm rot="15588639">
              <a:off x="5562190" y="5469868"/>
              <a:ext cx="1152000" cy="1152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3064215"/>
                </a:avLst>
              </a:prstTxWarp>
              <a:spAutoFit/>
            </a:bodyPr>
            <a:lstStyle/>
            <a:p>
              <a:pPr algn="ctr"/>
              <a:r>
                <a:rPr lang="en-US" sz="70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r>
                <a:rPr lang="en-US" sz="70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Quadrupedal</a:t>
              </a:r>
              <a:r>
                <a:rPr lang="en-US" sz="700" b="1" cap="none" spc="0" dirty="0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700" b="1" cap="none" spc="0" dirty="0" err="1">
                  <a:ln w="0"/>
                  <a:solidFill>
                    <a:srgbClr val="156082"/>
                  </a:solidFill>
                  <a:highlight>
                    <a:srgbClr val="FFFFFF"/>
                  </a:highlight>
                </a:rPr>
                <a:t>systems</a:t>
              </a:r>
              <a:r>
                <a:rPr lang="en-US" sz="700" b="1" cap="none" spc="0" dirty="0" err="1">
                  <a:ln w="0"/>
                  <a:solidFill>
                    <a:srgbClr val="FFFFFF"/>
                  </a:solidFill>
                  <a:highlight>
                    <a:srgbClr val="FFFFFF"/>
                  </a:highlight>
                </a:rPr>
                <a:t>x</a:t>
              </a:r>
              <a:endParaRPr lang="en-US" sz="700" b="1" cap="none" spc="0" dirty="0">
                <a:ln w="0"/>
                <a:solidFill>
                  <a:srgbClr val="FFFFFF"/>
                </a:solidFill>
                <a:highlight>
                  <a:srgbClr val="FFFFFF"/>
                </a:highlight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A8B5B49-F9B1-51CC-DC60-53FA92D34CB8}"/>
              </a:ext>
            </a:extLst>
          </p:cNvPr>
          <p:cNvGrpSpPr/>
          <p:nvPr/>
        </p:nvGrpSpPr>
        <p:grpSpPr>
          <a:xfrm>
            <a:off x="5245610" y="7696227"/>
            <a:ext cx="1502502" cy="1502113"/>
            <a:chOff x="5247631" y="7700395"/>
            <a:chExt cx="1502502" cy="1502113"/>
          </a:xfrm>
        </p:grpSpPr>
        <p:pic>
          <p:nvPicPr>
            <p:cNvPr id="37" name="Picture 36" descr="A close up of a drone&#10;&#10;Description automatically generated">
              <a:extLst>
                <a:ext uri="{FF2B5EF4-FFF2-40B4-BE49-F238E27FC236}">
                  <a16:creationId xmlns:a16="http://schemas.microsoft.com/office/drawing/2014/main" id="{7057331C-1609-45DF-F874-4E5980C20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000"/>
            <a:stretch/>
          </p:blipFill>
          <p:spPr>
            <a:xfrm>
              <a:off x="5247631" y="7700395"/>
              <a:ext cx="1502502" cy="1502113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D577A98-BAF0-1776-A051-65E5FD94977F}"/>
                </a:ext>
              </a:extLst>
            </p:cNvPr>
            <p:cNvSpPr>
              <a:spLocks noChangeAspect="1"/>
            </p:cNvSpPr>
            <p:nvPr/>
          </p:nvSpPr>
          <p:spPr>
            <a:xfrm rot="3527167">
              <a:off x="5314882" y="7767451"/>
              <a:ext cx="1368000" cy="136800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>
                  <a:gd name="adj" fmla="val 10115048"/>
                </a:avLst>
              </a:prstTxWarp>
              <a:spAutoFit/>
            </a:bodyPr>
            <a:lstStyle/>
            <a:p>
              <a:pPr algn="ctr"/>
              <a:r>
                <a:rPr lang="en-US" sz="800" b="1" dirty="0" err="1">
                  <a:ln w="0">
                    <a:noFill/>
                  </a:ln>
                  <a:solidFill>
                    <a:srgbClr val="FFFFFF"/>
                  </a:solidFill>
                  <a:effectLst/>
                  <a:highlight>
                    <a:srgbClr val="FFFFFF"/>
                  </a:highlight>
                </a:rPr>
                <a:t>x</a:t>
              </a:r>
              <a:r>
                <a:rPr lang="en-US" sz="800" b="1" dirty="0" err="1">
                  <a:ln w="0">
                    <a:noFill/>
                  </a:ln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Payload</a:t>
              </a:r>
              <a:r>
                <a:rPr lang="en-US" sz="800" b="1" dirty="0">
                  <a:ln w="0">
                    <a:noFill/>
                  </a:ln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 design and </a:t>
              </a:r>
              <a:r>
                <a:rPr lang="en-US" sz="800" b="1" dirty="0" err="1">
                  <a:ln w="0">
                    <a:noFill/>
                  </a:ln>
                  <a:solidFill>
                    <a:srgbClr val="156082"/>
                  </a:solidFill>
                  <a:effectLst/>
                  <a:highlight>
                    <a:srgbClr val="FFFFFF"/>
                  </a:highlight>
                </a:rPr>
                <a:t>integration</a:t>
              </a:r>
              <a:r>
                <a:rPr lang="en-US" sz="800" b="1" dirty="0" err="1">
                  <a:ln w="0">
                    <a:noFill/>
                  </a:ln>
                  <a:solidFill>
                    <a:srgbClr val="FFFFFF"/>
                  </a:solidFill>
                  <a:effectLst/>
                  <a:highlight>
                    <a:srgbClr val="FFFFFF"/>
                  </a:highlight>
                </a:rPr>
                <a:t>x</a:t>
              </a:r>
              <a:endParaRPr lang="en-US" sz="800" b="1" cap="none" spc="0" dirty="0">
                <a:ln w="0">
                  <a:noFill/>
                </a:ln>
                <a:solidFill>
                  <a:srgbClr val="FFFFFF"/>
                </a:solidFill>
                <a:effectLst/>
                <a:highlight>
                  <a:srgbClr val="FFFFFF"/>
                </a:highlight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94798E6-B904-4FC1-0269-7584FC10B80F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7A151F-9E92-F728-E9EE-BF9000E034A4}"/>
              </a:ext>
            </a:extLst>
          </p:cNvPr>
          <p:cNvSpPr txBox="1"/>
          <p:nvPr/>
        </p:nvSpPr>
        <p:spPr>
          <a:xfrm>
            <a:off x="-48475" y="8993974"/>
            <a:ext cx="29325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500" dirty="0"/>
              <a:t>Last Updated: </a:t>
            </a:r>
            <a:fld id="{EF9C1AC8-3C27-4FF3-847C-683E7292868B}" type="datetime1">
              <a:rPr lang="en-AU" sz="500" smtClean="0"/>
              <a:t>10/05/2025</a:t>
            </a:fld>
            <a:endParaRPr lang="en-AU" sz="500" dirty="0"/>
          </a:p>
        </p:txBody>
      </p:sp>
    </p:spTree>
    <p:extLst>
      <p:ext uri="{BB962C8B-B14F-4D97-AF65-F5344CB8AC3E}">
        <p14:creationId xmlns:p14="http://schemas.microsoft.com/office/powerpoint/2010/main" val="590189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301</Words>
  <Application>Microsoft Office PowerPoint</Application>
  <PresentationFormat>Letter Paper (8.5x11 in)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Matt Anderson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Anderson, Matthew J.</dc:creator>
  <cp:lastModifiedBy>Anderson, Matthew J.</cp:lastModifiedBy>
  <cp:revision>21</cp:revision>
  <dcterms:created xsi:type="dcterms:W3CDTF">2024-11-03T19:08:16Z</dcterms:created>
  <dcterms:modified xsi:type="dcterms:W3CDTF">2025-05-10T18:37:25Z</dcterms:modified>
</cp:coreProperties>
</file>