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456190"/>
    <a:srgbClr val="AAB983"/>
    <a:srgbClr val="6A9FEB"/>
    <a:srgbClr val="2F4343"/>
    <a:srgbClr val="956353"/>
    <a:srgbClr val="6B96CB"/>
    <a:srgbClr val="414A17"/>
    <a:srgbClr val="D9A320"/>
    <a:srgbClr val="CC4F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29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09A6-9AE5-4EB0-89AB-8AB156749648}" type="datetimeFigureOut">
              <a:rPr lang="en-AU" smtClean="0"/>
              <a:t>17/11/2024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4BC5-F2DC-4BA1-8B03-2AAF4647E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0364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09A6-9AE5-4EB0-89AB-8AB156749648}" type="datetimeFigureOut">
              <a:rPr lang="en-AU" smtClean="0"/>
              <a:t>17/11/2024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4BC5-F2DC-4BA1-8B03-2AAF4647E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489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09A6-9AE5-4EB0-89AB-8AB156749648}" type="datetimeFigureOut">
              <a:rPr lang="en-AU" smtClean="0"/>
              <a:t>17/11/2024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4BC5-F2DC-4BA1-8B03-2AAF4647E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4043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09A6-9AE5-4EB0-89AB-8AB156749648}" type="datetimeFigureOut">
              <a:rPr lang="en-AU" smtClean="0"/>
              <a:t>17/11/2024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4BC5-F2DC-4BA1-8B03-2AAF4647E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497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09A6-9AE5-4EB0-89AB-8AB156749648}" type="datetimeFigureOut">
              <a:rPr lang="en-AU" smtClean="0"/>
              <a:t>17/11/2024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4BC5-F2DC-4BA1-8B03-2AAF4647E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40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09A6-9AE5-4EB0-89AB-8AB156749648}" type="datetimeFigureOut">
              <a:rPr lang="en-AU" smtClean="0"/>
              <a:t>17/11/2024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4BC5-F2DC-4BA1-8B03-2AAF4647E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328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09A6-9AE5-4EB0-89AB-8AB156749648}" type="datetimeFigureOut">
              <a:rPr lang="en-AU" smtClean="0"/>
              <a:t>17/11/2024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4BC5-F2DC-4BA1-8B03-2AAF4647E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97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09A6-9AE5-4EB0-89AB-8AB156749648}" type="datetimeFigureOut">
              <a:rPr lang="en-AU" smtClean="0"/>
              <a:t>17/11/2024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4BC5-F2DC-4BA1-8B03-2AAF4647E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959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09A6-9AE5-4EB0-89AB-8AB156749648}" type="datetimeFigureOut">
              <a:rPr lang="en-AU" smtClean="0"/>
              <a:t>17/11/2024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4BC5-F2DC-4BA1-8B03-2AAF4647E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984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09A6-9AE5-4EB0-89AB-8AB156749648}" type="datetimeFigureOut">
              <a:rPr lang="en-AU" smtClean="0"/>
              <a:t>17/11/2024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4BC5-F2DC-4BA1-8B03-2AAF4647E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222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09A6-9AE5-4EB0-89AB-8AB156749648}" type="datetimeFigureOut">
              <a:rPr lang="en-AU" smtClean="0"/>
              <a:t>17/11/2024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4BC5-F2DC-4BA1-8B03-2AAF4647E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2736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0509A6-9AE5-4EB0-89AB-8AB156749648}" type="datetimeFigureOut">
              <a:rPr lang="en-AU" smtClean="0"/>
              <a:t>17/11/2024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184BC5-F2DC-4BA1-8B03-2AAF4647E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722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matt.jl.anderson@gmail.com?subject=Cool%20CV!" TargetMode="External"/><Relationship Id="rId13" Type="http://schemas.openxmlformats.org/officeDocument/2006/relationships/hyperlink" Target="https://github.com/andersonrayner" TargetMode="External"/><Relationship Id="rId3" Type="http://schemas.openxmlformats.org/officeDocument/2006/relationships/image" Target="../media/image2.JPG"/><Relationship Id="rId7" Type="http://schemas.openxmlformats.org/officeDocument/2006/relationships/image" Target="../media/image5.png"/><Relationship Id="rId12" Type="http://schemas.openxmlformats.org/officeDocument/2006/relationships/image" Target="../media/image9.jpg"/><Relationship Id="rId2" Type="http://schemas.openxmlformats.org/officeDocument/2006/relationships/image" Target="../media/image1.png"/><Relationship Id="rId16" Type="http://schemas.openxmlformats.org/officeDocument/2006/relationships/hyperlink" Target="https://scholar.google.com/citations?user=yG6xm2gAAAAJ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ndersonrayner.github.io/" TargetMode="External"/><Relationship Id="rId11" Type="http://schemas.openxmlformats.org/officeDocument/2006/relationships/image" Target="../media/image8.jpg"/><Relationship Id="rId5" Type="http://schemas.openxmlformats.org/officeDocument/2006/relationships/image" Target="../media/image4.jpg"/><Relationship Id="rId15" Type="http://schemas.openxmlformats.org/officeDocument/2006/relationships/hyperlink" Target="https://github.com/AndersonRayner/cv/releases/download/main/ANDERSON_Matt.pdf" TargetMode="External"/><Relationship Id="rId10" Type="http://schemas.openxmlformats.org/officeDocument/2006/relationships/image" Target="../media/image7.jpg"/><Relationship Id="rId4" Type="http://schemas.openxmlformats.org/officeDocument/2006/relationships/image" Target="../media/image3.jpg"/><Relationship Id="rId9" Type="http://schemas.openxmlformats.org/officeDocument/2006/relationships/image" Target="../media/image6.jpg"/><Relationship Id="rId14" Type="http://schemas.openxmlformats.org/officeDocument/2006/relationships/hyperlink" Target="https://www.linkedin.com/in/matt-anderson-ua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1C30F3B-E3CB-FF81-4D48-6F339C7E5AF9}"/>
              </a:ext>
            </a:extLst>
          </p:cNvPr>
          <p:cNvCxnSpPr>
            <a:cxnSpLocks/>
          </p:cNvCxnSpPr>
          <p:nvPr/>
        </p:nvCxnSpPr>
        <p:spPr>
          <a:xfrm>
            <a:off x="244779" y="358288"/>
            <a:ext cx="582772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C4DC3E-98D3-9099-D4B4-655EA2C8F137}"/>
              </a:ext>
            </a:extLst>
          </p:cNvPr>
          <p:cNvCxnSpPr>
            <a:cxnSpLocks/>
          </p:cNvCxnSpPr>
          <p:nvPr/>
        </p:nvCxnSpPr>
        <p:spPr>
          <a:xfrm>
            <a:off x="414338" y="7785036"/>
            <a:ext cx="443079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B4BD363A-2E7C-AD88-390D-B659920E9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062" y="7651239"/>
            <a:ext cx="1530000" cy="267019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1182CB59-0050-0DF4-F84C-45DB54123BBF}"/>
              </a:ext>
            </a:extLst>
          </p:cNvPr>
          <p:cNvGrpSpPr/>
          <p:nvPr/>
        </p:nvGrpSpPr>
        <p:grpSpPr>
          <a:xfrm>
            <a:off x="3860058" y="6088763"/>
            <a:ext cx="3732161" cy="3409564"/>
            <a:chOff x="3816458" y="6257341"/>
            <a:chExt cx="3732161" cy="3409564"/>
          </a:xfrm>
        </p:grpSpPr>
        <p:pic>
          <p:nvPicPr>
            <p:cNvPr id="65" name="Picture 64" descr="A couple of drones flying in the sky&#10;&#10;Description automatically generated">
              <a:extLst>
                <a:ext uri="{FF2B5EF4-FFF2-40B4-BE49-F238E27FC236}">
                  <a16:creationId xmlns:a16="http://schemas.microsoft.com/office/drawing/2014/main" id="{0C7D46C5-2FBC-ED3F-8D43-713BD4539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3" t="1" r="18889" b="26044"/>
            <a:stretch/>
          </p:blipFill>
          <p:spPr>
            <a:xfrm>
              <a:off x="3816458" y="6257341"/>
              <a:ext cx="3552489" cy="3409564"/>
            </a:xfrm>
            <a:prstGeom prst="ellipse">
              <a:avLst/>
            </a:prstGeom>
            <a:ln w="38100">
              <a:solidFill>
                <a:schemeClr val="bg1"/>
              </a:solidFill>
            </a:ln>
          </p:spPr>
        </p:pic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602B2D8D-01AE-264E-AD9B-771986E44AC8}"/>
                </a:ext>
              </a:extLst>
            </p:cNvPr>
            <p:cNvSpPr/>
            <p:nvPr/>
          </p:nvSpPr>
          <p:spPr>
            <a:xfrm>
              <a:off x="3844269" y="6318818"/>
              <a:ext cx="3704350" cy="3263172"/>
            </a:xfrm>
            <a:prstGeom prst="arc">
              <a:avLst>
                <a:gd name="adj1" fmla="val 8483985"/>
                <a:gd name="adj2" fmla="val 11815488"/>
              </a:avLst>
            </a:prstGeom>
            <a:ln w="1905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FA82243-848D-6DD6-0175-E1A2C1296F7E}"/>
                </a:ext>
              </a:extLst>
            </p:cNvPr>
            <p:cNvSpPr/>
            <p:nvPr/>
          </p:nvSpPr>
          <p:spPr>
            <a:xfrm rot="15395996">
              <a:off x="3869978" y="6407500"/>
              <a:ext cx="3060000" cy="30600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0115048"/>
                </a:avLst>
              </a:prstTxWarp>
              <a:spAutoFit/>
            </a:bodyPr>
            <a:lstStyle/>
            <a:p>
              <a:pPr algn="ctr"/>
              <a:r>
                <a:rPr lang="en-US" sz="1050" b="1" cap="none" spc="0" dirty="0">
                  <a:ln w="0"/>
                  <a:solidFill>
                    <a:srgbClr val="156082"/>
                  </a:solidFill>
                </a:rPr>
                <a:t>Multi-UAS supporting SAR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374A509-70B1-185B-100D-E91D47797A42}"/>
              </a:ext>
            </a:extLst>
          </p:cNvPr>
          <p:cNvGrpSpPr/>
          <p:nvPr/>
        </p:nvGrpSpPr>
        <p:grpSpPr>
          <a:xfrm>
            <a:off x="4112421" y="4744361"/>
            <a:ext cx="1839223" cy="1836000"/>
            <a:chOff x="997624" y="5328230"/>
            <a:chExt cx="1839223" cy="1836000"/>
          </a:xfrm>
        </p:grpSpPr>
        <p:pic>
          <p:nvPicPr>
            <p:cNvPr id="57" name="Picture 56" descr="A small boat in the water&#10;&#10;Description automatically generated">
              <a:extLst>
                <a:ext uri="{FF2B5EF4-FFF2-40B4-BE49-F238E27FC236}">
                  <a16:creationId xmlns:a16="http://schemas.microsoft.com/office/drawing/2014/main" id="{E6B5B82F-74CD-1234-A7A1-39731EF52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672" t="22235" r="9375" b="7266"/>
            <a:stretch/>
          </p:blipFill>
          <p:spPr>
            <a:xfrm>
              <a:off x="997624" y="5328230"/>
              <a:ext cx="1839223" cy="1836000"/>
            </a:xfrm>
            <a:prstGeom prst="ellipse">
              <a:avLst/>
            </a:prstGeom>
            <a:ln w="38100">
              <a:solidFill>
                <a:schemeClr val="bg1"/>
              </a:solidFill>
            </a:ln>
          </p:spPr>
        </p:pic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013DD02D-49CD-2E12-3BB0-E2BD309D3383}"/>
                </a:ext>
              </a:extLst>
            </p:cNvPr>
            <p:cNvSpPr/>
            <p:nvPr/>
          </p:nvSpPr>
          <p:spPr>
            <a:xfrm>
              <a:off x="1053235" y="5382230"/>
              <a:ext cx="1728000" cy="1728000"/>
            </a:xfrm>
            <a:prstGeom prst="arc">
              <a:avLst>
                <a:gd name="adj1" fmla="val 7298681"/>
                <a:gd name="adj2" fmla="val 13352955"/>
              </a:avLst>
            </a:prstGeom>
            <a:ln w="1270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26BAE6B-D8DD-6541-ECC9-DFEF74956177}"/>
                </a:ext>
              </a:extLst>
            </p:cNvPr>
            <p:cNvSpPr/>
            <p:nvPr/>
          </p:nvSpPr>
          <p:spPr>
            <a:xfrm rot="15588639">
              <a:off x="1050279" y="5369778"/>
              <a:ext cx="1728000" cy="17280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0115048"/>
                </a:avLst>
              </a:prstTxWarp>
              <a:spAutoFit/>
            </a:bodyPr>
            <a:lstStyle/>
            <a:p>
              <a:pPr algn="ctr"/>
              <a:r>
                <a:rPr lang="en-US" sz="800" b="1" cap="none" spc="0" dirty="0">
                  <a:ln w="0">
                    <a:noFill/>
                  </a:ln>
                  <a:solidFill>
                    <a:srgbClr val="156082"/>
                  </a:solidFill>
                </a:rPr>
                <a:t>Payload design and operations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3AD4329-94E1-D284-BC19-B50170190A78}"/>
              </a:ext>
            </a:extLst>
          </p:cNvPr>
          <p:cNvCxnSpPr>
            <a:cxnSpLocks/>
          </p:cNvCxnSpPr>
          <p:nvPr/>
        </p:nvCxnSpPr>
        <p:spPr>
          <a:xfrm>
            <a:off x="237159" y="1176993"/>
            <a:ext cx="582772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B5516A7-03A9-4563-7353-76B11A41E57F}"/>
              </a:ext>
            </a:extLst>
          </p:cNvPr>
          <p:cNvGrpSpPr/>
          <p:nvPr/>
        </p:nvGrpSpPr>
        <p:grpSpPr>
          <a:xfrm>
            <a:off x="4291388" y="-740989"/>
            <a:ext cx="4467624" cy="4335974"/>
            <a:chOff x="-635572" y="4129192"/>
            <a:chExt cx="4467624" cy="4335974"/>
          </a:xfrm>
        </p:grpSpPr>
        <p:pic>
          <p:nvPicPr>
            <p:cNvPr id="45" name="Picture 44" descr="A drone flying in the sky&#10;&#10;Description automatically generated">
              <a:extLst>
                <a:ext uri="{FF2B5EF4-FFF2-40B4-BE49-F238E27FC236}">
                  <a16:creationId xmlns:a16="http://schemas.microsoft.com/office/drawing/2014/main" id="{672E2C0F-7E1E-4FEA-5231-99CF6A48C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00" t="9124" r="-22500" b="15815"/>
            <a:stretch/>
          </p:blipFill>
          <p:spPr>
            <a:xfrm>
              <a:off x="-635572" y="4143175"/>
              <a:ext cx="4320000" cy="4321991"/>
            </a:xfrm>
            <a:prstGeom prst="ellipse">
              <a:avLst/>
            </a:prstGeom>
            <a:ln w="38100">
              <a:solidFill>
                <a:schemeClr val="bg1"/>
              </a:solidFill>
            </a:ln>
          </p:spPr>
        </p:pic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CA7C3C41-0DB2-C7E5-B044-3F4824D512AC}"/>
                </a:ext>
              </a:extLst>
            </p:cNvPr>
            <p:cNvSpPr/>
            <p:nvPr/>
          </p:nvSpPr>
          <p:spPr>
            <a:xfrm>
              <a:off x="-535422" y="4165191"/>
              <a:ext cx="4248000" cy="4248000"/>
            </a:xfrm>
            <a:prstGeom prst="arc">
              <a:avLst>
                <a:gd name="adj1" fmla="val 8529879"/>
                <a:gd name="adj2" fmla="val 13069069"/>
              </a:avLst>
            </a:prstGeom>
            <a:ln w="2159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5B612FB-0316-9200-13BC-29309A758B5D}"/>
                </a:ext>
              </a:extLst>
            </p:cNvPr>
            <p:cNvSpPr/>
            <p:nvPr/>
          </p:nvSpPr>
          <p:spPr>
            <a:xfrm rot="16200000">
              <a:off x="-487948" y="4129192"/>
              <a:ext cx="4320000" cy="43200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0115048"/>
                </a:avLst>
              </a:prstTxWarp>
              <a:spAutoFit/>
            </a:bodyPr>
            <a:lstStyle/>
            <a:p>
              <a:pPr algn="ctr"/>
              <a:r>
                <a:rPr lang="en-US" sz="1050" b="1" cap="none" spc="0" dirty="0">
                  <a:ln w="0"/>
                  <a:solidFill>
                    <a:srgbClr val="156082"/>
                  </a:solidFill>
                </a:rPr>
                <a:t>Gas sampler design for volcanic fumaroles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18D96D-3E0F-959E-8118-CC69703F7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879" y="26242"/>
            <a:ext cx="4239570" cy="1142805"/>
          </a:xfrm>
        </p:spPr>
        <p:txBody>
          <a:bodyPr>
            <a:noAutofit/>
          </a:bodyPr>
          <a:lstStyle/>
          <a:p>
            <a:r>
              <a:rPr lang="en-AU" sz="4800" b="1" dirty="0"/>
              <a:t>Matt Anderson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157FA3-8CCE-8FD4-155E-C4C003FCFC80}"/>
              </a:ext>
            </a:extLst>
          </p:cNvPr>
          <p:cNvSpPr txBox="1"/>
          <p:nvPr/>
        </p:nvSpPr>
        <p:spPr>
          <a:xfrm>
            <a:off x="136864" y="1760425"/>
            <a:ext cx="422795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System Architecture</a:t>
            </a:r>
            <a:r>
              <a:rPr lang="en-AU" sz="1200" dirty="0"/>
              <a:t> for complex robotics systems, specializing in extreme environment robotics</a:t>
            </a:r>
            <a:endParaRPr lang="en-AU" sz="1200" b="1" dirty="0"/>
          </a:p>
          <a:p>
            <a:r>
              <a:rPr lang="en-AU" sz="1200" b="1" dirty="0"/>
              <a:t>Supporting Science </a:t>
            </a:r>
            <a:r>
              <a:rPr lang="en-AU" sz="1200" dirty="0"/>
              <a:t>though robotic sensor / payload designs and deployment to harsh environments</a:t>
            </a:r>
          </a:p>
          <a:p>
            <a:r>
              <a:rPr lang="en-AU" sz="1200" b="1" dirty="0"/>
              <a:t>Integration and Design</a:t>
            </a:r>
            <a:r>
              <a:rPr lang="en-AU" sz="1200" dirty="0"/>
              <a:t> of sensor and autonomy stacks under challenging size, weight, and power constraints</a:t>
            </a:r>
            <a:endParaRPr lang="en-AU" sz="1200" b="1" dirty="0"/>
          </a:p>
          <a:p>
            <a:r>
              <a:rPr lang="en-AU" sz="1200" b="1" dirty="0"/>
              <a:t>Leading Teams </a:t>
            </a:r>
            <a:r>
              <a:rPr lang="en-AU" sz="1200" dirty="0"/>
              <a:t>of any size towards success, from project conception through to field demonstrations</a:t>
            </a:r>
          </a:p>
          <a:p>
            <a:r>
              <a:rPr lang="en-AU" sz="1200" b="1" dirty="0"/>
              <a:t>Executing Field Test Campaigns </a:t>
            </a:r>
            <a:r>
              <a:rPr lang="en-AU" sz="1200" dirty="0"/>
              <a:t>from the depths of coal mines to the skies over mountains and beyond line of sight</a:t>
            </a:r>
            <a:endParaRPr lang="en-AU" sz="1200" b="1" dirty="0"/>
          </a:p>
          <a:p>
            <a:r>
              <a:rPr lang="en-AU" sz="1200" b="1" dirty="0"/>
              <a:t>Ensuring Safety</a:t>
            </a:r>
            <a:r>
              <a:rPr lang="en-AU" sz="1200" dirty="0"/>
              <a:t> through years of experience in experimental robotics coupled with ongoing training</a:t>
            </a:r>
          </a:p>
          <a:p>
            <a:r>
              <a:rPr lang="en-AU" sz="1200" b="1" dirty="0"/>
              <a:t>Test Pilotage </a:t>
            </a:r>
            <a:r>
              <a:rPr lang="en-AU" sz="1200" dirty="0"/>
              <a:t>for anything that flies, floats or drives</a:t>
            </a:r>
          </a:p>
          <a:p>
            <a:r>
              <a:rPr lang="en-AU" sz="1200" b="1" dirty="0"/>
              <a:t>Capability Multiplication</a:t>
            </a:r>
            <a:r>
              <a:rPr lang="en-AU" sz="1200" dirty="0"/>
              <a:t> through a width breadth of knowledge in cutting-edge research and project support</a:t>
            </a:r>
          </a:p>
          <a:p>
            <a:endParaRPr lang="en-AU" sz="1400" dirty="0"/>
          </a:p>
          <a:p>
            <a:r>
              <a:rPr lang="en-AU" sz="1400" b="1" u="sng" dirty="0"/>
              <a:t>Skills</a:t>
            </a:r>
          </a:p>
          <a:p>
            <a:r>
              <a:rPr lang="en-AU" sz="1200" dirty="0"/>
              <a:t> - ROS1/2, MATLAB, C++, Python, Docker, bash, git</a:t>
            </a:r>
          </a:p>
          <a:p>
            <a:r>
              <a:rPr lang="en-AU" sz="1200" dirty="0"/>
              <a:t> - ArduPilot, PX4, Mission Planner, </a:t>
            </a:r>
            <a:r>
              <a:rPr lang="en-AU" sz="1200" dirty="0" err="1"/>
              <a:t>qgroundcontrol</a:t>
            </a:r>
            <a:endParaRPr lang="en-AU" sz="1200" dirty="0"/>
          </a:p>
          <a:p>
            <a:r>
              <a:rPr lang="en-AU" sz="1200" dirty="0"/>
              <a:t> - SolidWorks, Inventor, </a:t>
            </a:r>
            <a:r>
              <a:rPr lang="en-AU" sz="1200" dirty="0" err="1"/>
              <a:t>KiCAD</a:t>
            </a:r>
            <a:r>
              <a:rPr lang="en-AU" sz="1200" dirty="0"/>
              <a:t>, rapid prototyping</a:t>
            </a:r>
          </a:p>
          <a:p>
            <a:r>
              <a:rPr lang="en-AU" sz="1200" dirty="0"/>
              <a:t> - Part 107 (FAA), Fixed-Wing Gold Wings (MAAA)</a:t>
            </a:r>
          </a:p>
          <a:p>
            <a:r>
              <a:rPr lang="en-AU" sz="1200" dirty="0"/>
              <a:t> - First Aid / CPR (American Red Cross)</a:t>
            </a:r>
          </a:p>
          <a:p>
            <a:endParaRPr lang="en-AU" sz="1400" dirty="0"/>
          </a:p>
          <a:p>
            <a:endParaRPr lang="en-AU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10545E-549F-46E8-EA7E-201A94CF0637}"/>
              </a:ext>
            </a:extLst>
          </p:cNvPr>
          <p:cNvSpPr txBox="1"/>
          <p:nvPr/>
        </p:nvSpPr>
        <p:spPr>
          <a:xfrm>
            <a:off x="865796" y="1023712"/>
            <a:ext cx="283805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Robotic Systems and Autonomy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2F0F4-AAD2-1D27-B5B5-1312836C6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234770"/>
            <a:ext cx="4533899" cy="513634"/>
          </a:xfrm>
        </p:spPr>
        <p:txBody>
          <a:bodyPr>
            <a:normAutofit/>
          </a:bodyPr>
          <a:lstStyle/>
          <a:p>
            <a:r>
              <a:rPr lang="en-US" sz="2400" dirty="0"/>
              <a:t>Air   |   Land   |   Sea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97A456-7AB0-7FE4-6857-F7765BDC4EA4}"/>
              </a:ext>
            </a:extLst>
          </p:cNvPr>
          <p:cNvSpPr txBox="1"/>
          <p:nvPr/>
        </p:nvSpPr>
        <p:spPr>
          <a:xfrm>
            <a:off x="1168255" y="7963532"/>
            <a:ext cx="2441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Up for a challenge?</a:t>
            </a:r>
          </a:p>
          <a:p>
            <a:r>
              <a:rPr lang="en-AU" i="1" dirty="0"/>
              <a:t>Let’s succeed together</a:t>
            </a:r>
          </a:p>
        </p:txBody>
      </p:sp>
      <p:pic>
        <p:nvPicPr>
          <p:cNvPr id="30" name="Picture 29">
            <a:hlinkClick r:id="rId6"/>
            <a:extLst>
              <a:ext uri="{FF2B5EF4-FFF2-40B4-BE49-F238E27FC236}">
                <a16:creationId xmlns:a16="http://schemas.microsoft.com/office/drawing/2014/main" id="{41ACED6C-F4B2-B7FF-6A48-81C3A88EE8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201355" y="8043255"/>
            <a:ext cx="930982" cy="9412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7ADEA7-24F4-9C90-8D0F-F56388F4621F}"/>
              </a:ext>
            </a:extLst>
          </p:cNvPr>
          <p:cNvSpPr txBox="1"/>
          <p:nvPr/>
        </p:nvSpPr>
        <p:spPr>
          <a:xfrm>
            <a:off x="1181642" y="8515229"/>
            <a:ext cx="317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https://andersonrayner.github.io/</a:t>
            </a:r>
            <a:endParaRPr lang="en-AU" sz="1400" dirty="0"/>
          </a:p>
          <a:p>
            <a:r>
              <a:rPr lang="en-AU" sz="14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matt.jl.anderson@gmail.com</a:t>
            </a:r>
            <a:endParaRPr lang="en-AU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3304F7-BD47-78F6-04A3-83EC025893C8}"/>
              </a:ext>
            </a:extLst>
          </p:cNvPr>
          <p:cNvSpPr txBox="1"/>
          <p:nvPr/>
        </p:nvSpPr>
        <p:spPr>
          <a:xfrm>
            <a:off x="2163230" y="6133236"/>
            <a:ext cx="201592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u="sng" dirty="0"/>
              <a:t>Education</a:t>
            </a:r>
          </a:p>
          <a:p>
            <a:endParaRPr lang="en-AU" sz="500" b="1" dirty="0"/>
          </a:p>
          <a:p>
            <a:r>
              <a:rPr lang="en-AU" sz="1000" b="1" dirty="0" err="1"/>
              <a:t>Ph.D</a:t>
            </a:r>
            <a:r>
              <a:rPr lang="en-AU" sz="1000" b="1" dirty="0"/>
              <a:t> (System Identification)</a:t>
            </a:r>
          </a:p>
          <a:p>
            <a:r>
              <a:rPr lang="en-AU" sz="1000" dirty="0"/>
              <a:t>University of Sydney /</a:t>
            </a:r>
          </a:p>
          <a:p>
            <a:r>
              <a:rPr lang="en-AU" sz="1000" dirty="0"/>
              <a:t>University Libre de </a:t>
            </a:r>
            <a:r>
              <a:rPr lang="en-AU" sz="1000" dirty="0" err="1"/>
              <a:t>Bruxelles</a:t>
            </a:r>
            <a:endParaRPr lang="en-AU" sz="1000" dirty="0"/>
          </a:p>
          <a:p>
            <a:endParaRPr lang="en-AU" sz="500" dirty="0"/>
          </a:p>
          <a:p>
            <a:r>
              <a:rPr lang="en-AU" sz="1000" b="1" dirty="0"/>
              <a:t>B. Eng (Hons. I, Aeronautical)</a:t>
            </a:r>
          </a:p>
          <a:p>
            <a:r>
              <a:rPr lang="en-AU" sz="1000" dirty="0"/>
              <a:t>University of Sydney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9B6BD5-1764-0736-52E7-589877CF3EB1}"/>
              </a:ext>
            </a:extLst>
          </p:cNvPr>
          <p:cNvSpPr txBox="1"/>
          <p:nvPr/>
        </p:nvSpPr>
        <p:spPr>
          <a:xfrm>
            <a:off x="117056" y="6099884"/>
            <a:ext cx="2079425" cy="1469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u="sng" dirty="0"/>
              <a:t>Experience</a:t>
            </a:r>
          </a:p>
          <a:p>
            <a:endParaRPr lang="en-AU" sz="500" b="1" u="sng" dirty="0"/>
          </a:p>
          <a:p>
            <a:r>
              <a:rPr lang="en-AU" sz="1000" b="1" dirty="0"/>
              <a:t>Staff Scientist (2019 – Current)</a:t>
            </a:r>
          </a:p>
          <a:p>
            <a:r>
              <a:rPr lang="en-AU" sz="1000" dirty="0"/>
              <a:t>California Institute of Technology</a:t>
            </a:r>
          </a:p>
          <a:p>
            <a:endParaRPr lang="en-AU" sz="500" dirty="0"/>
          </a:p>
          <a:p>
            <a:r>
              <a:rPr lang="en-AU" sz="1000" b="1" dirty="0"/>
              <a:t>Post Doc (2018 – 2019)</a:t>
            </a:r>
          </a:p>
          <a:p>
            <a:r>
              <a:rPr lang="en-AU" sz="1000" dirty="0"/>
              <a:t>Jet Propulsion Laboratory</a:t>
            </a:r>
          </a:p>
          <a:p>
            <a:endParaRPr lang="en-AU" sz="500" dirty="0"/>
          </a:p>
          <a:p>
            <a:r>
              <a:rPr lang="en-AU" sz="1000" b="1" dirty="0"/>
              <a:t>Researcher (2018)</a:t>
            </a:r>
          </a:p>
          <a:p>
            <a:r>
              <a:rPr lang="en-US" sz="1000" dirty="0"/>
              <a:t>The University of Sydney / ACFR</a:t>
            </a:r>
            <a:endParaRPr lang="en-AU" sz="1000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DBBD16E-5571-3873-35EB-927FCD5EA2F1}"/>
              </a:ext>
            </a:extLst>
          </p:cNvPr>
          <p:cNvGrpSpPr/>
          <p:nvPr/>
        </p:nvGrpSpPr>
        <p:grpSpPr>
          <a:xfrm>
            <a:off x="4238199" y="2636336"/>
            <a:ext cx="2626214" cy="2633276"/>
            <a:chOff x="-345327" y="4070742"/>
            <a:chExt cx="2626214" cy="2633276"/>
          </a:xfrm>
        </p:grpSpPr>
        <p:pic>
          <p:nvPicPr>
            <p:cNvPr id="49" name="Picture 48" descr="A race car on a track&#10;&#10;Description automatically generated">
              <a:extLst>
                <a:ext uri="{FF2B5EF4-FFF2-40B4-BE49-F238E27FC236}">
                  <a16:creationId xmlns:a16="http://schemas.microsoft.com/office/drawing/2014/main" id="{EF6199AB-AB42-0E0B-DEB0-5CACEB4B5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58" t="31260" r="60691" b="21951"/>
            <a:stretch/>
          </p:blipFill>
          <p:spPr>
            <a:xfrm>
              <a:off x="-345327" y="4070742"/>
              <a:ext cx="2626214" cy="2628585"/>
            </a:xfrm>
            <a:prstGeom prst="ellipse">
              <a:avLst/>
            </a:prstGeom>
            <a:ln w="38100">
              <a:solidFill>
                <a:schemeClr val="bg1"/>
              </a:solidFill>
            </a:ln>
          </p:spPr>
        </p:pic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DD951793-F131-EF8A-7778-60FC2EA847DD}"/>
                </a:ext>
              </a:extLst>
            </p:cNvPr>
            <p:cNvSpPr/>
            <p:nvPr/>
          </p:nvSpPr>
          <p:spPr>
            <a:xfrm rot="16200000">
              <a:off x="-308372" y="4148018"/>
              <a:ext cx="2556000" cy="2556000"/>
            </a:xfrm>
            <a:prstGeom prst="arc">
              <a:avLst>
                <a:gd name="adj1" fmla="val 18061033"/>
                <a:gd name="adj2" fmla="val 3907354"/>
              </a:avLst>
            </a:prstGeom>
            <a:ln w="1524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9F207BD-92D0-1502-6B0E-AA77211AD0A7}"/>
                </a:ext>
              </a:extLst>
            </p:cNvPr>
            <p:cNvSpPr/>
            <p:nvPr/>
          </p:nvSpPr>
          <p:spPr>
            <a:xfrm rot="150147">
              <a:off x="-245970" y="4135675"/>
              <a:ext cx="2448000" cy="24480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0115048"/>
                </a:avLst>
              </a:prstTxWarp>
              <a:spAutoFit/>
            </a:bodyPr>
            <a:lstStyle/>
            <a:p>
              <a:pPr algn="ctr"/>
              <a:r>
                <a:rPr lang="en-US" sz="1050" b="1" cap="none" spc="0" dirty="0">
                  <a:ln w="0"/>
                  <a:solidFill>
                    <a:srgbClr val="156082"/>
                  </a:solidFill>
                </a:rPr>
                <a:t>System architecture and team management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DC005C6-C9BB-C138-318E-C51435CFA85D}"/>
              </a:ext>
            </a:extLst>
          </p:cNvPr>
          <p:cNvGrpSpPr/>
          <p:nvPr/>
        </p:nvGrpSpPr>
        <p:grpSpPr>
          <a:xfrm>
            <a:off x="5685829" y="4367485"/>
            <a:ext cx="1373205" cy="1339367"/>
            <a:chOff x="517625" y="6383324"/>
            <a:chExt cx="1080000" cy="1126052"/>
          </a:xfrm>
        </p:grpSpPr>
        <p:pic>
          <p:nvPicPr>
            <p:cNvPr id="53" name="Picture 52" descr="A large airplane flying over a fence&#10;&#10;Description automatically generated">
              <a:extLst>
                <a:ext uri="{FF2B5EF4-FFF2-40B4-BE49-F238E27FC236}">
                  <a16:creationId xmlns:a16="http://schemas.microsoft.com/office/drawing/2014/main" id="{7EB5B1CC-836A-928A-BF39-55EF0574B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55" t="15105" r="28804" b="11787"/>
            <a:stretch/>
          </p:blipFill>
          <p:spPr>
            <a:xfrm>
              <a:off x="522669" y="6383324"/>
              <a:ext cx="1072783" cy="1088406"/>
            </a:xfrm>
            <a:prstGeom prst="ellipse">
              <a:avLst/>
            </a:prstGeom>
            <a:ln w="38100">
              <a:solidFill>
                <a:schemeClr val="bg1"/>
              </a:solidFill>
            </a:ln>
          </p:spPr>
        </p:pic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1FE9E352-DAA7-2DEE-C1C3-0103368D133F}"/>
                </a:ext>
              </a:extLst>
            </p:cNvPr>
            <p:cNvSpPr/>
            <p:nvPr/>
          </p:nvSpPr>
          <p:spPr>
            <a:xfrm>
              <a:off x="517625" y="6429375"/>
              <a:ext cx="1080000" cy="1080000"/>
            </a:xfrm>
            <a:prstGeom prst="arc">
              <a:avLst>
                <a:gd name="adj1" fmla="val 14475979"/>
                <a:gd name="adj2" fmla="val 18942760"/>
              </a:avLst>
            </a:prstGeom>
            <a:ln w="1016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93C4FC8-8FA7-2844-A006-EC112895B94B}"/>
                </a:ext>
              </a:extLst>
            </p:cNvPr>
            <p:cNvSpPr/>
            <p:nvPr/>
          </p:nvSpPr>
          <p:spPr>
            <a:xfrm rot="472811">
              <a:off x="517625" y="6429376"/>
              <a:ext cx="1080000" cy="10800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0115048"/>
                </a:avLst>
              </a:prstTxWarp>
              <a:spAutoFit/>
            </a:bodyPr>
            <a:lstStyle/>
            <a:p>
              <a:pPr algn="ctr"/>
              <a:r>
                <a:rPr lang="en-US" sz="700" b="1" cap="none" spc="0" dirty="0">
                  <a:ln w="0"/>
                  <a:solidFill>
                    <a:srgbClr val="156082"/>
                  </a:solidFill>
                </a:rPr>
                <a:t>Aircraft design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4F5DFE3-CED3-9D51-D9A8-853A3A8FF58E}"/>
              </a:ext>
            </a:extLst>
          </p:cNvPr>
          <p:cNvGrpSpPr/>
          <p:nvPr/>
        </p:nvGrpSpPr>
        <p:grpSpPr>
          <a:xfrm>
            <a:off x="5698902" y="5491060"/>
            <a:ext cx="1228508" cy="1209381"/>
            <a:chOff x="439204" y="3814584"/>
            <a:chExt cx="1228508" cy="1209381"/>
          </a:xfrm>
        </p:grpSpPr>
        <p:pic>
          <p:nvPicPr>
            <p:cNvPr id="61" name="Picture 60" descr="A yellow robot with legs and legs&#10;&#10;Description automatically generated">
              <a:extLst>
                <a:ext uri="{FF2B5EF4-FFF2-40B4-BE49-F238E27FC236}">
                  <a16:creationId xmlns:a16="http://schemas.microsoft.com/office/drawing/2014/main" id="{ACBCC2F4-5C4D-2DBF-0855-B83C137F3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9" t="-23" r="21985" b="23"/>
            <a:stretch/>
          </p:blipFill>
          <p:spPr>
            <a:xfrm>
              <a:off x="439204" y="3814584"/>
              <a:ext cx="1228508" cy="1209381"/>
            </a:xfrm>
            <a:prstGeom prst="ellipse">
              <a:avLst/>
            </a:prstGeom>
            <a:ln w="38100">
              <a:solidFill>
                <a:schemeClr val="bg1"/>
              </a:solidFill>
            </a:ln>
          </p:spPr>
        </p:pic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091458CD-9A8C-6A8A-D9E2-B2BF523491F3}"/>
                </a:ext>
              </a:extLst>
            </p:cNvPr>
            <p:cNvSpPr/>
            <p:nvPr/>
          </p:nvSpPr>
          <p:spPr>
            <a:xfrm rot="10964809">
              <a:off x="493145" y="3844562"/>
              <a:ext cx="1002905" cy="1100244"/>
            </a:xfrm>
            <a:prstGeom prst="arc">
              <a:avLst>
                <a:gd name="adj1" fmla="val 17364376"/>
                <a:gd name="adj2" fmla="val 2565448"/>
              </a:avLst>
            </a:prstGeom>
            <a:ln w="1270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4630003-4F5C-B41F-3FFC-6539722EEB33}"/>
                </a:ext>
              </a:extLst>
            </p:cNvPr>
            <p:cNvSpPr/>
            <p:nvPr/>
          </p:nvSpPr>
          <p:spPr>
            <a:xfrm rot="15588639">
              <a:off x="477557" y="3914169"/>
              <a:ext cx="1034080" cy="10211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3064215"/>
                </a:avLst>
              </a:prstTxWarp>
              <a:spAutoFit/>
            </a:bodyPr>
            <a:lstStyle/>
            <a:p>
              <a:pPr algn="ctr"/>
              <a:r>
                <a:rPr lang="en-US" sz="700" b="1" cap="none" spc="0" dirty="0">
                  <a:ln w="0"/>
                  <a:solidFill>
                    <a:srgbClr val="156082"/>
                  </a:solidFill>
                </a:rPr>
                <a:t>Quadrupedal systems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A88C1B1-4E0C-C93B-5A5D-AE342F877E69}"/>
              </a:ext>
            </a:extLst>
          </p:cNvPr>
          <p:cNvGrpSpPr/>
          <p:nvPr/>
        </p:nvGrpSpPr>
        <p:grpSpPr>
          <a:xfrm>
            <a:off x="5303504" y="7715040"/>
            <a:ext cx="1502502" cy="1502113"/>
            <a:chOff x="327270" y="5370799"/>
            <a:chExt cx="1502502" cy="1502113"/>
          </a:xfrm>
        </p:grpSpPr>
        <p:pic>
          <p:nvPicPr>
            <p:cNvPr id="69" name="Picture 68" descr="A close up of a drone&#10;&#10;Description automatically generated">
              <a:extLst>
                <a:ext uri="{FF2B5EF4-FFF2-40B4-BE49-F238E27FC236}">
                  <a16:creationId xmlns:a16="http://schemas.microsoft.com/office/drawing/2014/main" id="{1AFD8E6A-A81C-0549-25E4-FEF5587B5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000"/>
            <a:stretch/>
          </p:blipFill>
          <p:spPr>
            <a:xfrm>
              <a:off x="327270" y="5370799"/>
              <a:ext cx="1502502" cy="1502113"/>
            </a:xfrm>
            <a:prstGeom prst="ellipse">
              <a:avLst/>
            </a:prstGeom>
            <a:ln w="38100">
              <a:solidFill>
                <a:schemeClr val="bg1"/>
              </a:solidFill>
            </a:ln>
          </p:spPr>
        </p:pic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70A9C4DB-4660-30B8-2863-95DE38346D80}"/>
                </a:ext>
              </a:extLst>
            </p:cNvPr>
            <p:cNvSpPr/>
            <p:nvPr/>
          </p:nvSpPr>
          <p:spPr>
            <a:xfrm rot="20788607">
              <a:off x="327270" y="5401855"/>
              <a:ext cx="1440000" cy="1440000"/>
            </a:xfrm>
            <a:prstGeom prst="arc">
              <a:avLst>
                <a:gd name="adj1" fmla="val 16789581"/>
                <a:gd name="adj2" fmla="val 2565448"/>
              </a:avLst>
            </a:prstGeom>
            <a:ln w="1270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0ECE006-27B8-6E17-49DA-701A0637F8BF}"/>
                </a:ext>
              </a:extLst>
            </p:cNvPr>
            <p:cNvSpPr/>
            <p:nvPr/>
          </p:nvSpPr>
          <p:spPr>
            <a:xfrm rot="3527167">
              <a:off x="404611" y="5431369"/>
              <a:ext cx="1370114" cy="13320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0115048"/>
                </a:avLst>
              </a:prstTxWarp>
              <a:spAutoFit/>
            </a:bodyPr>
            <a:lstStyle/>
            <a:p>
              <a:pPr algn="ctr"/>
              <a:r>
                <a:rPr lang="en-US" sz="800" b="1" dirty="0">
                  <a:ln w="0">
                    <a:noFill/>
                  </a:ln>
                  <a:solidFill>
                    <a:srgbClr val="156082"/>
                  </a:solidFill>
                  <a:effectLst/>
                </a:rPr>
                <a:t>Payload design and integration</a:t>
              </a:r>
              <a:endParaRPr lang="en-US" sz="800" b="1" cap="none" spc="0" dirty="0">
                <a:ln w="0">
                  <a:noFill/>
                </a:ln>
                <a:solidFill>
                  <a:srgbClr val="156082"/>
                </a:solidFill>
                <a:effectLst/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694798E6-B904-4FC1-0269-7584FC10B80F}"/>
              </a:ext>
            </a:extLst>
          </p:cNvPr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hlinkClick r:id="rId8"/>
            <a:extLst>
              <a:ext uri="{FF2B5EF4-FFF2-40B4-BE49-F238E27FC236}">
                <a16:creationId xmlns:a16="http://schemas.microsoft.com/office/drawing/2014/main" id="{119032A4-B320-84A2-34CB-5E0177F2D116}"/>
              </a:ext>
            </a:extLst>
          </p:cNvPr>
          <p:cNvSpPr/>
          <p:nvPr/>
        </p:nvSpPr>
        <p:spPr>
          <a:xfrm>
            <a:off x="1411803" y="7657259"/>
            <a:ext cx="252000" cy="252000"/>
          </a:xfrm>
          <a:prstGeom prst="ellipse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hlinkClick r:id="rId13"/>
            <a:extLst>
              <a:ext uri="{FF2B5EF4-FFF2-40B4-BE49-F238E27FC236}">
                <a16:creationId xmlns:a16="http://schemas.microsoft.com/office/drawing/2014/main" id="{E02A98B1-1797-3486-2CA0-D1092A0877D2}"/>
              </a:ext>
            </a:extLst>
          </p:cNvPr>
          <p:cNvSpPr/>
          <p:nvPr/>
        </p:nvSpPr>
        <p:spPr>
          <a:xfrm>
            <a:off x="1993739" y="7657259"/>
            <a:ext cx="252000" cy="252000"/>
          </a:xfrm>
          <a:prstGeom prst="ellipse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hlinkClick r:id="rId14"/>
            <a:extLst>
              <a:ext uri="{FF2B5EF4-FFF2-40B4-BE49-F238E27FC236}">
                <a16:creationId xmlns:a16="http://schemas.microsoft.com/office/drawing/2014/main" id="{B209D929-7106-38C4-EA17-CCB4C7C70436}"/>
              </a:ext>
            </a:extLst>
          </p:cNvPr>
          <p:cNvSpPr/>
          <p:nvPr/>
        </p:nvSpPr>
        <p:spPr>
          <a:xfrm>
            <a:off x="2297806" y="7657259"/>
            <a:ext cx="252000" cy="252000"/>
          </a:xfrm>
          <a:prstGeom prst="ellipse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hlinkClick r:id="rId15"/>
            <a:extLst>
              <a:ext uri="{FF2B5EF4-FFF2-40B4-BE49-F238E27FC236}">
                <a16:creationId xmlns:a16="http://schemas.microsoft.com/office/drawing/2014/main" id="{945A8FD4-54C9-C6C3-2F70-DEBFAE324453}"/>
              </a:ext>
            </a:extLst>
          </p:cNvPr>
          <p:cNvSpPr/>
          <p:nvPr/>
        </p:nvSpPr>
        <p:spPr>
          <a:xfrm>
            <a:off x="2611398" y="7657259"/>
            <a:ext cx="252000" cy="252000"/>
          </a:xfrm>
          <a:prstGeom prst="ellipse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hlinkClick r:id="rId16"/>
            <a:extLst>
              <a:ext uri="{FF2B5EF4-FFF2-40B4-BE49-F238E27FC236}">
                <a16:creationId xmlns:a16="http://schemas.microsoft.com/office/drawing/2014/main" id="{E6981BC5-3DBB-092C-4CC3-2FE7D8E01FE9}"/>
              </a:ext>
            </a:extLst>
          </p:cNvPr>
          <p:cNvSpPr/>
          <p:nvPr/>
        </p:nvSpPr>
        <p:spPr>
          <a:xfrm>
            <a:off x="1711101" y="7657259"/>
            <a:ext cx="252000" cy="252000"/>
          </a:xfrm>
          <a:prstGeom prst="ellipse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0189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</TotalTime>
  <Words>297</Words>
  <Application>Microsoft Office PowerPoint</Application>
  <PresentationFormat>Letter Paper (8.5x11 in)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Matt Anderson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Anderson, Matthew J.</dc:creator>
  <cp:lastModifiedBy>Anderson, Matthew J.</cp:lastModifiedBy>
  <cp:revision>18</cp:revision>
  <dcterms:created xsi:type="dcterms:W3CDTF">2024-11-03T19:08:16Z</dcterms:created>
  <dcterms:modified xsi:type="dcterms:W3CDTF">2024-11-17T19:55:04Z</dcterms:modified>
</cp:coreProperties>
</file>