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72" r:id="rId3"/>
    <p:sldId id="276" r:id="rId4"/>
    <p:sldId id="304" r:id="rId5"/>
    <p:sldId id="305" r:id="rId6"/>
    <p:sldId id="306" r:id="rId7"/>
    <p:sldId id="307" r:id="rId8"/>
    <p:sldId id="277" r:id="rId9"/>
    <p:sldId id="278" r:id="rId10"/>
    <p:sldId id="274" r:id="rId11"/>
    <p:sldId id="279" r:id="rId12"/>
    <p:sldId id="294" r:id="rId13"/>
    <p:sldId id="26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>
      <p:cViewPr varScale="1">
        <p:scale>
          <a:sx n="72" d="100"/>
          <a:sy n="72" d="100"/>
        </p:scale>
        <p:origin x="17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305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26294EA-3E06-4253-8AEA-F00BD2F1DDA7}" type="datetimeFigureOut">
              <a:rPr lang="pt-BR" smtClean="0"/>
              <a:pPr/>
              <a:t>19/09/2023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46E8-B8BF-4153-9859-2E70252DDA1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286838"/>
            <a:ext cx="8077200" cy="1499616"/>
          </a:xfrm>
        </p:spPr>
        <p:txBody>
          <a:bodyPr/>
          <a:lstStyle/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TCP/IP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609600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609600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609600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609600" indent="-608013">
              <a:lnSpc>
                <a:spcPct val="90000"/>
              </a:lnSpc>
              <a:buClrTx/>
              <a:buSzPct val="85000"/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989013" lvl="1" indent="-5318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989013" lvl="1" indent="-5318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989013" lvl="1" indent="-5318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989013" lvl="1" indent="-5318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989013" lvl="1" indent="-5318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pt-BR" dirty="0"/>
          </a:p>
          <a:p>
            <a:pPr marL="989013" lvl="1" indent="-5318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pt-BR" dirty="0" err="1">
                <a:solidFill>
                  <a:schemeClr val="tx1"/>
                </a:solidFill>
                <a:latin typeface="Corbel" panose="020B0503020204020204" pitchFamily="34" charset="0"/>
              </a:rPr>
              <a:t>Type</a:t>
            </a:r>
            <a:r>
              <a:rPr lang="pt-BR" dirty="0">
                <a:solidFill>
                  <a:schemeClr val="tx1"/>
                </a:solidFill>
                <a:latin typeface="Corbel" panose="020B0503020204020204" pitchFamily="34" charset="0"/>
              </a:rPr>
              <a:t>: </a:t>
            </a:r>
          </a:p>
          <a:p>
            <a:pPr marL="1370013" lvl="2" indent="-4556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Char char="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pt-BR" dirty="0">
                <a:solidFill>
                  <a:schemeClr val="tx1"/>
                </a:solidFill>
                <a:latin typeface="Corbel" panose="020B0503020204020204" pitchFamily="34" charset="0"/>
              </a:rPr>
              <a:t>3  - </a:t>
            </a:r>
            <a:r>
              <a:rPr lang="pt-BR" dirty="0" err="1">
                <a:solidFill>
                  <a:schemeClr val="tx1"/>
                </a:solidFill>
                <a:latin typeface="Corbel" panose="020B0503020204020204" pitchFamily="34" charset="0"/>
              </a:rPr>
              <a:t>Destination</a:t>
            </a:r>
            <a:r>
              <a:rPr lang="pt-BR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Corbel" panose="020B0503020204020204" pitchFamily="34" charset="0"/>
              </a:rPr>
              <a:t>Unreachable</a:t>
            </a:r>
            <a:endParaRPr lang="pt-BR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989013" lvl="1" indent="-5318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pt-BR" dirty="0" err="1">
                <a:solidFill>
                  <a:schemeClr val="tx1"/>
                </a:solidFill>
                <a:latin typeface="Corbel" panose="020B0503020204020204" pitchFamily="34" charset="0"/>
              </a:rPr>
              <a:t>Code</a:t>
            </a:r>
            <a:r>
              <a:rPr lang="pt-BR" dirty="0">
                <a:solidFill>
                  <a:schemeClr val="tx1"/>
                </a:solidFill>
                <a:latin typeface="Corbel" panose="020B0503020204020204" pitchFamily="34" charset="0"/>
              </a:rPr>
              <a:t>:</a:t>
            </a:r>
          </a:p>
          <a:p>
            <a:pPr marL="1370013" lvl="2" indent="-4556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Char char="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pt-BR" dirty="0">
                <a:solidFill>
                  <a:schemeClr val="tx1"/>
                </a:solidFill>
                <a:latin typeface="Corbel" panose="020B0503020204020204" pitchFamily="34" charset="0"/>
              </a:rPr>
              <a:t>Vários códigos específicos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 DO ICMP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868" y="1828799"/>
            <a:ext cx="7388225" cy="2513013"/>
            <a:chOff x="577" y="1056"/>
            <a:chExt cx="4654" cy="158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296"/>
              <a:ext cx="4559" cy="134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24" y="1200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  </a:t>
              </a:r>
              <a:r>
                <a:rPr lang="pt-B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    </a:t>
              </a: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Type                  Code                     Checksum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728" y="1200"/>
              <a:ext cx="0" cy="3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928" y="1200"/>
              <a:ext cx="0" cy="3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77" y="1056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0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13" y="1056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8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913" y="1056"/>
              <a:ext cx="2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16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945" y="1056"/>
              <a:ext cx="2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31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24" y="1536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Unused (Must be Zero)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24" y="1872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Internet Header + First 64 bits of datagram 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24" y="2208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.........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87767"/>
            <a:ext cx="8229600" cy="4625609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MENSAGENS DO ICMP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1772816"/>
            <a:ext cx="8534400" cy="4824536"/>
          </a:xfrm>
          <a:prstGeom prst="rect">
            <a:avLst/>
          </a:prstGeom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>
                <a:solidFill>
                  <a:srgbClr val="A50021"/>
                </a:solidFill>
              </a:rPr>
              <a:t>Código 		Descrição</a:t>
            </a:r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0 		Network </a:t>
            </a:r>
            <a:r>
              <a:rPr lang="pt-BR" sz="2000" dirty="0" err="1"/>
              <a:t>unreachable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1 		Host </a:t>
            </a:r>
            <a:r>
              <a:rPr lang="pt-BR" sz="2000" dirty="0" err="1"/>
              <a:t>unreachable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2		</a:t>
            </a:r>
            <a:r>
              <a:rPr lang="pt-BR" sz="2000" dirty="0" err="1"/>
              <a:t>Protocl</a:t>
            </a:r>
            <a:r>
              <a:rPr lang="pt-BR" sz="2000" dirty="0"/>
              <a:t> </a:t>
            </a:r>
            <a:r>
              <a:rPr lang="pt-BR" sz="2000" dirty="0" err="1"/>
              <a:t>unreachable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3 		</a:t>
            </a:r>
            <a:r>
              <a:rPr lang="pt-BR" sz="2000" dirty="0" err="1"/>
              <a:t>Port</a:t>
            </a:r>
            <a:r>
              <a:rPr lang="pt-BR" sz="2000" dirty="0"/>
              <a:t> </a:t>
            </a:r>
            <a:r>
              <a:rPr lang="pt-BR" sz="2000" dirty="0" err="1"/>
              <a:t>unreachable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4 		</a:t>
            </a:r>
            <a:r>
              <a:rPr lang="pt-BR" sz="2000" dirty="0" err="1"/>
              <a:t>Fragmentation</a:t>
            </a:r>
            <a:r>
              <a:rPr lang="pt-BR" sz="2000" dirty="0"/>
              <a:t> </a:t>
            </a:r>
            <a:r>
              <a:rPr lang="pt-BR" sz="2000" dirty="0" err="1"/>
              <a:t>need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don’t</a:t>
            </a:r>
            <a:r>
              <a:rPr lang="pt-BR" sz="2000" dirty="0"/>
              <a:t> </a:t>
            </a:r>
            <a:r>
              <a:rPr lang="pt-BR" sz="2000" dirty="0" err="1"/>
              <a:t>fragment</a:t>
            </a:r>
            <a:r>
              <a:rPr lang="pt-BR" sz="2000" dirty="0"/>
              <a:t> bit set</a:t>
            </a:r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5		</a:t>
            </a:r>
            <a:r>
              <a:rPr lang="pt-BR" sz="2000" dirty="0" err="1"/>
              <a:t>Source</a:t>
            </a:r>
            <a:r>
              <a:rPr lang="pt-BR" sz="2000" dirty="0"/>
              <a:t> </a:t>
            </a:r>
            <a:r>
              <a:rPr lang="pt-BR" sz="2000" dirty="0" err="1"/>
              <a:t>route</a:t>
            </a:r>
            <a:r>
              <a:rPr lang="pt-BR" sz="2000" dirty="0"/>
              <a:t> </a:t>
            </a:r>
            <a:r>
              <a:rPr lang="pt-BR" sz="2000" dirty="0" err="1"/>
              <a:t>failed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6 		</a:t>
            </a:r>
            <a:r>
              <a:rPr lang="pt-BR" sz="2000" dirty="0" err="1"/>
              <a:t>Destination</a:t>
            </a:r>
            <a:r>
              <a:rPr lang="pt-BR" sz="2000" dirty="0"/>
              <a:t> network </a:t>
            </a:r>
            <a:r>
              <a:rPr lang="pt-BR" sz="2000" dirty="0" err="1"/>
              <a:t>unknon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7 		</a:t>
            </a:r>
            <a:r>
              <a:rPr lang="pt-BR" sz="2000" dirty="0" err="1"/>
              <a:t>Destination</a:t>
            </a:r>
            <a:r>
              <a:rPr lang="pt-BR" sz="2000" dirty="0"/>
              <a:t> host </a:t>
            </a:r>
            <a:r>
              <a:rPr lang="pt-BR" sz="2000" dirty="0" err="1"/>
              <a:t>unknown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8 		</a:t>
            </a:r>
            <a:r>
              <a:rPr lang="pt-BR" sz="2000" dirty="0" err="1"/>
              <a:t>Source</a:t>
            </a:r>
            <a:r>
              <a:rPr lang="pt-BR" sz="2000" dirty="0"/>
              <a:t> host </a:t>
            </a:r>
            <a:r>
              <a:rPr lang="pt-BR" sz="2000" dirty="0" err="1"/>
              <a:t>isolated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9 		Communication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dest</a:t>
            </a:r>
            <a:r>
              <a:rPr lang="pt-BR" sz="2000" dirty="0"/>
              <a:t> net </a:t>
            </a:r>
            <a:r>
              <a:rPr lang="pt-BR" sz="2000" dirty="0" err="1"/>
              <a:t>administratively</a:t>
            </a:r>
            <a:r>
              <a:rPr lang="pt-BR" sz="2000" dirty="0"/>
              <a:t> </a:t>
            </a:r>
            <a:r>
              <a:rPr lang="pt-BR" sz="2000" dirty="0" err="1"/>
              <a:t>prohibited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10 		Communication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dest</a:t>
            </a:r>
            <a:r>
              <a:rPr lang="pt-BR" sz="2000" dirty="0"/>
              <a:t> host </a:t>
            </a:r>
            <a:r>
              <a:rPr lang="pt-BR" sz="2000" dirty="0" err="1"/>
              <a:t>administratively</a:t>
            </a:r>
            <a:r>
              <a:rPr lang="pt-BR" sz="2000" dirty="0"/>
              <a:t> </a:t>
            </a:r>
            <a:r>
              <a:rPr lang="pt-BR" sz="2000" dirty="0" err="1"/>
              <a:t>prohibited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11 		Network </a:t>
            </a:r>
            <a:r>
              <a:rPr lang="pt-BR" sz="2000" dirty="0" err="1"/>
              <a:t>unreachable</a:t>
            </a:r>
            <a:r>
              <a:rPr lang="pt-BR" sz="2000" dirty="0"/>
              <a:t> for </a:t>
            </a:r>
            <a:r>
              <a:rPr lang="pt-BR" sz="2000" dirty="0" err="1"/>
              <a:t>type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service</a:t>
            </a:r>
            <a:endParaRPr lang="pt-BR" sz="2000" dirty="0"/>
          </a:p>
          <a:p>
            <a:pPr indent="-341313">
              <a:lnSpc>
                <a:spcPct val="90000"/>
              </a:lnSpc>
              <a:spcBef>
                <a:spcPts val="500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/>
              <a:t>	12 		Host </a:t>
            </a:r>
            <a:r>
              <a:rPr lang="pt-BR" sz="2000" dirty="0" err="1"/>
              <a:t>unreachable</a:t>
            </a:r>
            <a:r>
              <a:rPr lang="pt-BR" sz="2000" dirty="0"/>
              <a:t> for </a:t>
            </a:r>
            <a:r>
              <a:rPr lang="pt-BR" sz="2000" dirty="0" err="1"/>
              <a:t>type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service</a:t>
            </a:r>
            <a:endParaRPr lang="pt-B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341313" indent="-3413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41363" lvl="1" indent="-28416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 err="1">
                <a:solidFill>
                  <a:schemeClr val="tx1"/>
                </a:solidFill>
                <a:latin typeface="Corbel" panose="020B0503020204020204" pitchFamily="34" charset="0"/>
              </a:rPr>
              <a:t>Type</a:t>
            </a:r>
            <a:endParaRPr lang="pt-BR" sz="2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1141413" lvl="2" indent="-2270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900" dirty="0">
                <a:solidFill>
                  <a:schemeClr val="tx1"/>
                </a:solidFill>
                <a:latin typeface="Corbel" panose="020B0503020204020204" pitchFamily="34" charset="0"/>
              </a:rPr>
              <a:t>11 – Time </a:t>
            </a:r>
            <a:r>
              <a:rPr lang="pt-BR" sz="1900" dirty="0" err="1">
                <a:solidFill>
                  <a:schemeClr val="tx1"/>
                </a:solidFill>
                <a:latin typeface="Corbel" panose="020B0503020204020204" pitchFamily="34" charset="0"/>
              </a:rPr>
              <a:t>Exceeded</a:t>
            </a:r>
            <a:endParaRPr lang="pt-BR" sz="1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41363" lvl="1" indent="-28416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solidFill>
                  <a:schemeClr val="tx1"/>
                </a:solidFill>
                <a:latin typeface="Corbel" panose="020B0503020204020204" pitchFamily="34" charset="0"/>
              </a:rPr>
              <a:t>Código</a:t>
            </a:r>
          </a:p>
          <a:p>
            <a:pPr marL="1141413" lvl="2" indent="-2270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900" dirty="0">
                <a:solidFill>
                  <a:schemeClr val="tx1"/>
                </a:solidFill>
                <a:latin typeface="Corbel" panose="020B0503020204020204" pitchFamily="34" charset="0"/>
              </a:rPr>
              <a:t>0 – Time-</a:t>
            </a:r>
            <a:r>
              <a:rPr lang="pt-BR" sz="1900" dirty="0" err="1">
                <a:solidFill>
                  <a:schemeClr val="tx1"/>
                </a:solidFill>
                <a:latin typeface="Corbel" panose="020B0503020204020204" pitchFamily="34" charset="0"/>
              </a:rPr>
              <a:t>to_live</a:t>
            </a:r>
            <a:r>
              <a:rPr lang="pt-BR" sz="19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1900" dirty="0" err="1">
                <a:solidFill>
                  <a:schemeClr val="tx1"/>
                </a:solidFill>
                <a:latin typeface="Corbel" panose="020B0503020204020204" pitchFamily="34" charset="0"/>
              </a:rPr>
              <a:t>count</a:t>
            </a:r>
            <a:r>
              <a:rPr lang="pt-BR" sz="19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1900" dirty="0" err="1">
                <a:solidFill>
                  <a:schemeClr val="tx1"/>
                </a:solidFill>
                <a:latin typeface="Corbel" panose="020B0503020204020204" pitchFamily="34" charset="0"/>
              </a:rPr>
              <a:t>exceeded</a:t>
            </a:r>
            <a:endParaRPr lang="pt-BR" sz="19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1141413" lvl="2" indent="-227013">
              <a:lnSpc>
                <a:spcPct val="90000"/>
              </a:lnSpc>
              <a:buClr>
                <a:srgbClr val="A50021"/>
              </a:buClr>
              <a:buSzPct val="8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900" dirty="0">
                <a:solidFill>
                  <a:schemeClr val="tx1"/>
                </a:solidFill>
                <a:latin typeface="Corbel" panose="020B0503020204020204" pitchFamily="34" charset="0"/>
              </a:rPr>
              <a:t>1 – </a:t>
            </a:r>
            <a:r>
              <a:rPr lang="pt-BR" sz="1900" dirty="0" err="1">
                <a:solidFill>
                  <a:schemeClr val="tx1"/>
                </a:solidFill>
                <a:latin typeface="Corbel" panose="020B0503020204020204" pitchFamily="34" charset="0"/>
              </a:rPr>
              <a:t>Fragment</a:t>
            </a:r>
            <a:r>
              <a:rPr lang="pt-BR" sz="19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1900" dirty="0" err="1">
                <a:solidFill>
                  <a:schemeClr val="tx1"/>
                </a:solidFill>
                <a:latin typeface="Corbel" panose="020B0503020204020204" pitchFamily="34" charset="0"/>
              </a:rPr>
              <a:t>reassembly</a:t>
            </a:r>
            <a:r>
              <a:rPr lang="pt-BR" sz="1900" dirty="0">
                <a:solidFill>
                  <a:schemeClr val="tx1"/>
                </a:solidFill>
                <a:latin typeface="Corbel" panose="020B0503020204020204" pitchFamily="34" charset="0"/>
              </a:rPr>
              <a:t> time </a:t>
            </a:r>
            <a:r>
              <a:rPr lang="pt-BR" sz="1900" dirty="0" err="1">
                <a:solidFill>
                  <a:schemeClr val="tx1"/>
                </a:solidFill>
                <a:latin typeface="Corbel" panose="020B0503020204020204" pitchFamily="34" charset="0"/>
              </a:rPr>
              <a:t>exceeded</a:t>
            </a:r>
            <a:endParaRPr lang="pt-BR" sz="19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MENSAGENS DO ICMP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7595" y="1825745"/>
            <a:ext cx="7388225" cy="2513013"/>
            <a:chOff x="577" y="1008"/>
            <a:chExt cx="4654" cy="158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248"/>
              <a:ext cx="4559" cy="134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24" y="1152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  </a:t>
              </a:r>
              <a:r>
                <a:rPr lang="pt-BR" dirty="0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    </a:t>
              </a:r>
              <a:r>
                <a:rPr lang="pt-BR" sz="2000" dirty="0" err="1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Type</a:t>
              </a:r>
              <a:r>
                <a:rPr lang="pt-BR" sz="2000" dirty="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                  </a:t>
              </a:r>
              <a:r>
                <a:rPr lang="pt-BR" sz="2000" dirty="0" err="1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Code</a:t>
              </a:r>
              <a:r>
                <a:rPr lang="pt-BR" sz="2000" dirty="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                     </a:t>
              </a:r>
              <a:r>
                <a:rPr lang="pt-BR" sz="2000" dirty="0" err="1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Checksum</a:t>
              </a:r>
              <a:endParaRPr lang="pt-BR" sz="2000" dirty="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728" y="1152"/>
              <a:ext cx="0" cy="3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928" y="1152"/>
              <a:ext cx="0" cy="3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77" y="1008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0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13" y="1008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8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913" y="1008"/>
              <a:ext cx="2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16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945" y="1008"/>
              <a:ext cx="2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31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24" y="1488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Unused (Must be Zero)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24" y="1824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 dirty="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Internet Header + </a:t>
              </a:r>
              <a:r>
                <a:rPr lang="pt-BR" sz="2000" dirty="0" err="1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First</a:t>
              </a:r>
              <a:r>
                <a:rPr lang="pt-BR" sz="2000" dirty="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 64 bits </a:t>
              </a:r>
              <a:r>
                <a:rPr lang="pt-BR" sz="2000" dirty="0" err="1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of</a:t>
              </a:r>
              <a:r>
                <a:rPr lang="pt-BR" sz="2000" dirty="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datagram</a:t>
              </a:r>
              <a:r>
                <a:rPr lang="pt-BR" sz="2000" dirty="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 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24" y="2160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.........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1530" y="4214818"/>
            <a:ext cx="6400800" cy="1609724"/>
          </a:xfrm>
        </p:spPr>
        <p:txBody>
          <a:bodyPr/>
          <a:lstStyle/>
          <a:p>
            <a:endParaRPr lang="pt-BR" b="1" dirty="0"/>
          </a:p>
          <a:p>
            <a:r>
              <a:rPr lang="pt-BR" dirty="0"/>
              <a:t>André Luiz Martins de Oliveira</a:t>
            </a:r>
          </a:p>
          <a:p>
            <a:r>
              <a:rPr lang="pt-BR" dirty="0"/>
              <a:t>UNIVÁS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Redes TCP/IP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ICMP é sigla para Internet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Control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Message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Protocol,é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 um protocolo integrante do protocolo IP.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É utilizado para fornecer erros à fonte original, ou seja com o ICMP, os hosts e roteadores que usam a comunicação IP podem relatar erros e trocar informações de status e controle limitado</a:t>
            </a:r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ICMP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O ICMP é similar ao UDP pois utiliza mensagens que cabem num só </a:t>
            </a:r>
            <a:r>
              <a:rPr lang="pt-BR" sz="2400" dirty="0" err="1">
                <a:solidFill>
                  <a:schemeClr val="tx1"/>
                </a:solidFill>
                <a:latin typeface="Corbel" panose="020B0503020204020204" pitchFamily="34" charset="0"/>
              </a:rPr>
              <a:t>datagrama</a:t>
            </a:r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, sendo no entanto ainda mais simples uma vez que não possui a indicação no seu cabeçalho dos pontos de origem. </a:t>
            </a:r>
          </a:p>
          <a:p>
            <a:endParaRPr lang="pt-BR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As mensagens ICMP são interpretadas pelo software de rede pelo que não é necessário indicar os pontos, o ICMP pode ainda ser usado para se obter informações acerca da rede.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ICMP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Objetivos: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Permitir o transporte de mensagens de controle e mensagens de teste entre equipamentos da internet e redes locais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Corbel" panose="020B0503020204020204" pitchFamily="34" charset="0"/>
              </a:rPr>
              <a:t>Características:</a:t>
            </a:r>
          </a:p>
          <a:p>
            <a:endParaRPr lang="pt-BR" sz="2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  <a:latin typeface="Corbel" panose="020B0503020204020204" pitchFamily="34" charset="0"/>
              </a:rPr>
              <a:t>As mensagens ICMP são transportadas dentro de um pacote IP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ICMP</a:t>
            </a:r>
          </a:p>
        </p:txBody>
      </p:sp>
    </p:spTree>
    <p:extLst>
      <p:ext uri="{BB962C8B-B14F-4D97-AF65-F5344CB8AC3E}">
        <p14:creationId xmlns:p14="http://schemas.microsoft.com/office/powerpoint/2010/main" val="23209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0205" y="1719263"/>
            <a:ext cx="826899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ICMP</a:t>
            </a:r>
          </a:p>
        </p:txBody>
      </p:sp>
    </p:spTree>
    <p:extLst>
      <p:ext uri="{BB962C8B-B14F-4D97-AF65-F5344CB8AC3E}">
        <p14:creationId xmlns:p14="http://schemas.microsoft.com/office/powerpoint/2010/main" val="20343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orbel" panose="020B0503020204020204" pitchFamily="34" charset="0"/>
              </a:rPr>
              <a:t>Transportado pelo pacote IP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ICMP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7" t="26947" r="15666"/>
          <a:stretch/>
        </p:blipFill>
        <p:spPr bwMode="auto">
          <a:xfrm>
            <a:off x="650047" y="2204864"/>
            <a:ext cx="7875591" cy="436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66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  <a:latin typeface="Corbel" panose="020B0503020204020204" pitchFamily="34" charset="0"/>
              </a:rPr>
              <a:t>Frame:</a:t>
            </a:r>
          </a:p>
          <a:p>
            <a:endParaRPr lang="pt-BR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49808" lvl="1" indent="-457200">
              <a:buClr>
                <a:schemeClr val="accent1"/>
              </a:buClr>
              <a:buSzPct val="8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O ICMP tem uma frame básico, comum a todos os tipo de mensagem </a:t>
            </a:r>
          </a:p>
          <a:p>
            <a:pPr marL="341313" indent="-341313"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341313" indent="-341313"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341313" indent="-341313"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341313" indent="-341313"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341313" indent="-341313">
              <a:buClr>
                <a:srgbClr val="A50021"/>
              </a:buClr>
              <a:buSzPct val="8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41363" lvl="1" indent="-284163"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: tipo da mensagem</a:t>
            </a:r>
          </a:p>
          <a:p>
            <a:pPr marL="1141413" lvl="2" indent="-227013">
              <a:buClr>
                <a:srgbClr val="A50021"/>
              </a:buClr>
              <a:buSzPct val="85000"/>
              <a:buFont typeface="Wingdings" charset="2"/>
              <a:buChar char="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800" dirty="0" err="1">
                <a:solidFill>
                  <a:schemeClr val="tx1"/>
                </a:solidFill>
                <a:latin typeface="Corbel" panose="020B0503020204020204" pitchFamily="34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Corbel" panose="020B0503020204020204" pitchFamily="34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Corbel" panose="020B0503020204020204" pitchFamily="34" charset="0"/>
              </a:rPr>
              <a:t>Timestamp</a:t>
            </a:r>
            <a:r>
              <a:rPr lang="pt-BR" sz="1800" dirty="0">
                <a:solidFill>
                  <a:schemeClr val="tx1"/>
                </a:solidFill>
                <a:latin typeface="Corbel" panose="020B0503020204020204" pitchFamily="34" charset="0"/>
              </a:rPr>
              <a:t>, </a:t>
            </a:r>
            <a:r>
              <a:rPr lang="pt-BR" sz="1800" dirty="0" err="1">
                <a:solidFill>
                  <a:schemeClr val="tx1"/>
                </a:solidFill>
                <a:latin typeface="Corbel" panose="020B0503020204020204" pitchFamily="34" charset="0"/>
              </a:rPr>
              <a:t>Destination</a:t>
            </a:r>
            <a:r>
              <a:rPr lang="pt-BR" sz="1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rbel" panose="020B0503020204020204" pitchFamily="34" charset="0"/>
              </a:rPr>
              <a:t>Unreachable</a:t>
            </a:r>
            <a:r>
              <a:rPr lang="pt-BR" sz="1800" dirty="0">
                <a:solidFill>
                  <a:schemeClr val="tx1"/>
                </a:solidFill>
                <a:latin typeface="Corbel" panose="020B0503020204020204" pitchFamily="34" charset="0"/>
              </a:rPr>
              <a:t>, ...</a:t>
            </a:r>
          </a:p>
          <a:p>
            <a:pPr marL="741363" lvl="1" indent="-284163"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: tipo específico</a:t>
            </a:r>
          </a:p>
          <a:p>
            <a:pPr marL="741363" lvl="1" indent="-284163"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Checksum</a:t>
            </a:r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: da mensagem ICMP</a:t>
            </a:r>
          </a:p>
          <a:p>
            <a:endParaRPr lang="pt-BR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ICMP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624" y="3789608"/>
            <a:ext cx="7162800" cy="533400"/>
          </a:xfrm>
          <a:prstGeom prst="rect">
            <a:avLst/>
          </a:prstGeom>
          <a:solidFill>
            <a:srgbClr val="F8F8F8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336699">
                <a:alpha val="50027"/>
              </a:srgbClr>
            </a:outerShdw>
          </a:effectLst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  </a:t>
            </a:r>
            <a:r>
              <a:rPr lang="pt-BR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  </a:t>
            </a:r>
            <a:r>
              <a:rPr lang="pt-BR" sz="200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Type                  Code                     Checksum</a:t>
            </a:r>
          </a:p>
        </p:txBody>
      </p:sp>
    </p:spTree>
    <p:extLst>
      <p:ext uri="{BB962C8B-B14F-4D97-AF65-F5344CB8AC3E}">
        <p14:creationId xmlns:p14="http://schemas.microsoft.com/office/powerpoint/2010/main" val="82906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 DO ICMP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752600"/>
            <a:ext cx="3581400" cy="4572000"/>
          </a:xfrm>
          <a:prstGeom prst="rect">
            <a:avLst/>
          </a:prstGeom>
          <a:solidFill>
            <a:srgbClr val="F8F8F8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336699">
                <a:alpha val="50027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>
                <a:solidFill>
                  <a:srgbClr val="A50021"/>
                </a:solidFill>
              </a:rPr>
              <a:t>Tipo	Descrição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/>
              <a:t>0 		Echo reply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/>
              <a:t>3 		Destination unreachable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/>
              <a:t>4 		Source quench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/>
              <a:t>5 		Redirect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/>
              <a:t>8		Echo request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/>
              <a:t>11 		Time exceeded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/>
              <a:t>12 		Parameter unintelligible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/>
              <a:t>13 		Time-stamp request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/>
              <a:t>14 		Time-stamp reply</a:t>
            </a:r>
          </a:p>
          <a:p>
            <a:pPr indent="-341313">
              <a:spcBef>
                <a:spcPts val="1125"/>
              </a:spcBef>
              <a:buClrTx/>
              <a:buSzPct val="8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18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00600" y="1752600"/>
            <a:ext cx="3657600" cy="4572000"/>
          </a:xfrm>
          <a:prstGeom prst="rect">
            <a:avLst/>
          </a:prstGeom>
          <a:solidFill>
            <a:srgbClr val="F8F8F8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336699">
                <a:alpha val="50027"/>
              </a:srgbClr>
            </a:outerShdw>
          </a:effectLst>
        </p:spPr>
        <p:txBody>
          <a:bodyPr lIns="90000" tIns="46800" rIns="90000" bIns="46800"/>
          <a:lstStyle/>
          <a:p>
            <a:pPr marL="342900" indent="-341313">
              <a:spcBef>
                <a:spcPts val="1125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>
                <a:solidFill>
                  <a:srgbClr val="A50021"/>
                </a:solidFill>
                <a:latin typeface="Arial" charset="0"/>
                <a:ea typeface="WenQuanYi Micro Hei" charset="0"/>
                <a:cs typeface="WenQuanYi Micro Hei" charset="0"/>
              </a:rPr>
              <a:t>Tipo	Descrição</a:t>
            </a:r>
          </a:p>
          <a:p>
            <a:pPr marL="342900" indent="-341313">
              <a:lnSpc>
                <a:spcPct val="90000"/>
              </a:lnSpc>
              <a:spcBef>
                <a:spcPts val="1125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15 		Information request</a:t>
            </a:r>
          </a:p>
          <a:p>
            <a:pPr marL="342900" indent="-341313">
              <a:lnSpc>
                <a:spcPct val="90000"/>
              </a:lnSpc>
              <a:spcBef>
                <a:spcPts val="1125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16 		Information reply</a:t>
            </a:r>
          </a:p>
          <a:p>
            <a:pPr marL="342900" indent="-341313">
              <a:lnSpc>
                <a:spcPct val="90000"/>
              </a:lnSpc>
              <a:spcBef>
                <a:spcPts val="1125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17 		Address mask request</a:t>
            </a:r>
          </a:p>
          <a:p>
            <a:pPr marL="342900" indent="-341313">
              <a:lnSpc>
                <a:spcPct val="90000"/>
              </a:lnSpc>
              <a:spcBef>
                <a:spcPts val="1125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180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18 		Address mask reply</a:t>
            </a:r>
          </a:p>
          <a:p>
            <a:pPr marL="342900" indent="-341313">
              <a:spcBef>
                <a:spcPts val="1125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1800">
              <a:solidFill>
                <a:srgbClr val="000000"/>
              </a:solidFill>
              <a:latin typeface="Arial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lvl="2" indent="-227013">
              <a:buClrTx/>
              <a:buSzPct val="85000"/>
              <a:buFontTx/>
              <a:buNone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marL="741363" lvl="1" indent="-284163"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marL="741363" lvl="1" indent="-284163"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marL="741363" lvl="1" indent="-284163"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 marL="741363" lvl="1" indent="-284163"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:</a:t>
            </a:r>
          </a:p>
          <a:p>
            <a:pPr lvl="2" indent="-227013">
              <a:buClr>
                <a:srgbClr val="A50021"/>
              </a:buClr>
              <a:buSzPct val="85000"/>
              <a:buFont typeface="Wingdings" charset="2"/>
              <a:buChar char="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dirty="0">
                <a:solidFill>
                  <a:schemeClr val="tx1"/>
                </a:solidFill>
                <a:latin typeface="Corbel" panose="020B0503020204020204" pitchFamily="34" charset="0"/>
              </a:rPr>
              <a:t>8 – </a:t>
            </a:r>
            <a:r>
              <a:rPr lang="pt-BR" sz="1800" dirty="0" err="1">
                <a:solidFill>
                  <a:schemeClr val="tx1"/>
                </a:solidFill>
                <a:latin typeface="Corbel" panose="020B0503020204020204" pitchFamily="34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rbel" panose="020B0503020204020204" pitchFamily="34" charset="0"/>
              </a:rPr>
              <a:t>Request</a:t>
            </a:r>
            <a:endParaRPr lang="pt-BR" sz="1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2" indent="-227013">
              <a:buClr>
                <a:srgbClr val="A50021"/>
              </a:buClr>
              <a:buSzPct val="85000"/>
              <a:buFont typeface="Wingdings" charset="2"/>
              <a:buChar char="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dirty="0">
                <a:solidFill>
                  <a:schemeClr val="tx1"/>
                </a:solidFill>
                <a:latin typeface="Corbel" panose="020B0503020204020204" pitchFamily="34" charset="0"/>
              </a:rPr>
              <a:t>0 – </a:t>
            </a:r>
            <a:r>
              <a:rPr lang="pt-BR" sz="1800" dirty="0" err="1">
                <a:solidFill>
                  <a:schemeClr val="tx1"/>
                </a:solidFill>
                <a:latin typeface="Corbel" panose="020B0503020204020204" pitchFamily="34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rbel" panose="020B0503020204020204" pitchFamily="34" charset="0"/>
              </a:rPr>
              <a:t>Reply</a:t>
            </a:r>
            <a:endParaRPr lang="pt-BR" sz="18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41363" lvl="1" indent="-284163">
              <a:buClr>
                <a:srgbClr val="A50021"/>
              </a:buClr>
              <a:buSzPct val="85000"/>
              <a:buFont typeface="Wingdings" charset="2"/>
              <a:buChar char="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dirty="0" err="1">
                <a:solidFill>
                  <a:schemeClr val="tx1"/>
                </a:solidFill>
                <a:latin typeface="Corbel" panose="020B0503020204020204" pitchFamily="34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Corbel" panose="020B0503020204020204" pitchFamily="34" charset="0"/>
              </a:rPr>
              <a:t>: sempre zero (0)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 DO ICMP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971600" y="1932483"/>
            <a:ext cx="7253287" cy="2360613"/>
            <a:chOff x="529" y="1056"/>
            <a:chExt cx="4569" cy="148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76" y="1200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  </a:t>
              </a:r>
              <a:r>
                <a:rPr lang="pt-BR">
                  <a:solidFill>
                    <a:srgbClr val="000000"/>
                  </a:solidFill>
                  <a:ea typeface="WenQuanYi Micro Hei" charset="0"/>
                  <a:cs typeface="WenQuanYi Micro Hei" charset="0"/>
                </a:rPr>
                <a:t>    </a:t>
              </a: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Type                  Code                     Checksum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80" y="1200"/>
              <a:ext cx="0" cy="3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80" y="1200"/>
              <a:ext cx="0" cy="3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29" y="1056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0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65" y="1056"/>
              <a:ext cx="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8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865" y="1056"/>
              <a:ext cx="2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16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97" y="1056"/>
              <a:ext cx="2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WenQuanYi Micro Hei" charset="0"/>
                  <a:cs typeface="WenQuanYi Micro Hei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pt-BR" sz="1000">
                  <a:latin typeface="Arial" charset="0"/>
                </a:rPr>
                <a:t>31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                Identifier                               Sequence Number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80" y="1536"/>
              <a:ext cx="0" cy="3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76" y="1872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Optional Data 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76" y="2208"/>
              <a:ext cx="4511" cy="335"/>
            </a:xfrm>
            <a:prstGeom prst="rect">
              <a:avLst/>
            </a:prstGeom>
            <a:solidFill>
              <a:srgbClr val="F8F8F8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2000">
                  <a:solidFill>
                    <a:srgbClr val="000000"/>
                  </a:solidFill>
                  <a:latin typeface="Arial" charset="0"/>
                  <a:ea typeface="WenQuanYi Micro Hei" charset="0"/>
                  <a:cs typeface="WenQuanYi Micro Hei" charset="0"/>
                </a:rPr>
                <a:t>......... 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1064</TotalTime>
  <Words>534</Words>
  <Application>Microsoft Office PowerPoint</Application>
  <PresentationFormat>Apresentação na tela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Corbel</vt:lpstr>
      <vt:lpstr>Franklin Gothic Medium</vt:lpstr>
      <vt:lpstr>Wingdings</vt:lpstr>
      <vt:lpstr>Wingdings 2</vt:lpstr>
      <vt:lpstr>Grade</vt:lpstr>
      <vt:lpstr>Redes TCP/IP</vt:lpstr>
      <vt:lpstr>PROTOCOLO ICMP</vt:lpstr>
      <vt:lpstr>PROTOCOLO ICMP</vt:lpstr>
      <vt:lpstr>PROTOCOLO ICMP</vt:lpstr>
      <vt:lpstr>PROTOCOLO ICMP</vt:lpstr>
      <vt:lpstr>PROTOCOLO ICMP</vt:lpstr>
      <vt:lpstr>PROTOCOLO ICMP</vt:lpstr>
      <vt:lpstr>MENSAGENS DO ICMP</vt:lpstr>
      <vt:lpstr>MENSAGENS DO ICMP</vt:lpstr>
      <vt:lpstr>MENSAGENS DO ICMP</vt:lpstr>
      <vt:lpstr>MENSAGENS DO ICMP</vt:lpstr>
      <vt:lpstr>MENSAGENS DO ICMP</vt:lpstr>
      <vt:lpstr>Redes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Segurança da Informação</dc:title>
  <dc:creator>deco</dc:creator>
  <cp:lastModifiedBy>André Luiz Martins de Oliveira</cp:lastModifiedBy>
  <cp:revision>223</cp:revision>
  <dcterms:created xsi:type="dcterms:W3CDTF">2010-08-23T13:01:59Z</dcterms:created>
  <dcterms:modified xsi:type="dcterms:W3CDTF">2023-09-19T22:21:52Z</dcterms:modified>
</cp:coreProperties>
</file>