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310" r:id="rId3"/>
    <p:sldId id="309" r:id="rId4"/>
    <p:sldId id="321" r:id="rId5"/>
    <p:sldId id="322" r:id="rId6"/>
    <p:sldId id="323" r:id="rId7"/>
    <p:sldId id="303" r:id="rId8"/>
    <p:sldId id="320" r:id="rId9"/>
    <p:sldId id="314" r:id="rId10"/>
    <p:sldId id="285" r:id="rId11"/>
    <p:sldId id="315" r:id="rId12"/>
    <p:sldId id="308" r:id="rId13"/>
    <p:sldId id="305" r:id="rId14"/>
    <p:sldId id="335" r:id="rId15"/>
    <p:sldId id="331" r:id="rId16"/>
    <p:sldId id="273" r:id="rId17"/>
    <p:sldId id="313" r:id="rId18"/>
    <p:sldId id="278" r:id="rId19"/>
    <p:sldId id="274" r:id="rId20"/>
    <p:sldId id="317" r:id="rId21"/>
    <p:sldId id="319" r:id="rId22"/>
    <p:sldId id="325" r:id="rId23"/>
    <p:sldId id="326" r:id="rId24"/>
    <p:sldId id="327" r:id="rId25"/>
    <p:sldId id="328" r:id="rId26"/>
    <p:sldId id="329" r:id="rId27"/>
    <p:sldId id="336" r:id="rId28"/>
    <p:sldId id="324" r:id="rId29"/>
    <p:sldId id="330" r:id="rId30"/>
    <p:sldId id="334" r:id="rId31"/>
    <p:sldId id="337" r:id="rId32"/>
    <p:sldId id="332" r:id="rId33"/>
    <p:sldId id="333" r:id="rId34"/>
    <p:sldId id="26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25/09/2023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Vantagens: 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Requer menos </a:t>
            </a:r>
            <a:r>
              <a:rPr lang="pt-BR" sz="2000" i="1" dirty="0">
                <a:solidFill>
                  <a:schemeClr val="tx1"/>
                </a:solidFill>
              </a:rPr>
              <a:t>overhead </a:t>
            </a:r>
            <a:r>
              <a:rPr lang="pt-BR" sz="2000" dirty="0">
                <a:solidFill>
                  <a:schemeClr val="tx1"/>
                </a:solidFill>
              </a:rPr>
              <a:t>do processador do roteador;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Economiza largura de banda porque não requer comunicação entre roteadores;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Maior segurança porque o administrador possui total controle da rede. </a:t>
            </a: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Desvantagens: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Requer mais conhecimento técnico do administrador;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A inserção e alteração de rotas tem que ser feita manualmente;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É inviável para redes de grande porte.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ESTÁTICO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</a:rPr>
              <a:t>Roteamento Dinâmico: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O roteador aprende de maneira dinâmica as rotas para alcançar as </a:t>
            </a:r>
            <a:r>
              <a:rPr lang="pt-BR" sz="2400" dirty="0" err="1">
                <a:solidFill>
                  <a:schemeClr val="tx1"/>
                </a:solidFill>
              </a:rPr>
              <a:t>sub-redes</a:t>
            </a:r>
            <a:r>
              <a:rPr lang="pt-BR" sz="2400" dirty="0">
                <a:solidFill>
                  <a:schemeClr val="tx1"/>
                </a:solidFill>
              </a:rPr>
              <a:t> que não estejam diretamente conectadas a ele.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Para fazê-lo utiliza protocolos de roteamento para se comunicar com roteadores vizinhos a atualizar automaticamente sua tabela interna de rotas. </a:t>
            </a:r>
          </a:p>
          <a:p>
            <a:pPr marL="118872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ROTEAMENTO</a:t>
            </a:r>
          </a:p>
        </p:txBody>
      </p:sp>
    </p:spTree>
    <p:extLst>
      <p:ext uri="{BB962C8B-B14F-4D97-AF65-F5344CB8AC3E}">
        <p14:creationId xmlns:p14="http://schemas.microsoft.com/office/powerpoint/2010/main" val="206100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Vantagens: 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Simplifica bastante o gerenciamento da rede e das </a:t>
            </a:r>
            <a:r>
              <a:rPr lang="pt-BR" sz="2000" dirty="0" err="1">
                <a:solidFill>
                  <a:schemeClr val="tx1"/>
                </a:solidFill>
              </a:rPr>
              <a:t>sub-redes</a:t>
            </a:r>
            <a:r>
              <a:rPr lang="pt-BR" sz="2000" dirty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Requer menos conhecimento técnico do administrador;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É ideal para redes de grande porte. 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Desvantagens: 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Gera mais tráfego na rede por causa da comunicação adicional entre roteadores;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Requer mais processamento do roteador para atualizar as tabelas;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Por ser dinâmico, o administrador tem menor controle da rede.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181521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Divulgação e alteração das tabelas de roteamento de forma dinâmica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Sem intervenção constante do administrador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Alteração das tabelas dinamicamente de acordo com a alteração da topologia da rede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Adaptativo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Melhora o tempo de manutenção das tabelas em grandes redes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203436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São os protocolos utilizados para que as tabelas de roteamentos sejam atualizadas de forma automáticas, sem a intervenção do administrador da rede.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DE  ROTEAMENTO</a:t>
            </a:r>
          </a:p>
        </p:txBody>
      </p:sp>
    </p:spTree>
    <p:extLst>
      <p:ext uri="{BB962C8B-B14F-4D97-AF65-F5344CB8AC3E}">
        <p14:creationId xmlns:p14="http://schemas.microsoft.com/office/powerpoint/2010/main" val="197363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Os Protocolos de Roteamento são divididos em 2 grupos: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Protocolos de Roteamento Interno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Protocolos onde as informações são trocadas dentro de Sistemas Autônomos (SA).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Objetivo: enviar pacotes de forma mais eficiente possível da origem ao destino.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RIP e OSPF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Protocolos de Roteamento Externo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Protocolos que trocam informações entre </a:t>
            </a:r>
            <a:r>
              <a:rPr lang="pt-BR" dirty="0" err="1">
                <a:solidFill>
                  <a:schemeClr val="tx1"/>
                </a:solidFill>
              </a:rPr>
              <a:t>SA’s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Objetivo: permitir que diversos tipos de políticas de roteamento sejam executadas entre </a:t>
            </a:r>
            <a:r>
              <a:rPr lang="pt-BR" dirty="0" err="1">
                <a:solidFill>
                  <a:schemeClr val="tx1"/>
                </a:solidFill>
              </a:rPr>
              <a:t>SA’s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BGP e EGP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DE  ROTEAMENTO</a:t>
            </a:r>
          </a:p>
        </p:txBody>
      </p:sp>
    </p:spTree>
    <p:extLst>
      <p:ext uri="{BB962C8B-B14F-4D97-AF65-F5344CB8AC3E}">
        <p14:creationId xmlns:p14="http://schemas.microsoft.com/office/powerpoint/2010/main" val="106838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Os protocolos de roteamento implementam um ou mais algoritmos de roteamento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r>
              <a:rPr lang="pt-BR" sz="3200" dirty="0">
                <a:solidFill>
                  <a:schemeClr val="tx1"/>
                </a:solidFill>
              </a:rPr>
              <a:t>Exemplos de Algoritmos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Vetor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Distância</a:t>
            </a:r>
            <a:r>
              <a:rPr lang="en-US" sz="2800" dirty="0">
                <a:solidFill>
                  <a:schemeClr val="tx1"/>
                </a:solidFill>
              </a:rPr>
              <a:t>, Flooding, SPF (Shortest Path </a:t>
            </a:r>
            <a:r>
              <a:rPr lang="pt-BR" sz="2800" dirty="0" err="1">
                <a:solidFill>
                  <a:schemeClr val="tx1"/>
                </a:solidFill>
              </a:rPr>
              <a:t>First</a:t>
            </a:r>
            <a:r>
              <a:rPr lang="pt-BR" sz="2800" dirty="0">
                <a:solidFill>
                  <a:schemeClr val="tx1"/>
                </a:solidFill>
              </a:rPr>
              <a:t>), ...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Exemplos de protocolos</a:t>
            </a:r>
          </a:p>
          <a:p>
            <a:pPr lvl="2"/>
            <a:r>
              <a:rPr lang="pt-BR" sz="2400" dirty="0">
                <a:solidFill>
                  <a:schemeClr val="tx1"/>
                </a:solidFill>
              </a:rPr>
              <a:t>RIP, OSPF, IGRP, BGP, ...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DE ROTEAMENTO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São baseados em: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pPr lvl="1"/>
            <a:r>
              <a:rPr lang="pt-BR" sz="2800" dirty="0" err="1">
                <a:solidFill>
                  <a:schemeClr val="tx1"/>
                </a:solidFill>
              </a:rPr>
              <a:t>Distance</a:t>
            </a:r>
            <a:r>
              <a:rPr lang="pt-BR" sz="2800" dirty="0">
                <a:solidFill>
                  <a:schemeClr val="tx1"/>
                </a:solidFill>
              </a:rPr>
              <a:t> Vector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Link </a:t>
            </a:r>
            <a:r>
              <a:rPr lang="pt-BR" sz="2800" dirty="0" err="1">
                <a:solidFill>
                  <a:schemeClr val="tx1"/>
                </a:solidFill>
              </a:rPr>
              <a:t>state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PROTOCOLOS DE ROTEAMENTO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225452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É um algoritmo simples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Um roteador mantém uma lista de todos as rotas conhecidas em uma tabela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Cada roteador divulga para os seus vizinhos as rotas que conhece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Cada roteador selecionas dentre as rotas conhecidas e as divulgadas os melhores caminhos</a:t>
            </a:r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A escolha do melhor caminho é baseada na comparação da métrica do enlace.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Normalmente: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</a:rPr>
              <a:t>Melhor = menor caminho</a:t>
            </a:r>
          </a:p>
          <a:p>
            <a:pPr lvl="1"/>
            <a:endParaRPr lang="pt-BR" sz="2400" dirty="0">
              <a:solidFill>
                <a:schemeClr val="tx1"/>
              </a:solidFill>
            </a:endParaRPr>
          </a:p>
          <a:p>
            <a:pPr marL="902208" lvl="1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É uma função da camada de rede (camada 3 OSI).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Roteamento é a maneira mais eficiente de se localizar o melhor caminho entre dois dispositivos.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</a:t>
            </a:r>
          </a:p>
        </p:txBody>
      </p:sp>
    </p:spTree>
    <p:extLst>
      <p:ext uri="{BB962C8B-B14F-4D97-AF65-F5344CB8AC3E}">
        <p14:creationId xmlns:p14="http://schemas.microsoft.com/office/powerpoint/2010/main" val="191846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1. Quando o roteador executa o “boot” ele armazena na tabela informações sobre cada uma das redes que estão diretamente conectada a ele. Cada entrada na tabela indica uma rede destino, o gateway para a rede e a sua métrica.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2. Periodicamente cada roteador envia uma cópia da sua tabela para qualquer outro roteador que seja diretamente alcançável.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3. Cada roteador que recebe uma cópia da tabela, verifica as rotas divulgadas e suas métricas.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</a:t>
            </a:r>
          </a:p>
        </p:txBody>
      </p:sp>
    </p:spTree>
    <p:extLst>
      <p:ext uri="{BB962C8B-B14F-4D97-AF65-F5344CB8AC3E}">
        <p14:creationId xmlns:p14="http://schemas.microsoft.com/office/powerpoint/2010/main" val="54315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3.1 Se a rota já existe na tabela e a métrica calculada é menor do que a da rota conhecida, então remove a entrada anterior e adiciona a nova rota divulgada.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3.2 Se a rota já existe na tabela e a métrica calculada é igual a da rota conhecida, então não altera a entrada.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3.3. Se a rota já existe na tabela e a métrica divulgada é maior do que a da rota conhecida, então verifica se o gateway para desta rota é o mesmo que está fazendo nova divulgação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3.3.1 Se o gateway é o mesmo então não altera a métrica para esta rota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3.3.2 Se o gateway não é o mesmo  então altera a rota conhecida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</a:t>
            </a:r>
          </a:p>
        </p:txBody>
      </p:sp>
    </p:spTree>
    <p:extLst>
      <p:ext uri="{BB962C8B-B14F-4D97-AF65-F5344CB8AC3E}">
        <p14:creationId xmlns:p14="http://schemas.microsoft.com/office/powerpoint/2010/main" val="117061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Implementa o algoritmo Vetor Distância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 métrica utilizada é o número de máquinas intermediárias (nº. de </a:t>
            </a:r>
            <a:r>
              <a:rPr lang="pt-BR" sz="2400" i="1" dirty="0">
                <a:solidFill>
                  <a:schemeClr val="tx1"/>
                </a:solidFill>
              </a:rPr>
              <a:t>hops</a:t>
            </a:r>
            <a:r>
              <a:rPr lang="pt-BR" sz="2400" dirty="0">
                <a:solidFill>
                  <a:schemeClr val="tx1"/>
                </a:solidFill>
              </a:rPr>
              <a:t>)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Não permite o balanceamento de tráfego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Cada roteador divulga sua tabela  periodicamente a cada 30 segundos.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 - RIP</a:t>
            </a:r>
          </a:p>
        </p:txBody>
      </p:sp>
    </p:spTree>
    <p:extLst>
      <p:ext uri="{BB962C8B-B14F-4D97-AF65-F5344CB8AC3E}">
        <p14:creationId xmlns:p14="http://schemas.microsoft.com/office/powerpoint/2010/main" val="338276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 divulgação para os vizinhos é realizada por </a:t>
            </a:r>
            <a:r>
              <a:rPr lang="pt-BR" sz="2400" i="1" dirty="0">
                <a:solidFill>
                  <a:schemeClr val="tx1"/>
                </a:solidFill>
              </a:rPr>
              <a:t>broadcast</a:t>
            </a:r>
          </a:p>
          <a:p>
            <a:endParaRPr lang="pt-BR" sz="2400" i="1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i="1" dirty="0" err="1">
                <a:solidFill>
                  <a:schemeClr val="tx1"/>
                </a:solidFill>
              </a:rPr>
              <a:t>router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um </a:t>
            </a:r>
            <a:r>
              <a:rPr lang="pt-BR" sz="2400" i="1" dirty="0">
                <a:solidFill>
                  <a:schemeClr val="tx1"/>
                </a:solidFill>
              </a:rPr>
              <a:t>broadcast </a:t>
            </a:r>
            <a:r>
              <a:rPr lang="pt-BR" sz="2400" dirty="0">
                <a:solidFill>
                  <a:schemeClr val="tx1"/>
                </a:solidFill>
              </a:rPr>
              <a:t>em todas as redes diretamente conectadas a ele.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No procedimento normal, se a rota não for atualizada em 180 segundos é considerada inatingível.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 informação de rota inatingível é repassada aos roteadores “vizinhos” (diretamente alcançáveis)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 - RIP</a:t>
            </a:r>
          </a:p>
        </p:txBody>
      </p:sp>
    </p:spTree>
    <p:extLst>
      <p:ext uri="{BB962C8B-B14F-4D97-AF65-F5344CB8AC3E}">
        <p14:creationId xmlns:p14="http://schemas.microsoft.com/office/powerpoint/2010/main" val="33258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Não tem mecanismos de segurança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Inconsistência nas tabelas de roteamento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Problemas de laços na divulgação das rotas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Limitação de número de roteadores  intermediários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Métrica = 16, indica rota inalcançável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Não suporta máscara de </a:t>
            </a:r>
            <a:r>
              <a:rPr lang="pt-BR" sz="2400" dirty="0" err="1">
                <a:solidFill>
                  <a:schemeClr val="tx1"/>
                </a:solidFill>
              </a:rPr>
              <a:t>subrede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 - RIP</a:t>
            </a:r>
          </a:p>
        </p:txBody>
      </p:sp>
    </p:spTree>
    <p:extLst>
      <p:ext uri="{BB962C8B-B14F-4D97-AF65-F5344CB8AC3E}">
        <p14:creationId xmlns:p14="http://schemas.microsoft.com/office/powerpoint/2010/main" val="99482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 - RIP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5" y="1916832"/>
            <a:ext cx="8785270" cy="38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76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DISTANCIA - RIP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3" y="1916832"/>
            <a:ext cx="8837754" cy="408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7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Protocolo que faz a pesquisa para formar sua tabela de rotas, baseada no estado atual do link.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 pesquisa é feita levando em conta alguns passos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DO LINK</a:t>
            </a:r>
          </a:p>
        </p:txBody>
      </p:sp>
    </p:spTree>
    <p:extLst>
      <p:ext uri="{BB962C8B-B14F-4D97-AF65-F5344CB8AC3E}">
        <p14:creationId xmlns:p14="http://schemas.microsoft.com/office/powerpoint/2010/main" val="348622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Descobrir seus vizinhos e aprender sobre seus endereços de rede.</a:t>
            </a:r>
          </a:p>
          <a:p>
            <a:r>
              <a:rPr lang="pt-BR" sz="2400" dirty="0">
                <a:solidFill>
                  <a:schemeClr val="tx1"/>
                </a:solidFill>
              </a:rPr>
              <a:t>Medir o atraso ou o custo para cada um dos seus vizinhos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Construir um pacote contendo tudo que acabou de aprender</a:t>
            </a:r>
          </a:p>
          <a:p>
            <a:r>
              <a:rPr lang="pt-BR" sz="2400" dirty="0">
                <a:solidFill>
                  <a:schemeClr val="tx1"/>
                </a:solidFill>
              </a:rPr>
              <a:t>Mandar este pacote a todos os outros roteadores</a:t>
            </a:r>
          </a:p>
          <a:p>
            <a:r>
              <a:rPr lang="pt-BR" sz="2400" dirty="0">
                <a:solidFill>
                  <a:schemeClr val="tx1"/>
                </a:solidFill>
              </a:rPr>
              <a:t>Computar o caminho mínimo para cada roteador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DO LINK</a:t>
            </a:r>
          </a:p>
        </p:txBody>
      </p:sp>
    </p:spTree>
    <p:extLst>
      <p:ext uri="{BB962C8B-B14F-4D97-AF65-F5344CB8AC3E}">
        <p14:creationId xmlns:p14="http://schemas.microsoft.com/office/powerpoint/2010/main" val="60241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Open Shortest Path First (OSPF)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Foi desenvolvido para suprir as deficiências apresentadas pelo RIP.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Na sua fase de projeto definiram os seguintes requisitos que ele deveria atender: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1. Ser amplamente divulgado na literatura</a:t>
            </a:r>
          </a:p>
          <a:p>
            <a:r>
              <a:rPr lang="pt-BR" sz="2400" dirty="0">
                <a:solidFill>
                  <a:schemeClr val="tx1"/>
                </a:solidFill>
              </a:rPr>
              <a:t>2. Deve suportar uma variedade de distâncias métricas</a:t>
            </a:r>
          </a:p>
          <a:p>
            <a:r>
              <a:rPr lang="pt-BR" sz="2400" dirty="0">
                <a:solidFill>
                  <a:schemeClr val="tx1"/>
                </a:solidFill>
              </a:rPr>
              <a:t>3. Adaptar-se de forma rápida e automática a alterações de topologia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DO LINK - OSPF</a:t>
            </a:r>
          </a:p>
        </p:txBody>
      </p:sp>
    </p:spTree>
    <p:extLst>
      <p:ext uri="{BB962C8B-B14F-4D97-AF65-F5344CB8AC3E}">
        <p14:creationId xmlns:p14="http://schemas.microsoft.com/office/powerpoint/2010/main" val="206868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Para atingir os objetivos a camada rede deve: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E escolher os caminhos mais apropriados através dela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Escolher a rotas que evitem sobrecarregar algumas das linhas de comunicação e roteadores enquanto deixam outras ociosas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Quando a origem e o destino estão em redes diferentes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Ocorrem novos problemas, e cabe à camada de rede lidar com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</a:t>
            </a:r>
          </a:p>
        </p:txBody>
      </p:sp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4. Ser compatível com o roteamento baseado no tipo de serviço, ou seja, deve ser capaz de rotear tráfego de tempo real em uma direção e outro tipo de tráfego em outra direção.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5. Tem de balancear carga, dividindo-a em várias linhas. A maioria dos protocolos enviava todos os pacotes pela melhor rota. A segunda melhor rota não era usada.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DO LINK - OSPF</a:t>
            </a:r>
          </a:p>
        </p:txBody>
      </p:sp>
    </p:spTree>
    <p:extLst>
      <p:ext uri="{BB962C8B-B14F-4D97-AF65-F5344CB8AC3E}">
        <p14:creationId xmlns:p14="http://schemas.microsoft.com/office/powerpoint/2010/main" val="358076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6. Ser compatível com sistemas hierárquicos. Por isso, foi projetado de forma que nenhum roteador fosse obrigado a conhecer toda a topologia da rede.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7. Ter um certo grau de segurança – suporte a autenticação.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DO LINK - OSPF</a:t>
            </a:r>
          </a:p>
        </p:txBody>
      </p:sp>
    </p:spTree>
    <p:extLst>
      <p:ext uri="{BB962C8B-B14F-4D97-AF65-F5344CB8AC3E}">
        <p14:creationId xmlns:p14="http://schemas.microsoft.com/office/powerpoint/2010/main" val="289235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b="1" dirty="0">
                <a:solidFill>
                  <a:schemeClr val="tx1"/>
                </a:solidFill>
              </a:rPr>
              <a:t>BGP (</a:t>
            </a:r>
            <a:r>
              <a:rPr lang="pt-BR" sz="2400" b="1" i="1" dirty="0" err="1">
                <a:solidFill>
                  <a:schemeClr val="tx1"/>
                </a:solidFill>
              </a:rPr>
              <a:t>Border</a:t>
            </a:r>
            <a:r>
              <a:rPr lang="pt-BR" sz="2400" b="1" i="1" dirty="0">
                <a:solidFill>
                  <a:schemeClr val="tx1"/>
                </a:solidFill>
              </a:rPr>
              <a:t> Gateway </a:t>
            </a:r>
            <a:r>
              <a:rPr lang="pt-BR" sz="2400" b="1" i="1" dirty="0" err="1">
                <a:solidFill>
                  <a:schemeClr val="tx1"/>
                </a:solidFill>
              </a:rPr>
              <a:t>Protocol</a:t>
            </a:r>
            <a:r>
              <a:rPr lang="pt-BR" sz="2400" b="1" dirty="0">
                <a:solidFill>
                  <a:schemeClr val="tx1"/>
                </a:solidFill>
              </a:rPr>
              <a:t>) </a:t>
            </a:r>
            <a:r>
              <a:rPr lang="pt-BR" sz="2400" dirty="0">
                <a:solidFill>
                  <a:schemeClr val="tx1"/>
                </a:solidFill>
              </a:rPr>
              <a:t>é um protocolo de roteamento </a:t>
            </a:r>
            <a:r>
              <a:rPr lang="pt-BR" sz="2400" dirty="0" err="1">
                <a:solidFill>
                  <a:schemeClr val="tx1"/>
                </a:solidFill>
              </a:rPr>
              <a:t>interdomínios</a:t>
            </a:r>
            <a:r>
              <a:rPr lang="pt-BR" sz="2400" dirty="0">
                <a:solidFill>
                  <a:schemeClr val="tx1"/>
                </a:solidFill>
              </a:rPr>
              <a:t>, ou seja, entre Sistemas Autônomos (</a:t>
            </a:r>
            <a:r>
              <a:rPr lang="pt-BR" sz="2400" dirty="0" err="1">
                <a:solidFill>
                  <a:schemeClr val="tx1"/>
                </a:solidFill>
              </a:rPr>
              <a:t>SA’s</a:t>
            </a:r>
            <a:r>
              <a:rPr lang="pt-BR" sz="2400" dirty="0">
                <a:solidFill>
                  <a:schemeClr val="tx1"/>
                </a:solidFill>
              </a:rPr>
              <a:t>), criado para uso nos roteadores principais da Internet.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É tipicamente empregado para conectar as empresas às operadoras de telecomunicações, bem como na ligação das diversas operadoras entre si</a:t>
            </a:r>
            <a:r>
              <a:rPr lang="pt-BR" sz="2400" dirty="0"/>
              <a:t>. 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DE ROTEAMENTO EXTERNO</a:t>
            </a:r>
          </a:p>
        </p:txBody>
      </p:sp>
    </p:spTree>
    <p:extLst>
      <p:ext uri="{BB962C8B-B14F-4D97-AF65-F5344CB8AC3E}">
        <p14:creationId xmlns:p14="http://schemas.microsoft.com/office/powerpoint/2010/main" val="3074527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DE ROTEAMENTO EXTERNO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7" y="1844824"/>
            <a:ext cx="8461283" cy="449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3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Os pacotes que ficam sendo repassados de um roteador para outro durante certo tempo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Para o pacote não ficar em loop infinito em uma rede, todo o pacote possui um contador TTL (</a:t>
            </a:r>
            <a:r>
              <a:rPr lang="pt-BR" sz="2400" i="1" dirty="0">
                <a:solidFill>
                  <a:schemeClr val="tx1"/>
                </a:solidFill>
              </a:rPr>
              <a:t>Time </a:t>
            </a:r>
            <a:r>
              <a:rPr lang="pt-BR" sz="2400" i="1" dirty="0" err="1">
                <a:solidFill>
                  <a:schemeClr val="tx1"/>
                </a:solidFill>
              </a:rPr>
              <a:t>to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i="1" dirty="0" err="1">
                <a:solidFill>
                  <a:schemeClr val="tx1"/>
                </a:solidFill>
              </a:rPr>
              <a:t>live</a:t>
            </a:r>
            <a:r>
              <a:rPr lang="pt-BR" sz="24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O contador TTL (Time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Live) de cada pacote começa com um valor padrão de 15 e vai sendo diminuído à medida que passa por um roteador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Assim, se uma rede estive em loop, o TTL  chegará a “0” (zero) e o roteador irá descartar o pacote.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</a:t>
            </a:r>
          </a:p>
        </p:txBody>
      </p:sp>
    </p:spTree>
    <p:extLst>
      <p:ext uri="{BB962C8B-B14F-4D97-AF65-F5344CB8AC3E}">
        <p14:creationId xmlns:p14="http://schemas.microsoft.com/office/powerpoint/2010/main" val="28483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600" dirty="0">
                <a:solidFill>
                  <a:schemeClr val="tx1"/>
                </a:solidFill>
              </a:rPr>
              <a:t>É o software da camada de rede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Responsável pela decisão sobre a linha de saída a ser usada na transmissão do pacote de entrada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Essa decisão deverá ser tomada cada vez que um pacote for recebido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Pois a melhor rota pode ter sido alterada desde a última vez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As decisões de roteamento serão tomadas somente quando um novo circuito virtual estiver sendo estabelecido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Daí em diante, os pacotes de dados seguirão a rota previamente estabelecida</a:t>
            </a:r>
          </a:p>
          <a:p>
            <a:pPr lvl="1" algn="just"/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Uma rota permanece em vigor durante toda uma sessão do usuário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DE ROTEAMENTO</a:t>
            </a:r>
          </a:p>
        </p:txBody>
      </p:sp>
    </p:spTree>
    <p:extLst>
      <p:ext uri="{BB962C8B-B14F-4D97-AF65-F5344CB8AC3E}">
        <p14:creationId xmlns:p14="http://schemas.microsoft.com/office/powerpoint/2010/main" val="33197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Fatores a serem considerados pelo roteador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Protocolo entre origem e destino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</a:rPr>
              <a:t>Deve ser conhecido pelo roteador</a:t>
            </a:r>
          </a:p>
          <a:p>
            <a:pPr lvl="2" algn="just"/>
            <a:endParaRPr lang="pt-BR" sz="20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Tabela de roteamento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</a:rPr>
              <a:t>Para se ter o mapeamento de onde o pacote vem e para onde ele vai</a:t>
            </a:r>
          </a:p>
          <a:p>
            <a:pPr lvl="2" algn="just"/>
            <a:endParaRPr lang="pt-BR" sz="20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Configuração da tabela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</a:rPr>
              <a:t>Configurar na tabela para qual interface o pacote deve ser encaminhado para que ele possa chegar ao destino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DE ROTEAMENTO</a:t>
            </a:r>
          </a:p>
        </p:txBody>
      </p:sp>
    </p:spTree>
    <p:extLst>
      <p:ext uri="{BB962C8B-B14F-4D97-AF65-F5344CB8AC3E}">
        <p14:creationId xmlns:p14="http://schemas.microsoft.com/office/powerpoint/2010/main" val="12862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</a:rPr>
              <a:t>Roteamento Estático: </a:t>
            </a:r>
          </a:p>
          <a:p>
            <a:pPr algn="just"/>
            <a:endParaRPr lang="pt-BR" sz="2800" dirty="0"/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O roteador somente conhece as rotas e </a:t>
            </a:r>
            <a:r>
              <a:rPr lang="pt-BR" sz="2400" dirty="0" err="1">
                <a:solidFill>
                  <a:schemeClr val="tx1"/>
                </a:solidFill>
              </a:rPr>
              <a:t>sub-redes</a:t>
            </a:r>
            <a:r>
              <a:rPr lang="pt-BR" sz="2400" dirty="0">
                <a:solidFill>
                  <a:schemeClr val="tx1"/>
                </a:solidFill>
              </a:rPr>
              <a:t> através da configuração manual das informações pelo administrador. 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Ou seja, o administrador tem que adicionar as rotas manualmente na tabela interna do roteador para se comunicar com as redes que não estejam diretamente conectadas a ele.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ROTEAMENTO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Normalmente configurado manualmente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 tabela de roteamento é estática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As rotas não se alteram dinamicamente de acordo com as alterações da topologia da rede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Custo manutenção cresce de acordo com a complexidade e tamanho da rede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Sujeito a falhas de configuração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ESTÁTICO</a:t>
            </a:r>
          </a:p>
        </p:txBody>
      </p:sp>
    </p:spTree>
    <p:extLst>
      <p:ext uri="{BB962C8B-B14F-4D97-AF65-F5344CB8AC3E}">
        <p14:creationId xmlns:p14="http://schemas.microsoft.com/office/powerpoint/2010/main" val="12478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roteador somente conhece as rotas e </a:t>
            </a:r>
            <a:r>
              <a:rPr lang="pt-BR" sz="2400" dirty="0" err="1">
                <a:solidFill>
                  <a:schemeClr val="tx1"/>
                </a:solidFill>
              </a:rPr>
              <a:t>sub-redes</a:t>
            </a:r>
            <a:r>
              <a:rPr lang="pt-BR" sz="2400" dirty="0">
                <a:solidFill>
                  <a:schemeClr val="tx1"/>
                </a:solidFill>
              </a:rPr>
              <a:t> através da configuração manual das informações pelo administrador.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O administrador tem que adicionar as rotas manualmente na tabela do roteador para se comunicar com as redes que não estejam diretamente conectadas.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ESTÁTICO</a:t>
            </a:r>
          </a:p>
        </p:txBody>
      </p:sp>
    </p:spTree>
    <p:extLst>
      <p:ext uri="{BB962C8B-B14F-4D97-AF65-F5344CB8AC3E}">
        <p14:creationId xmlns:p14="http://schemas.microsoft.com/office/powerpoint/2010/main" val="38802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1545</TotalTime>
  <Words>1620</Words>
  <Application>Microsoft Office PowerPoint</Application>
  <PresentationFormat>Apresentação na tela (4:3)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Franklin Gothic Medium</vt:lpstr>
      <vt:lpstr>Wingdings</vt:lpstr>
      <vt:lpstr>Wingdings 2</vt:lpstr>
      <vt:lpstr>Grade</vt:lpstr>
      <vt:lpstr>Redes TCP/IP</vt:lpstr>
      <vt:lpstr>ROTEAMENTO</vt:lpstr>
      <vt:lpstr>ROTEAMENTO</vt:lpstr>
      <vt:lpstr>ROTEAMENTO</vt:lpstr>
      <vt:lpstr>ALGORITMOS DE ROTEAMENTO</vt:lpstr>
      <vt:lpstr>ALGORITMOS DE ROTEAMENTO</vt:lpstr>
      <vt:lpstr>TIPOS DE ROTEAMENTO</vt:lpstr>
      <vt:lpstr>ROTEAMENTO ESTÁTICO</vt:lpstr>
      <vt:lpstr>ROTEAMENTO ESTÁTICO</vt:lpstr>
      <vt:lpstr>ROTEAMENTO ESTÁTICO</vt:lpstr>
      <vt:lpstr>TIPOS DE ROTEAMENTO</vt:lpstr>
      <vt:lpstr>ROTEAMENTO DINÂMICO</vt:lpstr>
      <vt:lpstr>ROTEAMENTO DINÂMICO</vt:lpstr>
      <vt:lpstr>PROTOCOLOS DE  ROTEAMENTO</vt:lpstr>
      <vt:lpstr>PROTOCOLOS DE  ROTEAMENTO</vt:lpstr>
      <vt:lpstr>ALGORITMOS DE ROTEAMENTO </vt:lpstr>
      <vt:lpstr>PROTOCOLOS DE ROTEAMENTO DINÂMICO</vt:lpstr>
      <vt:lpstr>VETOR DISTANCIA</vt:lpstr>
      <vt:lpstr>VETOR DISTANCIA</vt:lpstr>
      <vt:lpstr>VETOR DISTANCIA</vt:lpstr>
      <vt:lpstr>VETOR DISTANCIA</vt:lpstr>
      <vt:lpstr>VETOR DISTANCIA - RIP</vt:lpstr>
      <vt:lpstr>VETOR DISTANCIA - RIP</vt:lpstr>
      <vt:lpstr>VETOR DISTANCIA - RIP</vt:lpstr>
      <vt:lpstr>VETOR DISTANCIA - RIP</vt:lpstr>
      <vt:lpstr>VETOR DISTANCIA - RIP</vt:lpstr>
      <vt:lpstr>ESTADO DO LINK</vt:lpstr>
      <vt:lpstr>ESTADO DO LINK</vt:lpstr>
      <vt:lpstr>ESTADO DO LINK - OSPF</vt:lpstr>
      <vt:lpstr>ESTADO DO LINK - OSPF</vt:lpstr>
      <vt:lpstr>ESTADO DO LINK - OSPF</vt:lpstr>
      <vt:lpstr>PROTOCOLO DE ROTEAMENTO EXTERNO</vt:lpstr>
      <vt:lpstr>PROTOCOLO DE ROTEAMENTO EXTERNO</vt:lpstr>
      <vt:lpstr>Redes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332</cp:revision>
  <dcterms:created xsi:type="dcterms:W3CDTF">2010-08-23T13:01:59Z</dcterms:created>
  <dcterms:modified xsi:type="dcterms:W3CDTF">2023-09-25T22:43:36Z</dcterms:modified>
</cp:coreProperties>
</file>