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1"/>
    <p:restoredTop sz="94646"/>
  </p:normalViewPr>
  <p:slideViewPr>
    <p:cSldViewPr snapToGrid="0" snapToObjects="1">
      <p:cViewPr varScale="1">
        <p:scale>
          <a:sx n="82" d="100"/>
          <a:sy n="82" d="100"/>
        </p:scale>
        <p:origin x="10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Luiz Ferrigno Pincelli" userId="391ef976-267c-4a63-bef5-fbf9e44ceee1" providerId="ADAL" clId="{A82C56A3-5DFD-4A3B-B1C8-970758C2CD64}"/>
    <pc:docChg chg="custSel modMainMaster">
      <pc:chgData name="Guilherme Luiz Ferrigno Pincelli" userId="391ef976-267c-4a63-bef5-fbf9e44ceee1" providerId="ADAL" clId="{A82C56A3-5DFD-4A3B-B1C8-970758C2CD64}" dt="2024-04-11T22:16:33.732" v="2" actId="478"/>
      <pc:docMkLst>
        <pc:docMk/>
      </pc:docMkLst>
      <pc:sldMasterChg chg="modSldLayout">
        <pc:chgData name="Guilherme Luiz Ferrigno Pincelli" userId="391ef976-267c-4a63-bef5-fbf9e44ceee1" providerId="ADAL" clId="{A82C56A3-5DFD-4A3B-B1C8-970758C2CD64}" dt="2024-04-11T22:16:33.732" v="2" actId="478"/>
        <pc:sldMasterMkLst>
          <pc:docMk/>
          <pc:sldMasterMk cId="3078757722" sldId="2147483660"/>
        </pc:sldMasterMkLst>
        <pc:sldLayoutChg chg="delSp">
          <pc:chgData name="Guilherme Luiz Ferrigno Pincelli" userId="391ef976-267c-4a63-bef5-fbf9e44ceee1" providerId="ADAL" clId="{A82C56A3-5DFD-4A3B-B1C8-970758C2CD64}" dt="2024-04-11T22:16:27.335" v="0" actId="478"/>
          <pc:sldLayoutMkLst>
            <pc:docMk/>
            <pc:sldMasterMk cId="3078757722" sldId="2147483660"/>
            <pc:sldLayoutMk cId="216843584" sldId="2147483661"/>
          </pc:sldLayoutMkLst>
          <pc:picChg chg="del">
            <ac:chgData name="Guilherme Luiz Ferrigno Pincelli" userId="391ef976-267c-4a63-bef5-fbf9e44ceee1" providerId="ADAL" clId="{A82C56A3-5DFD-4A3B-B1C8-970758C2CD64}" dt="2024-04-11T22:16:27.335" v="0" actId="478"/>
            <ac:picMkLst>
              <pc:docMk/>
              <pc:sldMasterMk cId="3078757722" sldId="2147483660"/>
              <pc:sldLayoutMk cId="216843584" sldId="2147483661"/>
              <ac:picMk id="59" creationId="{492FE66B-BE59-4A8F-9ACB-D71E1090EF61}"/>
            </ac:picMkLst>
          </pc:picChg>
        </pc:sldLayoutChg>
        <pc:sldLayoutChg chg="delSp">
          <pc:chgData name="Guilherme Luiz Ferrigno Pincelli" userId="391ef976-267c-4a63-bef5-fbf9e44ceee1" providerId="ADAL" clId="{A82C56A3-5DFD-4A3B-B1C8-970758C2CD64}" dt="2024-04-11T22:16:30.518" v="1" actId="478"/>
          <pc:sldLayoutMkLst>
            <pc:docMk/>
            <pc:sldMasterMk cId="3078757722" sldId="2147483660"/>
            <pc:sldLayoutMk cId="3285915221" sldId="2147483662"/>
          </pc:sldLayoutMkLst>
          <pc:picChg chg="del">
            <ac:chgData name="Guilherme Luiz Ferrigno Pincelli" userId="391ef976-267c-4a63-bef5-fbf9e44ceee1" providerId="ADAL" clId="{A82C56A3-5DFD-4A3B-B1C8-970758C2CD64}" dt="2024-04-11T22:16:30.518" v="1" actId="478"/>
            <ac:picMkLst>
              <pc:docMk/>
              <pc:sldMasterMk cId="3078757722" sldId="2147483660"/>
              <pc:sldLayoutMk cId="3285915221" sldId="2147483662"/>
              <ac:picMk id="8" creationId="{7A69D4BC-E7F6-4EE9-88A9-5881714CADDF}"/>
            </ac:picMkLst>
          </pc:picChg>
        </pc:sldLayoutChg>
        <pc:sldLayoutChg chg="delSp">
          <pc:chgData name="Guilherme Luiz Ferrigno Pincelli" userId="391ef976-267c-4a63-bef5-fbf9e44ceee1" providerId="ADAL" clId="{A82C56A3-5DFD-4A3B-B1C8-970758C2CD64}" dt="2024-04-11T22:16:33.732" v="2" actId="478"/>
          <pc:sldLayoutMkLst>
            <pc:docMk/>
            <pc:sldMasterMk cId="3078757722" sldId="2147483660"/>
            <pc:sldLayoutMk cId="1479505302" sldId="2147483664"/>
          </pc:sldLayoutMkLst>
          <pc:picChg chg="del">
            <ac:chgData name="Guilherme Luiz Ferrigno Pincelli" userId="391ef976-267c-4a63-bef5-fbf9e44ceee1" providerId="ADAL" clId="{A82C56A3-5DFD-4A3B-B1C8-970758C2CD64}" dt="2024-04-11T22:16:33.732" v="2" actId="478"/>
            <ac:picMkLst>
              <pc:docMk/>
              <pc:sldMasterMk cId="3078757722" sldId="2147483660"/>
              <pc:sldLayoutMk cId="1479505302" sldId="2147483664"/>
              <ac:picMk id="9" creationId="{7A69D4BC-E7F6-4EE9-88A9-5881714CADDF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2555466"/>
            <a:ext cx="9604310" cy="273716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BC4D2AE8-1B62-47F7-88D8-4C31CC9D4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3" y="651087"/>
            <a:ext cx="2443401" cy="688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4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8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7" name="Imagem 6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91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3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11" name="Imagem 10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5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4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97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4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7" name="Imagem 56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Imagem 58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60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0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60" name="Conector Reto 59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m 60">
            <a:extLst>
              <a:ext uri="{FF2B5EF4-FFF2-40B4-BE49-F238E27FC236}">
                <a16:creationId xmlns:a16="http://schemas.microsoft.com/office/drawing/2014/main" id="{820C12D0-F714-4E53-A9F5-F7BD6741C5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42" y="6202495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Imagem 61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F6D5B0D6-AEDC-4205-8AFE-D834C76D6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23976"/>
            <a:ext cx="2029593" cy="571977"/>
          </a:xfrm>
          <a:prstGeom prst="rect">
            <a:avLst/>
          </a:prstGeom>
        </p:spPr>
      </p:pic>
      <p:sp>
        <p:nvSpPr>
          <p:cNvPr id="63" name="Espaço Reservado para Rodapé 4">
            <a:extLst>
              <a:ext uri="{FF2B5EF4-FFF2-40B4-BE49-F238E27FC236}">
                <a16:creationId xmlns:a16="http://schemas.microsoft.com/office/drawing/2014/main" id="{0D23751C-211D-45BC-BAAD-147AE5F5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7724" y="6351433"/>
            <a:ext cx="3102388" cy="317063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0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id="{820C12D0-F714-4E53-A9F5-F7BD6741C5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42" y="6202495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Imagem 6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F6D5B0D6-AEDC-4205-8AFE-D834C76D6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23976"/>
            <a:ext cx="2029593" cy="571977"/>
          </a:xfrm>
          <a:prstGeom prst="rect">
            <a:avLst/>
          </a:prstGeom>
        </p:spPr>
      </p:pic>
      <p:sp>
        <p:nvSpPr>
          <p:cNvPr id="71" name="Espaço Reservado para Rodapé 4">
            <a:extLst>
              <a:ext uri="{FF2B5EF4-FFF2-40B4-BE49-F238E27FC236}">
                <a16:creationId xmlns:a16="http://schemas.microsoft.com/office/drawing/2014/main" id="{0D23751C-211D-45BC-BAAD-147AE5F5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7724" y="6351433"/>
            <a:ext cx="3102388" cy="317063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3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CAA176F-F0AB-7C4E-AA8F-E428771E28BB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A3560E1-6B87-9E44-AB45-F287A2CF607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5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35E7D-C453-CA48-B756-8409F451A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Estratégia de crescimento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6404B4-3561-C144-886D-8F4DFD0D6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8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A18C1-5A06-8B49-B28D-FBB63A0B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Crescimento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50B4F7-28C1-E048-AF44-8404B068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27" y="1646239"/>
            <a:ext cx="10947748" cy="4491514"/>
          </a:xfrm>
        </p:spPr>
        <p:txBody>
          <a:bodyPr/>
          <a:lstStyle/>
          <a:p>
            <a:pPr algn="just"/>
            <a:r>
              <a:rPr lang="pt-BR" dirty="0"/>
              <a:t>Ao descrever a estratégia de crescimento no plano de negócios, você estará mostrando como sua empresa atingirá seus objetivos para se desenvolver continuamente com vistas a superar os desafios que virão.</a:t>
            </a:r>
          </a:p>
          <a:p>
            <a:pPr algn="just"/>
            <a:r>
              <a:rPr lang="pt-BR" dirty="0"/>
              <a:t>Podemos começar descrevendo: </a:t>
            </a:r>
          </a:p>
          <a:p>
            <a:pPr lvl="1" algn="just"/>
            <a:r>
              <a:rPr lang="pt-BR" dirty="0"/>
              <a:t>Visão do negócio da empresa (O que sua empresa será no futuro)</a:t>
            </a:r>
          </a:p>
          <a:p>
            <a:pPr lvl="1" algn="just"/>
            <a:r>
              <a:rPr lang="pt-BR" dirty="0"/>
              <a:t>Missão ( Qual a razão de ser do seu negócio)</a:t>
            </a:r>
          </a:p>
          <a:p>
            <a:pPr algn="just"/>
            <a:r>
              <a:rPr lang="pt-BR" dirty="0"/>
              <a:t>O mais importante é ter clareza no seu propósito e deixar isso descrito de maneira simples e direta no Plano de Negócios. </a:t>
            </a:r>
          </a:p>
        </p:txBody>
      </p:sp>
    </p:spTree>
    <p:extLst>
      <p:ext uri="{BB962C8B-B14F-4D97-AF65-F5344CB8AC3E}">
        <p14:creationId xmlns:p14="http://schemas.microsoft.com/office/powerpoint/2010/main" val="6129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F503F-A7A1-7242-97D3-74AA7A7D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a estratégia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0971E6-B727-ED45-8758-8F0DF5BC9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36" y="1646238"/>
            <a:ext cx="5467864" cy="4383859"/>
          </a:xfrm>
        </p:spPr>
        <p:txBody>
          <a:bodyPr>
            <a:normAutofit/>
          </a:bodyPr>
          <a:lstStyle/>
          <a:p>
            <a:r>
              <a:rPr lang="pt-BR" dirty="0"/>
              <a:t>A empresa deve estar preparada para monitorar mudanças </a:t>
            </a:r>
            <a:r>
              <a:rPr lang="pt-BR" b="1" dirty="0" err="1"/>
              <a:t>macroambientais</a:t>
            </a:r>
            <a:r>
              <a:rPr lang="pt-BR" b="1" dirty="0"/>
              <a:t> </a:t>
            </a:r>
          </a:p>
          <a:p>
            <a:pPr lvl="1"/>
            <a:r>
              <a:rPr lang="pt-BR" dirty="0"/>
              <a:t>Demográficas</a:t>
            </a:r>
          </a:p>
          <a:p>
            <a:pPr lvl="1"/>
            <a:r>
              <a:rPr lang="pt-BR" dirty="0"/>
              <a:t>Econômicas</a:t>
            </a:r>
          </a:p>
          <a:p>
            <a:pPr lvl="1"/>
            <a:r>
              <a:rPr lang="pt-BR" dirty="0"/>
              <a:t>Tecnológicas</a:t>
            </a:r>
          </a:p>
          <a:p>
            <a:pPr lvl="1"/>
            <a:r>
              <a:rPr lang="pt-BR" dirty="0"/>
              <a:t>Políticas</a:t>
            </a:r>
          </a:p>
          <a:p>
            <a:pPr lvl="1"/>
            <a:r>
              <a:rPr lang="pt-BR" dirty="0"/>
              <a:t>Legais</a:t>
            </a:r>
          </a:p>
          <a:p>
            <a:pPr lvl="1"/>
            <a:r>
              <a:rPr lang="pt-BR" dirty="0"/>
              <a:t>Sociais </a:t>
            </a:r>
          </a:p>
          <a:p>
            <a:pPr lvl="1"/>
            <a:r>
              <a:rPr lang="pt-BR" dirty="0"/>
              <a:t>Culturais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98B7409-8A54-DB42-8FFF-D7766007BAE4}"/>
              </a:ext>
            </a:extLst>
          </p:cNvPr>
          <p:cNvSpPr txBox="1">
            <a:spLocks/>
          </p:cNvSpPr>
          <p:nvPr/>
        </p:nvSpPr>
        <p:spPr>
          <a:xfrm>
            <a:off x="6096000" y="1665503"/>
            <a:ext cx="5467864" cy="4383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 também </a:t>
            </a:r>
            <a:r>
              <a:rPr lang="pt-BR" b="1" dirty="0" err="1"/>
              <a:t>microambientais</a:t>
            </a:r>
            <a:endParaRPr lang="pt-BR" b="1" dirty="0"/>
          </a:p>
          <a:p>
            <a:pPr lvl="1"/>
            <a:r>
              <a:rPr lang="pt-BR" dirty="0"/>
              <a:t>Perfil e hábito dos consumidores</a:t>
            </a:r>
          </a:p>
          <a:p>
            <a:pPr lvl="1"/>
            <a:r>
              <a:rPr lang="pt-BR" dirty="0"/>
              <a:t>Concorrentes</a:t>
            </a:r>
          </a:p>
          <a:p>
            <a:pPr lvl="1"/>
            <a:r>
              <a:rPr lang="pt-BR" dirty="0"/>
              <a:t>Canais de distribuição</a:t>
            </a:r>
          </a:p>
          <a:p>
            <a:pPr lvl="1"/>
            <a:r>
              <a:rPr lang="pt-BR" dirty="0"/>
              <a:t>Fornecedores</a:t>
            </a:r>
          </a:p>
        </p:txBody>
      </p:sp>
    </p:spTree>
    <p:extLst>
      <p:ext uri="{BB962C8B-B14F-4D97-AF65-F5344CB8AC3E}">
        <p14:creationId xmlns:p14="http://schemas.microsoft.com/office/powerpoint/2010/main" val="155391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FD4B-80DC-A74F-8CBE-437EB918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SWOT</a:t>
            </a:r>
          </a:p>
        </p:txBody>
      </p:sp>
      <p:pic>
        <p:nvPicPr>
          <p:cNvPr id="5" name="Espaço Reservado para Conteúdo 4" descr="Uma imagem contendo Forma&#10;&#10;Descrição gerada automaticamente">
            <a:extLst>
              <a:ext uri="{FF2B5EF4-FFF2-40B4-BE49-F238E27FC236}">
                <a16:creationId xmlns:a16="http://schemas.microsoft.com/office/drawing/2014/main" id="{67CDB4DB-844E-5D40-B5BB-3A484EB31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283" y="1237883"/>
            <a:ext cx="7791190" cy="3810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363B7A-A14E-4E4B-B645-7ADE8497807F}"/>
              </a:ext>
            </a:extLst>
          </p:cNvPr>
          <p:cNvSpPr txBox="1"/>
          <p:nvPr/>
        </p:nvSpPr>
        <p:spPr>
          <a:xfrm>
            <a:off x="655527" y="1646238"/>
            <a:ext cx="3311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/>
              <a:t>Após a construção da Matriz SWOT, é possível definir os objetivos e metas da empresa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234B75-8041-1742-B86B-8CE618C1B7DF}"/>
              </a:ext>
            </a:extLst>
          </p:cNvPr>
          <p:cNvSpPr txBox="1"/>
          <p:nvPr/>
        </p:nvSpPr>
        <p:spPr>
          <a:xfrm>
            <a:off x="534444" y="4578880"/>
            <a:ext cx="69310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Objetivos são resultados abrangentes com os quais a empresa assume compromisso definitivo. 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Metas são declarações específicas que se relacionam diretamente a um determinado objetivo.</a:t>
            </a:r>
          </a:p>
        </p:txBody>
      </p:sp>
    </p:spTree>
    <p:extLst>
      <p:ext uri="{BB962C8B-B14F-4D97-AF65-F5344CB8AC3E}">
        <p14:creationId xmlns:p14="http://schemas.microsoft.com/office/powerpoint/2010/main" val="36857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824F0-F096-1446-B4F0-238FBCE5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 que devem ser respondidas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DEA2BD-401E-CA4B-8F58-DD447BC6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1" y="1646239"/>
            <a:ext cx="10972800" cy="450404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dirty="0"/>
              <a:t>O que faz sua empresa? Qual a razão de ser do seu negócio? O que será sua empresa no futuro?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Quais as forças do seu negócio?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Quais as fraquezas do seu negócio?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Quais as principais oportunidades existentes para sua empresa?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Quais os principais riscos para sua empresa? Como você pretende enfrenta-los caso venham ocorrer?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Quais os objetivos e metas do seu negócio?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Quais as estratégias que sua empresa vai utilizar para cumprir seu objetivos de negócio?</a:t>
            </a:r>
          </a:p>
        </p:txBody>
      </p:sp>
    </p:spTree>
    <p:extLst>
      <p:ext uri="{BB962C8B-B14F-4D97-AF65-F5344CB8AC3E}">
        <p14:creationId xmlns:p14="http://schemas.microsoft.com/office/powerpoint/2010/main" val="41080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4CA12-E473-D849-848A-AD720345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2FC64-E903-584D-8454-35A75B4C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6238"/>
            <a:ext cx="10920046" cy="4238747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Além de descrever a estratégia de crescimento do negócio, devemos apresentar um cronograma com as principais atividades que serão desenvolvidas nos próximos meses/ anos a partir da implantação do Plano de negócios</a:t>
            </a:r>
          </a:p>
          <a:p>
            <a:r>
              <a:rPr lang="pt-BR" dirty="0"/>
              <a:t>Algumas dicas para elaborar um cronograma:</a:t>
            </a:r>
          </a:p>
          <a:p>
            <a:pPr lvl="1"/>
            <a:r>
              <a:rPr lang="pt-BR" dirty="0"/>
              <a:t>Defina prazos claros e tenha referências ou métricas específicas para cumprir as atividades;</a:t>
            </a:r>
          </a:p>
          <a:p>
            <a:pPr lvl="1"/>
            <a:r>
              <a:rPr lang="pt-BR" dirty="0"/>
              <a:t>Identifique as tarefas principais/ críticas que devem ser enfatizadas</a:t>
            </a:r>
          </a:p>
          <a:p>
            <a:pPr lvl="1"/>
            <a:r>
              <a:rPr lang="pt-BR" dirty="0"/>
              <a:t>Defina metas SMART (Específicas, Mensuráveis, Atingíveis, Relevantes e com prazo para ocorrer/ tempo)</a:t>
            </a:r>
          </a:p>
          <a:p>
            <a:pPr lvl="1"/>
            <a:r>
              <a:rPr lang="pt-BR" dirty="0"/>
              <a:t>Não se esqueça de estabelecer um período para revisão da performance</a:t>
            </a:r>
          </a:p>
          <a:p>
            <a:pPr lvl="1"/>
            <a:r>
              <a:rPr lang="pt-BR" dirty="0"/>
              <a:t>Tenha planos de contingência</a:t>
            </a:r>
          </a:p>
          <a:p>
            <a:pPr lvl="1"/>
            <a:r>
              <a:rPr lang="pt-BR" dirty="0"/>
              <a:t>Defina os requisitos de recursos financeiros e seus estágios (quando precisará) para cada momento de crescimento da empresa. (você deve deixar isso claro no plano financeiro)</a:t>
            </a:r>
          </a:p>
          <a:p>
            <a:pPr marL="274320" lvl="1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35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1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D80F4B1-6377-5E49-9F00-7AFF4A84FB32}" vid="{BBF41E9D-CCB7-CD45-8F93-5252537F8D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592</TotalTime>
  <Words>390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Tema1</vt:lpstr>
      <vt:lpstr>Estratégia de crescimento</vt:lpstr>
      <vt:lpstr>Estratégia de Crescimento</vt:lpstr>
      <vt:lpstr>Definindo a estratégia</vt:lpstr>
      <vt:lpstr>Análise SWOT</vt:lpstr>
      <vt:lpstr>Perguntas que devem ser respondidas</vt:lpstr>
      <vt:lpstr>Cronograma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 de crescimento</dc:title>
  <dc:creator>Guilherme Luiz Ferrigno Pincelli</dc:creator>
  <cp:lastModifiedBy>Guilherme Pincelli</cp:lastModifiedBy>
  <cp:revision>7</cp:revision>
  <dcterms:created xsi:type="dcterms:W3CDTF">2020-09-24T11:57:38Z</dcterms:created>
  <dcterms:modified xsi:type="dcterms:W3CDTF">2024-04-11T22:16:49Z</dcterms:modified>
</cp:coreProperties>
</file>