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342" r:id="rId3"/>
    <p:sldId id="355" r:id="rId4"/>
    <p:sldId id="356" r:id="rId5"/>
    <p:sldId id="343" r:id="rId6"/>
    <p:sldId id="344" r:id="rId7"/>
    <p:sldId id="354" r:id="rId8"/>
    <p:sldId id="345" r:id="rId9"/>
    <p:sldId id="309" r:id="rId10"/>
    <p:sldId id="321" r:id="rId11"/>
    <p:sldId id="332" r:id="rId12"/>
    <p:sldId id="323" r:id="rId13"/>
    <p:sldId id="347" r:id="rId14"/>
    <p:sldId id="348" r:id="rId15"/>
    <p:sldId id="262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5" autoAdjust="0"/>
    <p:restoredTop sz="86420" autoAdjust="0"/>
  </p:normalViewPr>
  <p:slideViewPr>
    <p:cSldViewPr>
      <p:cViewPr varScale="1">
        <p:scale>
          <a:sx n="72" d="100"/>
          <a:sy n="72" d="100"/>
        </p:scale>
        <p:origin x="17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305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26294EA-3E06-4253-8AEA-F00BD2F1DDA7}" type="datetimeFigureOut">
              <a:rPr lang="pt-BR" smtClean="0"/>
              <a:pPr/>
              <a:t>09/11/2023</a:t>
            </a:fld>
            <a:endParaRPr lang="pt-B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09/11/2023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09/11/2023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09/11/2023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6294EA-3E06-4253-8AEA-F00BD2F1DDA7}" type="datetimeFigureOut">
              <a:rPr lang="pt-BR" smtClean="0"/>
              <a:pPr/>
              <a:t>09/11/2023</a:t>
            </a:fld>
            <a:endParaRPr lang="pt-B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09/11/2023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09/11/2023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09/11/2023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09/11/2023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09/11/2023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09/11/2023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26294EA-3E06-4253-8AEA-F00BD2F1DDA7}" type="datetimeFigureOut">
              <a:rPr lang="pt-BR" smtClean="0"/>
              <a:pPr/>
              <a:t>09/11/2023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286838"/>
            <a:ext cx="8077200" cy="1499616"/>
          </a:xfrm>
        </p:spPr>
        <p:txBody>
          <a:bodyPr/>
          <a:lstStyle/>
          <a:p>
            <a:r>
              <a:rPr lang="pt-BR" dirty="0"/>
              <a:t>André Luiz Martins de Oliveira</a:t>
            </a:r>
          </a:p>
          <a:p>
            <a:r>
              <a:rPr lang="pt-BR" dirty="0"/>
              <a:t>UNIVÁS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Redes de Computadores - 2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DNS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496944" cy="499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835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Servidores DNS</a:t>
            </a:r>
          </a:p>
          <a:p>
            <a:r>
              <a:rPr lang="pt-BR" sz="2400" dirty="0">
                <a:solidFill>
                  <a:schemeClr val="tx1"/>
                </a:solidFill>
              </a:rPr>
              <a:t>Existem milhares de servidores de nomes espalhados pelo mundo.</a:t>
            </a:r>
          </a:p>
          <a:p>
            <a:r>
              <a:rPr lang="pt-BR" sz="2400" dirty="0">
                <a:solidFill>
                  <a:schemeClr val="tx1"/>
                </a:solidFill>
              </a:rPr>
              <a:t>“</a:t>
            </a:r>
            <a:r>
              <a:rPr lang="pt-BR" sz="2400" i="1" dirty="0">
                <a:solidFill>
                  <a:schemeClr val="tx1"/>
                </a:solidFill>
              </a:rPr>
              <a:t>Root </a:t>
            </a:r>
            <a:r>
              <a:rPr lang="pt-BR" sz="2400" i="1" dirty="0" err="1">
                <a:solidFill>
                  <a:schemeClr val="tx1"/>
                </a:solidFill>
              </a:rPr>
              <a:t>Name</a:t>
            </a:r>
            <a:r>
              <a:rPr lang="pt-BR" sz="2400" i="1" dirty="0">
                <a:solidFill>
                  <a:schemeClr val="tx1"/>
                </a:solidFill>
              </a:rPr>
              <a:t> Servers</a:t>
            </a:r>
            <a:r>
              <a:rPr lang="pt-BR" sz="2400" dirty="0">
                <a:solidFill>
                  <a:schemeClr val="tx1"/>
                </a:solidFill>
              </a:rPr>
              <a:t>”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São os servidores responsáveis pelo domínio da raiz</a:t>
            </a:r>
          </a:p>
          <a:p>
            <a:r>
              <a:rPr lang="pt-BR" sz="2400" dirty="0">
                <a:solidFill>
                  <a:schemeClr val="tx1"/>
                </a:solidFill>
              </a:rPr>
              <a:t>Servidores de zona (domínio)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São os servidores dos outros domínios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DNS</a:t>
            </a:r>
          </a:p>
        </p:txBody>
      </p:sp>
    </p:spTree>
    <p:extLst>
      <p:ext uri="{BB962C8B-B14F-4D97-AF65-F5344CB8AC3E}">
        <p14:creationId xmlns:p14="http://schemas.microsoft.com/office/powerpoint/2010/main" val="161335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22297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“</a:t>
            </a:r>
            <a:r>
              <a:rPr lang="pt-BR" sz="2400" b="1" i="1" dirty="0">
                <a:solidFill>
                  <a:schemeClr val="tx1"/>
                </a:solidFill>
              </a:rPr>
              <a:t>Root </a:t>
            </a:r>
            <a:r>
              <a:rPr lang="pt-BR" sz="2400" b="1" i="1" dirty="0" err="1">
                <a:solidFill>
                  <a:schemeClr val="tx1"/>
                </a:solidFill>
              </a:rPr>
              <a:t>Name</a:t>
            </a:r>
            <a:r>
              <a:rPr lang="pt-BR" sz="2400" b="1" i="1" dirty="0">
                <a:solidFill>
                  <a:schemeClr val="tx1"/>
                </a:solidFill>
              </a:rPr>
              <a:t> Servers</a:t>
            </a:r>
            <a:r>
              <a:rPr lang="pt-BR" sz="2400" b="1" dirty="0">
                <a:solidFill>
                  <a:schemeClr val="tx1"/>
                </a:solidFill>
              </a:rPr>
              <a:t>”</a:t>
            </a:r>
          </a:p>
          <a:p>
            <a:r>
              <a:rPr lang="pt-BR" sz="2400" dirty="0">
                <a:solidFill>
                  <a:schemeClr val="tx1"/>
                </a:solidFill>
              </a:rPr>
              <a:t>Respondem requisições sobre servidores de nomes do primeiro nível da árvore</a:t>
            </a:r>
          </a:p>
          <a:p>
            <a:r>
              <a:rPr lang="pt-BR" sz="2400" dirty="0">
                <a:solidFill>
                  <a:schemeClr val="tx1"/>
                </a:solidFill>
              </a:rPr>
              <a:t>Existem vários “</a:t>
            </a:r>
            <a:r>
              <a:rPr lang="pt-BR" sz="2400" i="1" dirty="0">
                <a:solidFill>
                  <a:schemeClr val="tx1"/>
                </a:solidFill>
              </a:rPr>
              <a:t>Root </a:t>
            </a:r>
            <a:r>
              <a:rPr lang="pt-BR" sz="2400" i="1" dirty="0" err="1">
                <a:solidFill>
                  <a:schemeClr val="tx1"/>
                </a:solidFill>
              </a:rPr>
              <a:t>Name</a:t>
            </a:r>
            <a:r>
              <a:rPr lang="pt-BR" sz="2400" i="1" dirty="0">
                <a:solidFill>
                  <a:schemeClr val="tx1"/>
                </a:solidFill>
              </a:rPr>
              <a:t> Servers</a:t>
            </a:r>
            <a:r>
              <a:rPr lang="pt-BR" sz="2400" dirty="0">
                <a:solidFill>
                  <a:schemeClr val="tx1"/>
                </a:solidFill>
              </a:rPr>
              <a:t>” espalhados pelo mundo</a:t>
            </a:r>
          </a:p>
          <a:p>
            <a:r>
              <a:rPr lang="pt-BR" sz="2400" dirty="0">
                <a:solidFill>
                  <a:schemeClr val="tx1"/>
                </a:solidFill>
              </a:rPr>
              <a:t>Quando um servidor local não consegue resolver um determinada requisição esta é repassada a um “</a:t>
            </a:r>
            <a:r>
              <a:rPr lang="pt-BR" sz="2400" i="1" dirty="0">
                <a:solidFill>
                  <a:schemeClr val="tx1"/>
                </a:solidFill>
              </a:rPr>
              <a:t>Root </a:t>
            </a:r>
            <a:r>
              <a:rPr lang="pt-BR" sz="2400" i="1" dirty="0" err="1">
                <a:solidFill>
                  <a:schemeClr val="tx1"/>
                </a:solidFill>
              </a:rPr>
              <a:t>Name</a:t>
            </a:r>
            <a:r>
              <a:rPr lang="pt-BR" sz="2400" i="1" dirty="0">
                <a:solidFill>
                  <a:schemeClr val="tx1"/>
                </a:solidFill>
              </a:rPr>
              <a:t> Server</a:t>
            </a:r>
            <a:r>
              <a:rPr lang="pt-BR" sz="2400" dirty="0">
                <a:solidFill>
                  <a:schemeClr val="tx1"/>
                </a:solidFill>
              </a:rPr>
              <a:t>”.</a:t>
            </a:r>
          </a:p>
          <a:p>
            <a:r>
              <a:rPr lang="pt-BR" sz="2400" dirty="0">
                <a:solidFill>
                  <a:schemeClr val="tx1"/>
                </a:solidFill>
              </a:rPr>
              <a:t>Fundamental para o serviço DNS: se todos falharem todas as resoluções na Internet irão falhar</a:t>
            </a:r>
          </a:p>
          <a:p>
            <a:r>
              <a:rPr lang="pt-BR" sz="2400" dirty="0">
                <a:solidFill>
                  <a:schemeClr val="tx1"/>
                </a:solidFill>
              </a:rPr>
              <a:t>Os “</a:t>
            </a:r>
            <a:r>
              <a:rPr lang="pt-BR" sz="2400" i="1" dirty="0" err="1">
                <a:solidFill>
                  <a:schemeClr val="tx1"/>
                </a:solidFill>
              </a:rPr>
              <a:t>Name</a:t>
            </a:r>
            <a:r>
              <a:rPr lang="pt-BR" sz="2400" i="1" dirty="0">
                <a:solidFill>
                  <a:schemeClr val="tx1"/>
                </a:solidFill>
              </a:rPr>
              <a:t> Servers</a:t>
            </a:r>
            <a:r>
              <a:rPr lang="pt-BR" sz="2400" dirty="0">
                <a:solidFill>
                  <a:schemeClr val="tx1"/>
                </a:solidFill>
              </a:rPr>
              <a:t>” devem possuir uma lista atualizada de todos os “</a:t>
            </a:r>
            <a:r>
              <a:rPr lang="pt-BR" sz="2400" i="1" dirty="0">
                <a:solidFill>
                  <a:schemeClr val="tx1"/>
                </a:solidFill>
              </a:rPr>
              <a:t>Root </a:t>
            </a:r>
            <a:r>
              <a:rPr lang="pt-BR" sz="2400" i="1" dirty="0" err="1">
                <a:solidFill>
                  <a:schemeClr val="tx1"/>
                </a:solidFill>
              </a:rPr>
              <a:t>Name</a:t>
            </a:r>
            <a:r>
              <a:rPr lang="pt-BR" sz="2400" i="1" dirty="0">
                <a:solidFill>
                  <a:schemeClr val="tx1"/>
                </a:solidFill>
              </a:rPr>
              <a:t> Servers</a:t>
            </a:r>
            <a:r>
              <a:rPr lang="pt-BR" sz="24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 DNS</a:t>
            </a:r>
          </a:p>
        </p:txBody>
      </p:sp>
    </p:spTree>
    <p:extLst>
      <p:ext uri="{BB962C8B-B14F-4D97-AF65-F5344CB8AC3E}">
        <p14:creationId xmlns:p14="http://schemas.microsoft.com/office/powerpoint/2010/main" val="1286241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chemeClr val="tx1"/>
                </a:solidFill>
              </a:rPr>
              <a:t>Para cada domínio Internet são necessários ao menos 2 servidores:</a:t>
            </a:r>
          </a:p>
          <a:p>
            <a:r>
              <a:rPr lang="pt-BR" sz="2800" dirty="0">
                <a:solidFill>
                  <a:schemeClr val="tx1"/>
                </a:solidFill>
              </a:rPr>
              <a:t>Um servidor primário</a:t>
            </a: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Servidor que contém o “mapa” do domínio</a:t>
            </a: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Geralmente localizado no próprio domínio</a:t>
            </a:r>
          </a:p>
          <a:p>
            <a:r>
              <a:rPr lang="pt-BR" sz="2800" dirty="0">
                <a:solidFill>
                  <a:schemeClr val="tx1"/>
                </a:solidFill>
              </a:rPr>
              <a:t>Um ou mais servidores secundários</a:t>
            </a: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Buscam do servidor primário os “mapas” do domínio</a:t>
            </a: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Obrigatoriamente em um site diferente do domínio</a:t>
            </a: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Garante confiabilidade do serviço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DNS</a:t>
            </a:r>
          </a:p>
        </p:txBody>
      </p:sp>
    </p:spTree>
    <p:extLst>
      <p:ext uri="{BB962C8B-B14F-4D97-AF65-F5344CB8AC3E}">
        <p14:creationId xmlns:p14="http://schemas.microsoft.com/office/powerpoint/2010/main" val="2445019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Utilizado para diminuir o tempo de resposta de uma requisição ao servidor DNS</a:t>
            </a:r>
          </a:p>
          <a:p>
            <a:r>
              <a:rPr lang="pt-BR" sz="2800" i="1" dirty="0">
                <a:solidFill>
                  <a:schemeClr val="tx1"/>
                </a:solidFill>
              </a:rPr>
              <a:t>Time-</a:t>
            </a:r>
            <a:r>
              <a:rPr lang="pt-BR" sz="2800" i="1" dirty="0" err="1">
                <a:solidFill>
                  <a:schemeClr val="tx1"/>
                </a:solidFill>
              </a:rPr>
              <a:t>to</a:t>
            </a:r>
            <a:r>
              <a:rPr lang="pt-BR" sz="2800" i="1" dirty="0">
                <a:solidFill>
                  <a:schemeClr val="tx1"/>
                </a:solidFill>
              </a:rPr>
              <a:t>-Live </a:t>
            </a:r>
            <a:r>
              <a:rPr lang="pt-BR" sz="2800" dirty="0">
                <a:solidFill>
                  <a:schemeClr val="tx1"/>
                </a:solidFill>
              </a:rPr>
              <a:t>(TTL)</a:t>
            </a: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Define o tempo de vida de uma entrada no cache de nomes</a:t>
            </a:r>
          </a:p>
          <a:p>
            <a:r>
              <a:rPr lang="pt-BR" sz="2800" dirty="0">
                <a:solidFill>
                  <a:schemeClr val="tx1"/>
                </a:solidFill>
              </a:rPr>
              <a:t>Importância</a:t>
            </a: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Uma tradução </a:t>
            </a:r>
            <a:r>
              <a:rPr lang="pt-BR" sz="2400" dirty="0" err="1">
                <a:solidFill>
                  <a:schemeClr val="tx1"/>
                </a:solidFill>
              </a:rPr>
              <a:t>ip</a:t>
            </a:r>
            <a:r>
              <a:rPr lang="pt-BR" sz="2400" dirty="0">
                <a:solidFill>
                  <a:schemeClr val="tx1"/>
                </a:solidFill>
              </a:rPr>
              <a:t>-nome, em uma operação recursiva pode demorar muito tempo.</a:t>
            </a: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Se já estiver no cache, retorna imediatamente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DNS - CACHE</a:t>
            </a:r>
          </a:p>
        </p:txBody>
      </p:sp>
    </p:spTree>
    <p:extLst>
      <p:ext uri="{BB962C8B-B14F-4D97-AF65-F5344CB8AC3E}">
        <p14:creationId xmlns:p14="http://schemas.microsoft.com/office/powerpoint/2010/main" val="2422065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1530" y="4214818"/>
            <a:ext cx="6400800" cy="1609724"/>
          </a:xfrm>
        </p:spPr>
        <p:txBody>
          <a:bodyPr/>
          <a:lstStyle/>
          <a:p>
            <a:endParaRPr lang="pt-BR" b="1" dirty="0"/>
          </a:p>
          <a:p>
            <a:r>
              <a:rPr lang="pt-BR" dirty="0"/>
              <a:t>André Luiz Martins de Oliveira</a:t>
            </a:r>
          </a:p>
          <a:p>
            <a:r>
              <a:rPr lang="pt-BR" dirty="0"/>
              <a:t>UNIVÁS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Redes de Computadores - 2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775191"/>
            <a:ext cx="8784976" cy="4625609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chemeClr val="tx1"/>
                </a:solidFill>
              </a:rPr>
              <a:t>O que é DNS?</a:t>
            </a: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“</a:t>
            </a:r>
            <a:r>
              <a:rPr lang="pt-BR" sz="2400" i="1" dirty="0">
                <a:solidFill>
                  <a:schemeClr val="tx1"/>
                </a:solidFill>
              </a:rPr>
              <a:t>Domain </a:t>
            </a:r>
            <a:r>
              <a:rPr lang="pt-BR" sz="2400" i="1" dirty="0" err="1">
                <a:solidFill>
                  <a:schemeClr val="tx1"/>
                </a:solidFill>
              </a:rPr>
              <a:t>Name</a:t>
            </a:r>
            <a:r>
              <a:rPr lang="pt-BR" sz="2400" i="1" dirty="0">
                <a:solidFill>
                  <a:schemeClr val="tx1"/>
                </a:solidFill>
              </a:rPr>
              <a:t> System</a:t>
            </a:r>
            <a:r>
              <a:rPr lang="pt-BR" sz="2400" dirty="0">
                <a:solidFill>
                  <a:schemeClr val="tx1"/>
                </a:solidFill>
              </a:rPr>
              <a:t>”</a:t>
            </a:r>
          </a:p>
          <a:p>
            <a:r>
              <a:rPr lang="pt-BR" sz="2800" b="1" dirty="0">
                <a:solidFill>
                  <a:schemeClr val="tx1"/>
                </a:solidFill>
              </a:rPr>
              <a:t>O Serviço necessário para todos os computadores que utilizam a Internet</a:t>
            </a:r>
          </a:p>
          <a:p>
            <a:r>
              <a:rPr lang="pt-BR" sz="2800" b="1" dirty="0">
                <a:solidFill>
                  <a:schemeClr val="tx1"/>
                </a:solidFill>
              </a:rPr>
              <a:t>O Serviço que permite a resolução dos nomes de um domínio</a:t>
            </a: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tradução: nome -&gt; IP</a:t>
            </a: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tradução: IP -&gt; nome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DNS</a:t>
            </a:r>
          </a:p>
        </p:txBody>
      </p:sp>
    </p:spTree>
    <p:extLst>
      <p:ext uri="{BB962C8B-B14F-4D97-AF65-F5344CB8AC3E}">
        <p14:creationId xmlns:p14="http://schemas.microsoft.com/office/powerpoint/2010/main" val="78678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“</a:t>
            </a:r>
            <a:r>
              <a:rPr lang="pt-BR" sz="2800" dirty="0">
                <a:solidFill>
                  <a:schemeClr val="tx1"/>
                </a:solidFill>
              </a:rPr>
              <a:t>Um serviço de consulta distribuído, replicado, de propósito geral, usado na Internet para traduzir nomes de hosts para os seus respectivos endereços”.</a:t>
            </a: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“O DNS é um sistema que traduz nomes de domínios da Internet em endereços IP. Um ´servidor DNS´ é um servidor que executa essa tarefa.”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DNS</a:t>
            </a:r>
          </a:p>
        </p:txBody>
      </p:sp>
    </p:spTree>
    <p:extLst>
      <p:ext uri="{BB962C8B-B14F-4D97-AF65-F5344CB8AC3E}">
        <p14:creationId xmlns:p14="http://schemas.microsoft.com/office/powerpoint/2010/main" val="410473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É formado por um banco de dados globalmente distribuído, escalável e dinâmico</a:t>
            </a:r>
          </a:p>
          <a:p>
            <a:r>
              <a:rPr lang="pt-BR" sz="2400" dirty="0">
                <a:solidFill>
                  <a:schemeClr val="tx1"/>
                </a:solidFill>
              </a:rPr>
              <a:t>Possui 3 componentes: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Um “</a:t>
            </a:r>
            <a:r>
              <a:rPr lang="pt-BR" sz="2000" i="1" dirty="0" err="1">
                <a:solidFill>
                  <a:schemeClr val="tx1"/>
                </a:solidFill>
              </a:rPr>
              <a:t>name</a:t>
            </a:r>
            <a:r>
              <a:rPr lang="pt-BR" sz="2000" i="1" dirty="0">
                <a:solidFill>
                  <a:schemeClr val="tx1"/>
                </a:solidFill>
              </a:rPr>
              <a:t> </a:t>
            </a:r>
            <a:r>
              <a:rPr lang="pt-BR" sz="2000" i="1" dirty="0" err="1">
                <a:solidFill>
                  <a:schemeClr val="tx1"/>
                </a:solidFill>
              </a:rPr>
              <a:t>space</a:t>
            </a:r>
            <a:r>
              <a:rPr lang="pt-BR" sz="2000" dirty="0">
                <a:solidFill>
                  <a:schemeClr val="tx1"/>
                </a:solidFill>
              </a:rPr>
              <a:t>” (espaço de nomes), usado para nomear  “domínios”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Servidores que tornam disponível o espaço de nomes</a:t>
            </a:r>
          </a:p>
          <a:p>
            <a:pPr lvl="1"/>
            <a:r>
              <a:rPr lang="pt-BR" sz="2000" dirty="0" err="1">
                <a:solidFill>
                  <a:schemeClr val="tx1"/>
                </a:solidFill>
              </a:rPr>
              <a:t>Resolvedores</a:t>
            </a:r>
            <a:r>
              <a:rPr lang="pt-BR" sz="2000" dirty="0">
                <a:solidFill>
                  <a:schemeClr val="tx1"/>
                </a:solidFill>
              </a:rPr>
              <a:t> (</a:t>
            </a:r>
            <a:r>
              <a:rPr lang="pt-BR" sz="2000" i="1" dirty="0" err="1">
                <a:solidFill>
                  <a:schemeClr val="tx1"/>
                </a:solidFill>
              </a:rPr>
              <a:t>resolvers</a:t>
            </a:r>
            <a:r>
              <a:rPr lang="pt-BR" sz="2000" dirty="0">
                <a:solidFill>
                  <a:schemeClr val="tx1"/>
                </a:solidFill>
              </a:rPr>
              <a:t>) que fazem perguntas (</a:t>
            </a:r>
            <a:r>
              <a:rPr lang="pt-BR" sz="2000" i="1" dirty="0">
                <a:solidFill>
                  <a:schemeClr val="tx1"/>
                </a:solidFill>
              </a:rPr>
              <a:t>queries</a:t>
            </a:r>
            <a:r>
              <a:rPr lang="pt-BR" sz="2000" dirty="0">
                <a:solidFill>
                  <a:schemeClr val="tx1"/>
                </a:solidFill>
              </a:rPr>
              <a:t>) aos servidores sobre o espaço de nomes</a:t>
            </a:r>
          </a:p>
          <a:p>
            <a:r>
              <a:rPr lang="pt-BR" sz="2400" dirty="0">
                <a:solidFill>
                  <a:schemeClr val="tx1"/>
                </a:solidFill>
              </a:rPr>
              <a:t>Domínios pertencem às instituições (empresas, universidades, ONGs, pessoas, …)</a:t>
            </a:r>
          </a:p>
          <a:p>
            <a:r>
              <a:rPr lang="pt-BR" sz="2400" i="1" dirty="0" err="1">
                <a:solidFill>
                  <a:schemeClr val="tx1"/>
                </a:solidFill>
              </a:rPr>
              <a:t>Name</a:t>
            </a:r>
            <a:r>
              <a:rPr lang="pt-BR" sz="2400" i="1" dirty="0">
                <a:solidFill>
                  <a:schemeClr val="tx1"/>
                </a:solidFill>
              </a:rPr>
              <a:t> Space </a:t>
            </a:r>
            <a:r>
              <a:rPr lang="pt-BR" sz="2400" dirty="0">
                <a:solidFill>
                  <a:schemeClr val="tx1"/>
                </a:solidFill>
              </a:rPr>
              <a:t>= sistema organizado para nomear domínios na Internet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DNS</a:t>
            </a:r>
          </a:p>
        </p:txBody>
      </p:sp>
    </p:spTree>
    <p:extLst>
      <p:ext uri="{BB962C8B-B14F-4D97-AF65-F5344CB8AC3E}">
        <p14:creationId xmlns:p14="http://schemas.microsoft.com/office/powerpoint/2010/main" val="170280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719071"/>
            <a:ext cx="8856983" cy="4950289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chemeClr val="tx1"/>
                </a:solidFill>
              </a:rPr>
              <a:t>O funcionamento do protocolo DNS:</a:t>
            </a:r>
          </a:p>
          <a:p>
            <a:r>
              <a:rPr lang="pt-BR" sz="2800" dirty="0">
                <a:solidFill>
                  <a:schemeClr val="tx1"/>
                </a:solidFill>
              </a:rPr>
              <a:t>Existem dois tipos de entidades:</a:t>
            </a:r>
          </a:p>
          <a:p>
            <a:pPr lvl="1"/>
            <a:r>
              <a:rPr lang="pt-BR" sz="2400" i="1" dirty="0">
                <a:solidFill>
                  <a:schemeClr val="tx1"/>
                </a:solidFill>
              </a:rPr>
              <a:t>“Resolver”</a:t>
            </a:r>
          </a:p>
          <a:p>
            <a:pPr lvl="2"/>
            <a:r>
              <a:rPr lang="pt-BR" sz="2000" dirty="0">
                <a:solidFill>
                  <a:schemeClr val="tx1"/>
                </a:solidFill>
              </a:rPr>
              <a:t>Entidade cliente</a:t>
            </a:r>
          </a:p>
          <a:p>
            <a:pPr lvl="2"/>
            <a:r>
              <a:rPr lang="pt-BR" sz="2000" dirty="0">
                <a:solidFill>
                  <a:schemeClr val="tx1"/>
                </a:solidFill>
              </a:rPr>
              <a:t>Realizam requisições para de resolução de nomes/endereços</a:t>
            </a:r>
          </a:p>
          <a:p>
            <a:pPr lvl="1"/>
            <a:r>
              <a:rPr lang="pt-BR" sz="2400" i="1" dirty="0">
                <a:solidFill>
                  <a:schemeClr val="tx1"/>
                </a:solidFill>
              </a:rPr>
              <a:t>“</a:t>
            </a:r>
            <a:r>
              <a:rPr lang="pt-BR" sz="2400" i="1" dirty="0" err="1">
                <a:solidFill>
                  <a:schemeClr val="tx1"/>
                </a:solidFill>
              </a:rPr>
              <a:t>Name</a:t>
            </a:r>
            <a:r>
              <a:rPr lang="pt-BR" sz="2400" i="1" dirty="0">
                <a:solidFill>
                  <a:schemeClr val="tx1"/>
                </a:solidFill>
              </a:rPr>
              <a:t> Server”</a:t>
            </a:r>
          </a:p>
          <a:p>
            <a:pPr lvl="2"/>
            <a:r>
              <a:rPr lang="pt-BR" sz="2000" dirty="0">
                <a:solidFill>
                  <a:schemeClr val="tx1"/>
                </a:solidFill>
              </a:rPr>
              <a:t>Entidade servidora</a:t>
            </a:r>
          </a:p>
          <a:p>
            <a:pPr lvl="2"/>
            <a:r>
              <a:rPr lang="pt-BR" sz="2000" dirty="0">
                <a:solidFill>
                  <a:schemeClr val="tx1"/>
                </a:solidFill>
              </a:rPr>
              <a:t>Respondem às requisições de resolução de nome/endereço</a:t>
            </a:r>
          </a:p>
          <a:p>
            <a:pPr lvl="2"/>
            <a:r>
              <a:rPr lang="pt-BR" sz="2000" dirty="0">
                <a:solidFill>
                  <a:schemeClr val="tx1"/>
                </a:solidFill>
              </a:rPr>
              <a:t>São capazes de traduzir nome para IP e vice versa</a:t>
            </a:r>
          </a:p>
          <a:p>
            <a:pPr lvl="2"/>
            <a:r>
              <a:rPr lang="pt-BR" sz="2000" dirty="0">
                <a:solidFill>
                  <a:schemeClr val="tx1"/>
                </a:solidFill>
              </a:rPr>
              <a:t>É necessário existir no mínimo 2 servidores por domínio</a:t>
            </a:r>
          </a:p>
          <a:p>
            <a:pPr lvl="3"/>
            <a:r>
              <a:rPr lang="pt-BR" sz="1800" dirty="0">
                <a:solidFill>
                  <a:schemeClr val="tx1"/>
                </a:solidFill>
              </a:rPr>
              <a:t>– 1 servidor primário</a:t>
            </a:r>
          </a:p>
          <a:p>
            <a:pPr lvl="3"/>
            <a:r>
              <a:rPr lang="pt-BR" sz="1800" dirty="0">
                <a:solidFill>
                  <a:schemeClr val="tx1"/>
                </a:solidFill>
              </a:rPr>
              <a:t>– 1 ou mais servidores secundários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DNS</a:t>
            </a:r>
          </a:p>
        </p:txBody>
      </p:sp>
    </p:spTree>
    <p:extLst>
      <p:ext uri="{BB962C8B-B14F-4D97-AF65-F5344CB8AC3E}">
        <p14:creationId xmlns:p14="http://schemas.microsoft.com/office/powerpoint/2010/main" val="238323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DNS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487250" cy="4829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62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DNS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5716"/>
            <a:ext cx="8640960" cy="500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DNS</a:t>
            </a: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1295400" y="2057400"/>
            <a:ext cx="609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/>
              <a:t>com</a:t>
            </a:r>
            <a:endParaRPr lang="en-US"/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2057400" y="2057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dirty="0" err="1"/>
              <a:t>inf</a:t>
            </a:r>
            <a:endParaRPr lang="en-US" dirty="0"/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2971800" y="2057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/>
              <a:t>gov</a:t>
            </a:r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4724400" y="2057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/>
              <a:t>int</a:t>
            </a:r>
            <a:endParaRPr lang="en-US"/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3886200" y="2057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/>
              <a:t>mil</a:t>
            </a:r>
            <a:endParaRPr lang="en-US"/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5562600" y="2057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/>
              <a:t>org</a:t>
            </a:r>
            <a:endParaRPr lang="en-US"/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6477000" y="2057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/>
              <a:t>net</a:t>
            </a:r>
            <a:endParaRPr lang="en-US"/>
          </a:p>
        </p:txBody>
      </p:sp>
      <p:sp>
        <p:nvSpPr>
          <p:cNvPr id="11" name="Oval 17"/>
          <p:cNvSpPr>
            <a:spLocks noChangeArrowheads="1"/>
          </p:cNvSpPr>
          <p:nvPr/>
        </p:nvSpPr>
        <p:spPr bwMode="auto">
          <a:xfrm>
            <a:off x="7391400" y="2057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/>
              <a:t>us</a:t>
            </a:r>
            <a:endParaRPr lang="en-US"/>
          </a:p>
        </p:txBody>
      </p:sp>
      <p:sp>
        <p:nvSpPr>
          <p:cNvPr id="12" name="Oval 21"/>
          <p:cNvSpPr>
            <a:spLocks noChangeArrowheads="1"/>
          </p:cNvSpPr>
          <p:nvPr/>
        </p:nvSpPr>
        <p:spPr bwMode="auto">
          <a:xfrm>
            <a:off x="8229600" y="2057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/>
              <a:t>br</a:t>
            </a:r>
            <a:endParaRPr lang="en-US"/>
          </a:p>
        </p:txBody>
      </p:sp>
      <p:sp>
        <p:nvSpPr>
          <p:cNvPr id="13" name="Line 28"/>
          <p:cNvSpPr>
            <a:spLocks noChangeShapeType="1"/>
          </p:cNvSpPr>
          <p:nvPr/>
        </p:nvSpPr>
        <p:spPr bwMode="auto">
          <a:xfrm flipH="1">
            <a:off x="533400" y="1828800"/>
            <a:ext cx="396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" name="Line 29"/>
          <p:cNvSpPr>
            <a:spLocks noChangeShapeType="1"/>
          </p:cNvSpPr>
          <p:nvPr/>
        </p:nvSpPr>
        <p:spPr bwMode="auto">
          <a:xfrm flipH="1">
            <a:off x="1600200" y="1828800"/>
            <a:ext cx="2819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" name="Line 30"/>
          <p:cNvSpPr>
            <a:spLocks noChangeShapeType="1"/>
          </p:cNvSpPr>
          <p:nvPr/>
        </p:nvSpPr>
        <p:spPr bwMode="auto">
          <a:xfrm flipH="1">
            <a:off x="2438400" y="1828800"/>
            <a:ext cx="1981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" name="Line 31"/>
          <p:cNvSpPr>
            <a:spLocks noChangeShapeType="1"/>
          </p:cNvSpPr>
          <p:nvPr/>
        </p:nvSpPr>
        <p:spPr bwMode="auto">
          <a:xfrm flipH="1">
            <a:off x="3276600" y="1828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" name="Line 32"/>
          <p:cNvSpPr>
            <a:spLocks noChangeShapeType="1"/>
          </p:cNvSpPr>
          <p:nvPr/>
        </p:nvSpPr>
        <p:spPr bwMode="auto">
          <a:xfrm flipH="1">
            <a:off x="4267200" y="1752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>
            <a:off x="4419600" y="18288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" name="Line 34"/>
          <p:cNvSpPr>
            <a:spLocks noChangeShapeType="1"/>
          </p:cNvSpPr>
          <p:nvPr/>
        </p:nvSpPr>
        <p:spPr bwMode="auto">
          <a:xfrm>
            <a:off x="4419600" y="1828800"/>
            <a:ext cx="1524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" name="Line 35"/>
          <p:cNvSpPr>
            <a:spLocks noChangeShapeType="1"/>
          </p:cNvSpPr>
          <p:nvPr/>
        </p:nvSpPr>
        <p:spPr bwMode="auto">
          <a:xfrm>
            <a:off x="4419600" y="1828800"/>
            <a:ext cx="2438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" name="Line 36"/>
          <p:cNvSpPr>
            <a:spLocks noChangeShapeType="1"/>
          </p:cNvSpPr>
          <p:nvPr/>
        </p:nvSpPr>
        <p:spPr bwMode="auto">
          <a:xfrm>
            <a:off x="4419600" y="1828800"/>
            <a:ext cx="3352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" name="Line 37"/>
          <p:cNvSpPr>
            <a:spLocks noChangeShapeType="1"/>
          </p:cNvSpPr>
          <p:nvPr/>
        </p:nvSpPr>
        <p:spPr bwMode="auto">
          <a:xfrm>
            <a:off x="4419600" y="1828800"/>
            <a:ext cx="419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" name="Line 39"/>
          <p:cNvSpPr>
            <a:spLocks noChangeShapeType="1"/>
          </p:cNvSpPr>
          <p:nvPr/>
        </p:nvSpPr>
        <p:spPr bwMode="auto">
          <a:xfrm>
            <a:off x="533400" y="3505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4" name="Line 41"/>
          <p:cNvSpPr>
            <a:spLocks noChangeShapeType="1"/>
          </p:cNvSpPr>
          <p:nvPr/>
        </p:nvSpPr>
        <p:spPr bwMode="auto">
          <a:xfrm>
            <a:off x="5334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>
            <a:off x="533400" y="594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" name="Line 44"/>
          <p:cNvSpPr>
            <a:spLocks noChangeShapeType="1"/>
          </p:cNvSpPr>
          <p:nvPr/>
        </p:nvSpPr>
        <p:spPr bwMode="auto">
          <a:xfrm>
            <a:off x="5334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" name="Line 45"/>
          <p:cNvSpPr>
            <a:spLocks noChangeShapeType="1"/>
          </p:cNvSpPr>
          <p:nvPr/>
        </p:nvSpPr>
        <p:spPr bwMode="auto">
          <a:xfrm>
            <a:off x="533400" y="2667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152400" y="5334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/>
              <a:t>13</a:t>
            </a:r>
            <a:endParaRPr lang="en-US" sz="1400"/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152400" y="4495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/>
              <a:t>252</a:t>
            </a:r>
            <a:endParaRPr lang="en-US" sz="1400"/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152400" y="3657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/>
              <a:t>140</a:t>
            </a:r>
            <a:endParaRPr lang="en-US" sz="1400"/>
          </a:p>
        </p:txBody>
      </p:sp>
      <p:sp>
        <p:nvSpPr>
          <p:cNvPr id="31" name="Oval 8"/>
          <p:cNvSpPr>
            <a:spLocks noChangeArrowheads="1"/>
          </p:cNvSpPr>
          <p:nvPr/>
        </p:nvSpPr>
        <p:spPr bwMode="auto">
          <a:xfrm>
            <a:off x="152400" y="2057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/>
              <a:t>arpa</a:t>
            </a:r>
            <a:endParaRPr lang="en-US"/>
          </a:p>
        </p:txBody>
      </p:sp>
      <p:sp>
        <p:nvSpPr>
          <p:cNvPr id="32" name="Oval 23"/>
          <p:cNvSpPr>
            <a:spLocks noChangeArrowheads="1"/>
          </p:cNvSpPr>
          <p:nvPr/>
        </p:nvSpPr>
        <p:spPr bwMode="auto">
          <a:xfrm>
            <a:off x="152400" y="2819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200"/>
              <a:t>in-addr</a:t>
            </a:r>
            <a:endParaRPr lang="en-US" sz="1200"/>
          </a:p>
        </p:txBody>
      </p:sp>
      <p:grpSp>
        <p:nvGrpSpPr>
          <p:cNvPr id="33" name="Group 49"/>
          <p:cNvGrpSpPr>
            <a:grpSpLocks/>
          </p:cNvGrpSpPr>
          <p:nvPr/>
        </p:nvGrpSpPr>
        <p:grpSpPr bwMode="auto">
          <a:xfrm>
            <a:off x="1371600" y="2743200"/>
            <a:ext cx="457200" cy="228600"/>
            <a:chOff x="864" y="1728"/>
            <a:chExt cx="288" cy="144"/>
          </a:xfrm>
        </p:grpSpPr>
        <p:sp>
          <p:nvSpPr>
            <p:cNvPr id="34" name="Line 46"/>
            <p:cNvSpPr>
              <a:spLocks noChangeShapeType="1"/>
            </p:cNvSpPr>
            <p:nvPr/>
          </p:nvSpPr>
          <p:spPr bwMode="auto">
            <a:xfrm flipH="1">
              <a:off x="864" y="17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auto">
            <a:xfrm>
              <a:off x="1008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auto">
            <a:xfrm>
              <a:off x="1008" y="17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7" name="Group 50"/>
          <p:cNvGrpSpPr>
            <a:grpSpLocks/>
          </p:cNvGrpSpPr>
          <p:nvPr/>
        </p:nvGrpSpPr>
        <p:grpSpPr bwMode="auto">
          <a:xfrm>
            <a:off x="2133600" y="2743200"/>
            <a:ext cx="457200" cy="228600"/>
            <a:chOff x="864" y="1728"/>
            <a:chExt cx="288" cy="144"/>
          </a:xfrm>
        </p:grpSpPr>
        <p:sp>
          <p:nvSpPr>
            <p:cNvPr id="38" name="Line 51"/>
            <p:cNvSpPr>
              <a:spLocks noChangeShapeType="1"/>
            </p:cNvSpPr>
            <p:nvPr/>
          </p:nvSpPr>
          <p:spPr bwMode="auto">
            <a:xfrm flipH="1">
              <a:off x="864" y="17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1008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008" y="17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1" name="Group 54"/>
          <p:cNvGrpSpPr>
            <a:grpSpLocks/>
          </p:cNvGrpSpPr>
          <p:nvPr/>
        </p:nvGrpSpPr>
        <p:grpSpPr bwMode="auto">
          <a:xfrm>
            <a:off x="3048000" y="2743200"/>
            <a:ext cx="457200" cy="228600"/>
            <a:chOff x="864" y="1728"/>
            <a:chExt cx="288" cy="144"/>
          </a:xfrm>
        </p:grpSpPr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864" y="17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>
              <a:off x="1008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Line 57"/>
            <p:cNvSpPr>
              <a:spLocks noChangeShapeType="1"/>
            </p:cNvSpPr>
            <p:nvPr/>
          </p:nvSpPr>
          <p:spPr bwMode="auto">
            <a:xfrm>
              <a:off x="1008" y="17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5" name="Group 58"/>
          <p:cNvGrpSpPr>
            <a:grpSpLocks/>
          </p:cNvGrpSpPr>
          <p:nvPr/>
        </p:nvGrpSpPr>
        <p:grpSpPr bwMode="auto">
          <a:xfrm>
            <a:off x="3962400" y="2743200"/>
            <a:ext cx="457200" cy="228600"/>
            <a:chOff x="864" y="1728"/>
            <a:chExt cx="288" cy="144"/>
          </a:xfrm>
        </p:grpSpPr>
        <p:sp>
          <p:nvSpPr>
            <p:cNvPr id="46" name="Line 59"/>
            <p:cNvSpPr>
              <a:spLocks noChangeShapeType="1"/>
            </p:cNvSpPr>
            <p:nvPr/>
          </p:nvSpPr>
          <p:spPr bwMode="auto">
            <a:xfrm flipH="1">
              <a:off x="864" y="17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Line 60"/>
            <p:cNvSpPr>
              <a:spLocks noChangeShapeType="1"/>
            </p:cNvSpPr>
            <p:nvPr/>
          </p:nvSpPr>
          <p:spPr bwMode="auto">
            <a:xfrm>
              <a:off x="1008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>
              <a:off x="1008" y="17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9" name="Group 62"/>
          <p:cNvGrpSpPr>
            <a:grpSpLocks/>
          </p:cNvGrpSpPr>
          <p:nvPr/>
        </p:nvGrpSpPr>
        <p:grpSpPr bwMode="auto">
          <a:xfrm>
            <a:off x="4800600" y="2743200"/>
            <a:ext cx="457200" cy="228600"/>
            <a:chOff x="864" y="1728"/>
            <a:chExt cx="288" cy="144"/>
          </a:xfrm>
        </p:grpSpPr>
        <p:sp>
          <p:nvSpPr>
            <p:cNvPr id="50" name="Line 63"/>
            <p:cNvSpPr>
              <a:spLocks noChangeShapeType="1"/>
            </p:cNvSpPr>
            <p:nvPr/>
          </p:nvSpPr>
          <p:spPr bwMode="auto">
            <a:xfrm flipH="1">
              <a:off x="864" y="17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Line 64"/>
            <p:cNvSpPr>
              <a:spLocks noChangeShapeType="1"/>
            </p:cNvSpPr>
            <p:nvPr/>
          </p:nvSpPr>
          <p:spPr bwMode="auto">
            <a:xfrm>
              <a:off x="1008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Line 65"/>
            <p:cNvSpPr>
              <a:spLocks noChangeShapeType="1"/>
            </p:cNvSpPr>
            <p:nvPr/>
          </p:nvSpPr>
          <p:spPr bwMode="auto">
            <a:xfrm>
              <a:off x="1008" y="17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3" name="Group 66"/>
          <p:cNvGrpSpPr>
            <a:grpSpLocks/>
          </p:cNvGrpSpPr>
          <p:nvPr/>
        </p:nvGrpSpPr>
        <p:grpSpPr bwMode="auto">
          <a:xfrm>
            <a:off x="5638800" y="2743200"/>
            <a:ext cx="457200" cy="228600"/>
            <a:chOff x="864" y="1728"/>
            <a:chExt cx="288" cy="144"/>
          </a:xfrm>
        </p:grpSpPr>
        <p:sp>
          <p:nvSpPr>
            <p:cNvPr id="54" name="Line 67"/>
            <p:cNvSpPr>
              <a:spLocks noChangeShapeType="1"/>
            </p:cNvSpPr>
            <p:nvPr/>
          </p:nvSpPr>
          <p:spPr bwMode="auto">
            <a:xfrm flipH="1">
              <a:off x="864" y="17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Line 68"/>
            <p:cNvSpPr>
              <a:spLocks noChangeShapeType="1"/>
            </p:cNvSpPr>
            <p:nvPr/>
          </p:nvSpPr>
          <p:spPr bwMode="auto">
            <a:xfrm>
              <a:off x="1008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Line 69"/>
            <p:cNvSpPr>
              <a:spLocks noChangeShapeType="1"/>
            </p:cNvSpPr>
            <p:nvPr/>
          </p:nvSpPr>
          <p:spPr bwMode="auto">
            <a:xfrm>
              <a:off x="1008" y="17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7" name="Group 70"/>
          <p:cNvGrpSpPr>
            <a:grpSpLocks/>
          </p:cNvGrpSpPr>
          <p:nvPr/>
        </p:nvGrpSpPr>
        <p:grpSpPr bwMode="auto">
          <a:xfrm>
            <a:off x="6629400" y="2743200"/>
            <a:ext cx="457200" cy="228600"/>
            <a:chOff x="864" y="1728"/>
            <a:chExt cx="288" cy="144"/>
          </a:xfrm>
        </p:grpSpPr>
        <p:sp>
          <p:nvSpPr>
            <p:cNvPr id="58" name="Line 71"/>
            <p:cNvSpPr>
              <a:spLocks noChangeShapeType="1"/>
            </p:cNvSpPr>
            <p:nvPr/>
          </p:nvSpPr>
          <p:spPr bwMode="auto">
            <a:xfrm flipH="1">
              <a:off x="864" y="17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Line 72"/>
            <p:cNvSpPr>
              <a:spLocks noChangeShapeType="1"/>
            </p:cNvSpPr>
            <p:nvPr/>
          </p:nvSpPr>
          <p:spPr bwMode="auto">
            <a:xfrm>
              <a:off x="1008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Line 73"/>
            <p:cNvSpPr>
              <a:spLocks noChangeShapeType="1"/>
            </p:cNvSpPr>
            <p:nvPr/>
          </p:nvSpPr>
          <p:spPr bwMode="auto">
            <a:xfrm>
              <a:off x="1008" y="17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1" name="Group 74"/>
          <p:cNvGrpSpPr>
            <a:grpSpLocks/>
          </p:cNvGrpSpPr>
          <p:nvPr/>
        </p:nvGrpSpPr>
        <p:grpSpPr bwMode="auto">
          <a:xfrm>
            <a:off x="7467600" y="2743200"/>
            <a:ext cx="457200" cy="228600"/>
            <a:chOff x="864" y="1728"/>
            <a:chExt cx="288" cy="144"/>
          </a:xfrm>
        </p:grpSpPr>
        <p:sp>
          <p:nvSpPr>
            <p:cNvPr id="62" name="Line 75"/>
            <p:cNvSpPr>
              <a:spLocks noChangeShapeType="1"/>
            </p:cNvSpPr>
            <p:nvPr/>
          </p:nvSpPr>
          <p:spPr bwMode="auto">
            <a:xfrm flipH="1">
              <a:off x="864" y="17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Line 76"/>
            <p:cNvSpPr>
              <a:spLocks noChangeShapeType="1"/>
            </p:cNvSpPr>
            <p:nvPr/>
          </p:nvSpPr>
          <p:spPr bwMode="auto">
            <a:xfrm>
              <a:off x="1008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Line 77"/>
            <p:cNvSpPr>
              <a:spLocks noChangeShapeType="1"/>
            </p:cNvSpPr>
            <p:nvPr/>
          </p:nvSpPr>
          <p:spPr bwMode="auto">
            <a:xfrm>
              <a:off x="1008" y="17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5" name="Group 78"/>
          <p:cNvGrpSpPr>
            <a:grpSpLocks/>
          </p:cNvGrpSpPr>
          <p:nvPr/>
        </p:nvGrpSpPr>
        <p:grpSpPr bwMode="auto">
          <a:xfrm>
            <a:off x="8305800" y="2743200"/>
            <a:ext cx="457200" cy="228600"/>
            <a:chOff x="864" y="1728"/>
            <a:chExt cx="288" cy="144"/>
          </a:xfrm>
        </p:grpSpPr>
        <p:sp>
          <p:nvSpPr>
            <p:cNvPr id="66" name="Line 79"/>
            <p:cNvSpPr>
              <a:spLocks noChangeShapeType="1"/>
            </p:cNvSpPr>
            <p:nvPr/>
          </p:nvSpPr>
          <p:spPr bwMode="auto">
            <a:xfrm flipH="1">
              <a:off x="864" y="17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Line 80"/>
            <p:cNvSpPr>
              <a:spLocks noChangeShapeType="1"/>
            </p:cNvSpPr>
            <p:nvPr/>
          </p:nvSpPr>
          <p:spPr bwMode="auto">
            <a:xfrm>
              <a:off x="1008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Line 81"/>
            <p:cNvSpPr>
              <a:spLocks noChangeShapeType="1"/>
            </p:cNvSpPr>
            <p:nvPr/>
          </p:nvSpPr>
          <p:spPr bwMode="auto">
            <a:xfrm>
              <a:off x="1008" y="17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9" name="Line 82"/>
          <p:cNvSpPr>
            <a:spLocks noChangeShapeType="1"/>
          </p:cNvSpPr>
          <p:nvPr/>
        </p:nvSpPr>
        <p:spPr bwMode="auto">
          <a:xfrm>
            <a:off x="8534400" y="2971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2" name="Oval 89"/>
          <p:cNvSpPr>
            <a:spLocks noChangeArrowheads="1"/>
          </p:cNvSpPr>
          <p:nvPr/>
        </p:nvSpPr>
        <p:spPr bwMode="auto">
          <a:xfrm>
            <a:off x="8153400" y="31242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 dirty="0" err="1"/>
              <a:t>univas</a:t>
            </a:r>
            <a:endParaRPr lang="en-US" sz="1400" dirty="0"/>
          </a:p>
        </p:txBody>
      </p:sp>
      <p:sp>
        <p:nvSpPr>
          <p:cNvPr id="73" name="Line 90"/>
          <p:cNvSpPr>
            <a:spLocks noChangeShapeType="1"/>
          </p:cNvSpPr>
          <p:nvPr/>
        </p:nvSpPr>
        <p:spPr bwMode="auto">
          <a:xfrm>
            <a:off x="2362200" y="2971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74" name="Group 115"/>
          <p:cNvGrpSpPr>
            <a:grpSpLocks/>
          </p:cNvGrpSpPr>
          <p:nvPr/>
        </p:nvGrpSpPr>
        <p:grpSpPr bwMode="auto">
          <a:xfrm>
            <a:off x="1219200" y="3124200"/>
            <a:ext cx="7086600" cy="685800"/>
            <a:chOff x="768" y="1968"/>
            <a:chExt cx="4464" cy="432"/>
          </a:xfrm>
        </p:grpSpPr>
        <p:sp>
          <p:nvSpPr>
            <p:cNvPr id="75" name="Text Box 103"/>
            <p:cNvSpPr txBox="1">
              <a:spLocks noChangeArrowheads="1"/>
            </p:cNvSpPr>
            <p:nvPr/>
          </p:nvSpPr>
          <p:spPr bwMode="auto">
            <a:xfrm>
              <a:off x="2573" y="2112"/>
              <a:ext cx="7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>
                  <a:solidFill>
                    <a:srgbClr val="006666"/>
                  </a:solidFill>
                </a:rPr>
                <a:t>1o. nível</a:t>
              </a:r>
              <a:endParaRPr lang="en-US">
                <a:solidFill>
                  <a:srgbClr val="006666"/>
                </a:solidFill>
              </a:endParaRPr>
            </a:p>
          </p:txBody>
        </p:sp>
        <p:sp>
          <p:nvSpPr>
            <p:cNvPr id="76" name="AutoShape 104"/>
            <p:cNvSpPr>
              <a:spLocks/>
            </p:cNvSpPr>
            <p:nvPr/>
          </p:nvSpPr>
          <p:spPr bwMode="auto">
            <a:xfrm rot="-5400000">
              <a:off x="2904" y="-168"/>
              <a:ext cx="192" cy="4464"/>
            </a:xfrm>
            <a:prstGeom prst="leftBrace">
              <a:avLst>
                <a:gd name="adj1" fmla="val 193750"/>
                <a:gd name="adj2" fmla="val 50000"/>
              </a:avLst>
            </a:prstGeom>
            <a:noFill/>
            <a:ln w="952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77" name="Group 117"/>
          <p:cNvGrpSpPr>
            <a:grpSpLocks/>
          </p:cNvGrpSpPr>
          <p:nvPr/>
        </p:nvGrpSpPr>
        <p:grpSpPr bwMode="auto">
          <a:xfrm>
            <a:off x="914400" y="3124200"/>
            <a:ext cx="5245100" cy="3505200"/>
            <a:chOff x="576" y="1968"/>
            <a:chExt cx="3304" cy="2208"/>
          </a:xfrm>
        </p:grpSpPr>
        <p:sp>
          <p:nvSpPr>
            <p:cNvPr id="78" name="Text Box 105"/>
            <p:cNvSpPr txBox="1">
              <a:spLocks noChangeArrowheads="1"/>
            </p:cNvSpPr>
            <p:nvPr/>
          </p:nvSpPr>
          <p:spPr bwMode="auto">
            <a:xfrm>
              <a:off x="1632" y="3072"/>
              <a:ext cx="2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dirty="0"/>
                <a:t>33.13.252.140.in-addr.arpa</a:t>
              </a:r>
              <a:r>
                <a:rPr lang="pt-BR" dirty="0">
                  <a:solidFill>
                    <a:schemeClr val="bg2"/>
                  </a:solidFill>
                </a:rPr>
                <a:t>.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79" name="AutoShape 106"/>
            <p:cNvSpPr>
              <a:spLocks noChangeArrowheads="1"/>
            </p:cNvSpPr>
            <p:nvPr/>
          </p:nvSpPr>
          <p:spPr bwMode="auto">
            <a:xfrm>
              <a:off x="864" y="3120"/>
              <a:ext cx="576" cy="240"/>
            </a:xfrm>
            <a:prstGeom prst="rightArrow">
              <a:avLst>
                <a:gd name="adj1" fmla="val 50000"/>
                <a:gd name="adj2" fmla="val 60000"/>
              </a:avLst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0" name="AutoShape 107"/>
            <p:cNvSpPr>
              <a:spLocks/>
            </p:cNvSpPr>
            <p:nvPr/>
          </p:nvSpPr>
          <p:spPr bwMode="auto">
            <a:xfrm>
              <a:off x="576" y="1968"/>
              <a:ext cx="240" cy="2208"/>
            </a:xfrm>
            <a:prstGeom prst="rightBrace">
              <a:avLst>
                <a:gd name="adj1" fmla="val 76667"/>
                <a:gd name="adj2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81" name="Group 116"/>
          <p:cNvGrpSpPr>
            <a:grpSpLocks/>
          </p:cNvGrpSpPr>
          <p:nvPr/>
        </p:nvGrpSpPr>
        <p:grpSpPr bwMode="auto">
          <a:xfrm>
            <a:off x="6142038" y="3352800"/>
            <a:ext cx="1935162" cy="457200"/>
            <a:chOff x="3869" y="2112"/>
            <a:chExt cx="1219" cy="288"/>
          </a:xfrm>
        </p:grpSpPr>
        <p:sp>
          <p:nvSpPr>
            <p:cNvPr id="82" name="Text Box 100"/>
            <p:cNvSpPr txBox="1">
              <a:spLocks noChangeArrowheads="1"/>
            </p:cNvSpPr>
            <p:nvPr/>
          </p:nvSpPr>
          <p:spPr bwMode="auto">
            <a:xfrm>
              <a:off x="3869" y="2112"/>
              <a:ext cx="7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>
                  <a:solidFill>
                    <a:srgbClr val="A50021"/>
                  </a:solidFill>
                </a:rPr>
                <a:t>2o. nível</a:t>
              </a:r>
              <a:endParaRPr lang="en-US">
                <a:solidFill>
                  <a:srgbClr val="A50021"/>
                </a:solidFill>
              </a:endParaRPr>
            </a:p>
          </p:txBody>
        </p:sp>
        <p:sp>
          <p:nvSpPr>
            <p:cNvPr id="83" name="AutoShape 114"/>
            <p:cNvSpPr>
              <a:spLocks noChangeArrowheads="1"/>
            </p:cNvSpPr>
            <p:nvPr/>
          </p:nvSpPr>
          <p:spPr bwMode="auto">
            <a:xfrm>
              <a:off x="4656" y="2208"/>
              <a:ext cx="432" cy="144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A50021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84" name="Oval 27"/>
          <p:cNvSpPr>
            <a:spLocks noChangeArrowheads="1"/>
          </p:cNvSpPr>
          <p:nvPr/>
        </p:nvSpPr>
        <p:spPr bwMode="auto">
          <a:xfrm>
            <a:off x="213792" y="61722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/>
              <a:t>33</a:t>
            </a:r>
            <a:endParaRPr lang="en-US" sz="1400"/>
          </a:p>
        </p:txBody>
      </p:sp>
      <p:grpSp>
        <p:nvGrpSpPr>
          <p:cNvPr id="85" name="Group 108"/>
          <p:cNvGrpSpPr>
            <a:grpSpLocks/>
          </p:cNvGrpSpPr>
          <p:nvPr/>
        </p:nvGrpSpPr>
        <p:grpSpPr bwMode="auto">
          <a:xfrm>
            <a:off x="838200" y="1387624"/>
            <a:ext cx="3124200" cy="457200"/>
            <a:chOff x="528" y="768"/>
            <a:chExt cx="1968" cy="288"/>
          </a:xfrm>
        </p:grpSpPr>
        <p:sp>
          <p:nvSpPr>
            <p:cNvPr id="86" name="Text Box 98"/>
            <p:cNvSpPr txBox="1">
              <a:spLocks noChangeArrowheads="1"/>
            </p:cNvSpPr>
            <p:nvPr/>
          </p:nvSpPr>
          <p:spPr bwMode="auto">
            <a:xfrm>
              <a:off x="528" y="768"/>
              <a:ext cx="1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5002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>
                  <a:solidFill>
                    <a:srgbClr val="FF9933"/>
                  </a:solidFill>
                </a:rPr>
                <a:t>Raíz – sem nome</a:t>
              </a:r>
              <a:endParaRPr lang="en-US">
                <a:solidFill>
                  <a:srgbClr val="FF9933"/>
                </a:solidFill>
              </a:endParaRPr>
            </a:p>
          </p:txBody>
        </p:sp>
        <p:sp>
          <p:nvSpPr>
            <p:cNvPr id="87" name="AutoShape 102"/>
            <p:cNvSpPr>
              <a:spLocks noChangeArrowheads="1"/>
            </p:cNvSpPr>
            <p:nvPr/>
          </p:nvSpPr>
          <p:spPr bwMode="auto">
            <a:xfrm>
              <a:off x="1968" y="816"/>
              <a:ext cx="528" cy="192"/>
            </a:xfrm>
            <a:prstGeom prst="rightArrow">
              <a:avLst>
                <a:gd name="adj1" fmla="val 50000"/>
                <a:gd name="adj2" fmla="val 68750"/>
              </a:avLst>
            </a:prstGeom>
            <a:solidFill>
              <a:srgbClr val="FF9933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88" name="Oval 22"/>
          <p:cNvSpPr>
            <a:spLocks noChangeArrowheads="1"/>
          </p:cNvSpPr>
          <p:nvPr/>
        </p:nvSpPr>
        <p:spPr bwMode="auto">
          <a:xfrm>
            <a:off x="4114800" y="1143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04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0999" y="1484784"/>
            <a:ext cx="8407893" cy="4407408"/>
          </a:xfrm>
        </p:spPr>
        <p:txBody>
          <a:bodyPr>
            <a:noAutofit/>
          </a:bodyPr>
          <a:lstStyle/>
          <a:p>
            <a:r>
              <a:rPr lang="pt-BR" sz="2400" i="1" dirty="0" err="1">
                <a:solidFill>
                  <a:schemeClr val="tx1"/>
                </a:solidFill>
              </a:rPr>
              <a:t>Fully</a:t>
            </a:r>
            <a:r>
              <a:rPr lang="pt-BR" sz="2400" i="1" dirty="0">
                <a:solidFill>
                  <a:schemeClr val="tx1"/>
                </a:solidFill>
              </a:rPr>
              <a:t> </a:t>
            </a:r>
            <a:r>
              <a:rPr lang="pt-BR" sz="2400" i="1" dirty="0" err="1">
                <a:solidFill>
                  <a:schemeClr val="tx1"/>
                </a:solidFill>
              </a:rPr>
              <a:t>Qualified</a:t>
            </a:r>
            <a:r>
              <a:rPr lang="pt-BR" sz="2400" i="1" dirty="0">
                <a:solidFill>
                  <a:schemeClr val="tx1"/>
                </a:solidFill>
              </a:rPr>
              <a:t> Domain </a:t>
            </a:r>
            <a:r>
              <a:rPr lang="pt-BR" sz="2400" i="1" dirty="0" err="1">
                <a:solidFill>
                  <a:schemeClr val="tx1"/>
                </a:solidFill>
              </a:rPr>
              <a:t>Name</a:t>
            </a:r>
            <a:r>
              <a:rPr lang="pt-BR" sz="2400" i="1" dirty="0">
                <a:solidFill>
                  <a:schemeClr val="tx1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>(FQDN) são rótulos separados por pontos: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Exemplo: www.univas.edu.br</a:t>
            </a:r>
          </a:p>
          <a:p>
            <a:r>
              <a:rPr lang="pt-BR" sz="2400" dirty="0">
                <a:solidFill>
                  <a:schemeClr val="tx1"/>
                </a:solidFill>
              </a:rPr>
              <a:t>FQDN indica uma hierarquia - Nomes mais à direita têm mais alto nível na hierarquia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O pai de todos é o domínio “.” (root)</a:t>
            </a:r>
          </a:p>
          <a:p>
            <a:r>
              <a:rPr lang="pt-BR" sz="2400" dirty="0">
                <a:solidFill>
                  <a:schemeClr val="tx1"/>
                </a:solidFill>
              </a:rPr>
              <a:t>Exemplo: univas.edu.br.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domínio “</a:t>
            </a:r>
            <a:r>
              <a:rPr lang="pt-BR" sz="2000" dirty="0" err="1">
                <a:solidFill>
                  <a:schemeClr val="tx1"/>
                </a:solidFill>
              </a:rPr>
              <a:t>univas</a:t>
            </a:r>
            <a:r>
              <a:rPr lang="pt-BR" sz="2000" dirty="0">
                <a:solidFill>
                  <a:schemeClr val="tx1"/>
                </a:solidFill>
              </a:rPr>
              <a:t>” está dentro do domínio “</a:t>
            </a:r>
            <a:r>
              <a:rPr lang="pt-BR" sz="2000" dirty="0" err="1">
                <a:solidFill>
                  <a:schemeClr val="tx1"/>
                </a:solidFill>
              </a:rPr>
              <a:t>edu</a:t>
            </a:r>
            <a:r>
              <a:rPr lang="pt-BR" sz="2000" dirty="0">
                <a:solidFill>
                  <a:schemeClr val="tx1"/>
                </a:solidFill>
              </a:rPr>
              <a:t>”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domínio “</a:t>
            </a:r>
            <a:r>
              <a:rPr lang="pt-BR" sz="2000" dirty="0" err="1">
                <a:solidFill>
                  <a:schemeClr val="tx1"/>
                </a:solidFill>
              </a:rPr>
              <a:t>edu</a:t>
            </a:r>
            <a:r>
              <a:rPr lang="pt-BR" sz="2000" dirty="0">
                <a:solidFill>
                  <a:schemeClr val="tx1"/>
                </a:solidFill>
              </a:rPr>
              <a:t>” está dentro do domínio “</a:t>
            </a:r>
            <a:r>
              <a:rPr lang="pt-BR" sz="2000" dirty="0" err="1">
                <a:solidFill>
                  <a:schemeClr val="tx1"/>
                </a:solidFill>
              </a:rPr>
              <a:t>br</a:t>
            </a:r>
            <a:r>
              <a:rPr lang="pt-BR" sz="2000" dirty="0">
                <a:solidFill>
                  <a:schemeClr val="tx1"/>
                </a:solidFill>
              </a:rPr>
              <a:t>”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domínio “</a:t>
            </a:r>
            <a:r>
              <a:rPr lang="pt-BR" sz="2000" dirty="0" err="1">
                <a:solidFill>
                  <a:schemeClr val="tx1"/>
                </a:solidFill>
              </a:rPr>
              <a:t>br</a:t>
            </a:r>
            <a:r>
              <a:rPr lang="pt-BR" sz="2000" dirty="0">
                <a:solidFill>
                  <a:schemeClr val="tx1"/>
                </a:solidFill>
              </a:rPr>
              <a:t>” está dentro do domínio “.”</a:t>
            </a:r>
          </a:p>
          <a:p>
            <a:r>
              <a:rPr lang="pt-BR" sz="2400" dirty="0">
                <a:solidFill>
                  <a:schemeClr val="tx1"/>
                </a:solidFill>
              </a:rPr>
              <a:t>Domínio root pode ser omitido no final do nome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www.univas.edu.br. = www.univas.edu.br</a:t>
            </a:r>
          </a:p>
          <a:p>
            <a:r>
              <a:rPr lang="pt-BR" sz="2400" dirty="0">
                <a:solidFill>
                  <a:schemeClr val="tx1"/>
                </a:solidFill>
              </a:rPr>
              <a:t>Nomes são usados como “chave” na busca de dados no DNS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DNS</a:t>
            </a:r>
          </a:p>
        </p:txBody>
      </p:sp>
    </p:spTree>
    <p:extLst>
      <p:ext uri="{BB962C8B-B14F-4D97-AF65-F5344CB8AC3E}">
        <p14:creationId xmlns:p14="http://schemas.microsoft.com/office/powerpoint/2010/main" val="1654335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de">
  <a:themeElements>
    <a:clrScheme name="Grade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ad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ad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1777</TotalTime>
  <Words>680</Words>
  <Application>Microsoft Office PowerPoint</Application>
  <PresentationFormat>Apresentação na tela (4:3)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Franklin Gothic Medium</vt:lpstr>
      <vt:lpstr>Times New Roman</vt:lpstr>
      <vt:lpstr>Wingdings</vt:lpstr>
      <vt:lpstr>Wingdings 2</vt:lpstr>
      <vt:lpstr>Grade</vt:lpstr>
      <vt:lpstr>Redes de Computadores - 2</vt:lpstr>
      <vt:lpstr>Protocolo DNS</vt:lpstr>
      <vt:lpstr>Protocolo DNS</vt:lpstr>
      <vt:lpstr>Protocolo DNS</vt:lpstr>
      <vt:lpstr>Protocolo DNS</vt:lpstr>
      <vt:lpstr>Protocolo DNS</vt:lpstr>
      <vt:lpstr>Protocolo DNS</vt:lpstr>
      <vt:lpstr>Protocolo DNS</vt:lpstr>
      <vt:lpstr>Protocolo DNS</vt:lpstr>
      <vt:lpstr>Protocolo DNS</vt:lpstr>
      <vt:lpstr>Protocolo DNS</vt:lpstr>
      <vt:lpstr>Protocolo DNS</vt:lpstr>
      <vt:lpstr>Protocolo DNS</vt:lpstr>
      <vt:lpstr>Protocolo DNS - CACHE</vt:lpstr>
      <vt:lpstr>Redes de Computadores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da Segurança da Informação</dc:title>
  <dc:creator>deco</dc:creator>
  <cp:lastModifiedBy>André Luiz Martins de Oliveira</cp:lastModifiedBy>
  <cp:revision>425</cp:revision>
  <dcterms:created xsi:type="dcterms:W3CDTF">2010-08-23T13:01:59Z</dcterms:created>
  <dcterms:modified xsi:type="dcterms:W3CDTF">2023-11-09T23:47:59Z</dcterms:modified>
</cp:coreProperties>
</file>