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9" r:id="rId6"/>
    <p:sldId id="268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99DD2-D7C8-4E67-B59D-7E5BA793E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427E0E-29DA-9DA1-101E-4ABBD0596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9E8DB4-CECA-2A4F-E8E6-34AE29CD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916A-20E9-4A07-939C-B7885F1620AF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28D484-FBAA-1065-9B9C-07426C07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A414B4-232C-5D40-5370-8F5FCBF9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C69A-77FB-47FF-BEEF-3E62C2B13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0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57223-9D60-B939-6A7A-F42BF5C7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AA99DD-FDD9-2CE7-BCF7-5ADED1BBE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17AEC4-DA2E-8CE1-72C4-2C5CB900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916A-20E9-4A07-939C-B7885F1620AF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898E2B-7B64-6DD2-272B-4325A2605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A9492E-01FC-1599-823E-F6488D36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C69A-77FB-47FF-BEEF-3E62C2B13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64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5F58FD-8D98-4944-E5CC-4B8D1DAAA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772CCC-18DA-5073-B0E6-4A761A82F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DE8FD8-EAB5-407B-3E7C-B1A3AE5E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916A-20E9-4A07-939C-B7885F1620AF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157E08-8552-29CC-E3E6-861CE31A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D35714-C9A7-63E1-A551-EFB2B3C8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C69A-77FB-47FF-BEEF-3E62C2B13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3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75D89-E451-FB07-CB64-221E92E3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D78376-946F-1118-B722-CC66A9E0D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83B362-3922-0FF4-0328-B5C04946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916A-20E9-4A07-939C-B7885F1620AF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EA6F36-3332-81C6-E52A-B3168F27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F9114F-13EE-B305-69E5-12A213B4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C69A-77FB-47FF-BEEF-3E62C2B13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44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28D56-26F8-1878-365A-ECAFDDE5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516865-AA86-16DA-0AB5-6A83F5702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DFF1C-6EAD-E7A3-CFC9-075E0977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916A-20E9-4A07-939C-B7885F1620AF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A5DC0-43D1-3C7A-8E5A-782B0C9C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843169-C95B-AC0F-6961-CC7CF503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C69A-77FB-47FF-BEEF-3E62C2B13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37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FF8DF-161B-6CEE-F564-62D7CFC5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CD2D85-11E9-CBB5-CFE3-F4FA79545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E486EC-7476-F65C-DC6F-B2177CBBC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ED2DB6-CDFE-784A-B3EC-AD1A9B87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916A-20E9-4A07-939C-B7885F1620AF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11DA55-5ECC-26DD-E739-1A2DA061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2ABA98-AD6C-994D-0640-BD9392C7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C69A-77FB-47FF-BEEF-3E62C2B13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19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0C037-FBC1-C3EB-12BD-239BD096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4727DD-D436-73AD-6073-114354E44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9D355E-FFFA-B58A-ED8A-0B387CDA5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E894058-F666-02E0-BE23-E1A326851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592CC8-9F8C-4014-1EEA-A317F941F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172DB6-AC51-F9B4-8AF3-26030939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916A-20E9-4A07-939C-B7885F1620AF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743971-9E47-65C2-BAA7-EF843F8B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237AD58-4186-7AEE-3973-87FBDAAA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C69A-77FB-47FF-BEEF-3E62C2B13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20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06014-D1DF-E6C5-686F-81F38C02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C41DB6-478C-B9D1-CFA9-B3AE525D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916A-20E9-4A07-939C-B7885F1620AF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BA49F4-3142-1B7F-AEB4-09624922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C2CEF9-0906-1157-BD2A-B827FCC1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C69A-77FB-47FF-BEEF-3E62C2B13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66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19B838F-0C84-9F82-B823-E2ACA08EA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916A-20E9-4A07-939C-B7885F1620AF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877A037-8DBC-0BA1-6464-50B99165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7B47A2-CC80-9D4E-64B2-2FB2864D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C69A-77FB-47FF-BEEF-3E62C2B13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69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06B96-9044-9017-4167-23E60A43D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C3A35-0867-CCB4-20A8-7D7BB8E8F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0CD483-46E3-EB1B-0599-1BD7EE1D8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F28238-B95C-2F56-4BF6-F1E91F33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916A-20E9-4A07-939C-B7885F1620AF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A39E68-4994-324A-0BDD-9E971F3F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A37836-DA2B-6B2E-EFE7-1193966E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C69A-77FB-47FF-BEEF-3E62C2B13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50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DBE1F-5BB7-56B0-0E3D-9E2A00C6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956CE88-339E-EB92-4C53-AAF3A2E00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2EDB32-A7DE-7C6A-83E8-DB4125F97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5CDB0D-E310-0F0E-830E-A79E6259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916A-20E9-4A07-939C-B7885F1620AF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C0B8CB-DBA6-D979-1A05-5AA8710B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C9A1DA-2018-F939-CBF4-C90B0325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C69A-77FB-47FF-BEEF-3E62C2B13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2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AD3B12D-4EB5-5FC6-B66C-2686363C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9A8E02-0D30-EF80-52C7-EF48780C3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E24D49-7B22-E680-DA39-4A0311E48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2916A-20E9-4A07-939C-B7885F1620AF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E6723F-4A4F-AF20-E502-1A608B7C6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33EEF9-B35A-C71D-0D15-85F126FA5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3C69A-77FB-47FF-BEEF-3E62C2B13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68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search/cloud%20computing" TargetMode="External"/><Relationship Id="rId2" Type="http://schemas.openxmlformats.org/officeDocument/2006/relationships/image" Target="../media/image1.1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www.gamingpark.it/0607/stock-ps5-ultimi-aggiornamenti-su-dove-acquistare-playstation-5/" TargetMode="External"/><Relationship Id="rId7" Type="http://schemas.openxmlformats.org/officeDocument/2006/relationships/hyperlink" Target="https://www.pexels.com/pt-br/foto/computador-portatil-eletronicos-laptop-maca-249541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s://www.wired.it/mobile/smartphone/2017/10/10/wiko-view-italia/" TargetMode="External"/><Relationship Id="rId4" Type="http://schemas.openxmlformats.org/officeDocument/2006/relationships/image" Target="../media/image3.jpg"/><Relationship Id="rId9" Type="http://schemas.openxmlformats.org/officeDocument/2006/relationships/hyperlink" Target="https://www.droidwiki.org/wiki/Sony/Xperia_Z4_Table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s://blog.keliweb.it/2016/07/che-cose-un-data-center/" TargetMode="External"/><Relationship Id="rId7" Type="http://schemas.openxmlformats.org/officeDocument/2006/relationships/hyperlink" Target="https://www.wired.it/economia/business/2020/11/30/data-center-investimento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hyperlink" Target="https://overbr.com.br/artigos/ativas-apresenta-analise-do-que-nao-deve-faltar-em-um-data-center-moderno" TargetMode="External"/><Relationship Id="rId4" Type="http://schemas.openxmlformats.org/officeDocument/2006/relationships/image" Target="../media/image8.jpg"/><Relationship Id="rId9" Type="http://schemas.openxmlformats.org/officeDocument/2006/relationships/hyperlink" Target="https://www.flickr.com/photos/neospire/3594831893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hyperlink" Target="https://commons.wikimedia.org/wiki/File:Dropbox_logo_2017.svg" TargetMode="External"/><Relationship Id="rId7" Type="http://schemas.openxmlformats.org/officeDocument/2006/relationships/hyperlink" Target="https://servikx.com/2013/08/05/nube-icloud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hyperlink" Target="https://namila.me/blog/2020-06/server-client-app-to-upload-and-download-using-aws-s3-pre-signed-urls/" TargetMode="External"/><Relationship Id="rId5" Type="http://schemas.openxmlformats.org/officeDocument/2006/relationships/hyperlink" Target="https://www.thedigeon.com/it/microsoft-il-cloud-skydrive-diventa-onedrive.html" TargetMode="External"/><Relationship Id="rId10" Type="http://schemas.openxmlformats.org/officeDocument/2006/relationships/image" Target="../media/image24.png"/><Relationship Id="rId4" Type="http://schemas.openxmlformats.org/officeDocument/2006/relationships/image" Target="../media/image21.jpg"/><Relationship Id="rId9" Type="http://schemas.openxmlformats.org/officeDocument/2006/relationships/hyperlink" Target="http://www.rauldiego.es/google-driv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8D662-C5DA-FB55-7B8A-BB9930EEC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Cloud </a:t>
            </a:r>
            <a:r>
              <a:rPr lang="pt-BR" dirty="0" err="1"/>
              <a:t>Computing</a:t>
            </a:r>
            <a:endParaRPr lang="pt-BR" dirty="0"/>
          </a:p>
        </p:txBody>
      </p:sp>
      <p:pic>
        <p:nvPicPr>
          <p:cNvPr id="5" name="Imagem 4" descr="Tela de computador com fundo azul&#10;&#10;Descrição gerada automaticamente com confiança baixa">
            <a:extLst>
              <a:ext uri="{FF2B5EF4-FFF2-40B4-BE49-F238E27FC236}">
                <a16:creationId xmlns:a16="http://schemas.microsoft.com/office/drawing/2014/main" id="{42DD1844-C537-912F-B59A-5650F386A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37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E6C399-EE71-7477-2B61-F5CD3B18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BANCO DE DADOS</a:t>
            </a:r>
          </a:p>
        </p:txBody>
      </p:sp>
      <p:pic>
        <p:nvPicPr>
          <p:cNvPr id="5124" name="Picture 4" descr="Mover dados entre bancos de dados na nuvem escalados horizontalmente -  Azure SQL Database | Microsoft Learn">
            <a:extLst>
              <a:ext uri="{FF2B5EF4-FFF2-40B4-BE49-F238E27FC236}">
                <a16:creationId xmlns:a16="http://schemas.microsoft.com/office/drawing/2014/main" id="{D8EF0415-FC00-9D56-0E98-2D23A8987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748" y="2737126"/>
            <a:ext cx="5131088" cy="288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Artigo SQL Magazine 72 - Bancos de dados em nuvem com SQL Azure">
            <a:extLst>
              <a:ext uri="{FF2B5EF4-FFF2-40B4-BE49-F238E27FC236}">
                <a16:creationId xmlns:a16="http://schemas.microsoft.com/office/drawing/2014/main" id="{434EC444-B97A-B12E-2638-98B40EC77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165" y="2217815"/>
            <a:ext cx="4582041" cy="399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48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: Rounded Corners 6150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67D99A-3FF7-170B-2524-C04C6982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 DE SERVIÇOS EM NUVEM</a:t>
            </a:r>
          </a:p>
        </p:txBody>
      </p:sp>
      <p:pic>
        <p:nvPicPr>
          <p:cNvPr id="6146" name="Picture 2" descr="Computação em Nuvem para a Sefaz SE">
            <a:extLst>
              <a:ext uri="{FF2B5EF4-FFF2-40B4-BE49-F238E27FC236}">
                <a16:creationId xmlns:a16="http://schemas.microsoft.com/office/drawing/2014/main" id="{3CD5C38B-6BFB-6B1F-C099-303F620AF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0665" y="1862657"/>
            <a:ext cx="6804078" cy="34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13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Flowchart: Document 717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B48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9591AD-67B0-664F-1309-674F8707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 DE SERVIÇOS EM NUVEM</a:t>
            </a:r>
          </a:p>
        </p:txBody>
      </p:sp>
      <p:pic>
        <p:nvPicPr>
          <p:cNvPr id="7170" name="Picture 2" descr="Tipos de Serviços em Nuvem: IaaS, PaaS, SaaS | FSI-2014-gfw">
            <a:extLst>
              <a:ext uri="{FF2B5EF4-FFF2-40B4-BE49-F238E27FC236}">
                <a16:creationId xmlns:a16="http://schemas.microsoft.com/office/drawing/2014/main" id="{C67C86AF-2F4E-DA7C-20B9-B1E83E518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1141011"/>
            <a:ext cx="7347537" cy="45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314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Flowchart: Document 112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B5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0B60B8-753E-564E-950D-F9D18A4B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IAAS</a:t>
            </a:r>
          </a:p>
        </p:txBody>
      </p:sp>
      <p:pic>
        <p:nvPicPr>
          <p:cNvPr id="11266" name="Picture 2" descr="Top 5 Use Cases for Infrastructure as a Service">
            <a:extLst>
              <a:ext uri="{FF2B5EF4-FFF2-40B4-BE49-F238E27FC236}">
                <a16:creationId xmlns:a16="http://schemas.microsoft.com/office/drawing/2014/main" id="{67DE3CA9-6F17-D2FC-C7A7-598FEDC24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978271"/>
            <a:ext cx="7347537" cy="490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13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Flowchart: Document 1229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44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006FBF-6821-FC4D-1E38-34887225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PAAS</a:t>
            </a:r>
          </a:p>
        </p:txBody>
      </p:sp>
      <p:pic>
        <p:nvPicPr>
          <p:cNvPr id="12290" name="Picture 2" descr="PaaS: o que é, como funciona, modelos, benefícios e exemplos - TOTVS">
            <a:extLst>
              <a:ext uri="{FF2B5EF4-FFF2-40B4-BE49-F238E27FC236}">
                <a16:creationId xmlns:a16="http://schemas.microsoft.com/office/drawing/2014/main" id="{6980461F-8239-B9E2-ADFF-DE5E5E802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977248"/>
            <a:ext cx="7347537" cy="490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411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Flowchart: Document 1331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B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3F446B-8E94-4E77-9DF1-79F76BF9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SAAS</a:t>
            </a:r>
          </a:p>
        </p:txBody>
      </p:sp>
      <p:pic>
        <p:nvPicPr>
          <p:cNvPr id="13314" name="Picture 2" descr="O que é SaaS (Software as a Service) | Solvimm">
            <a:extLst>
              <a:ext uri="{FF2B5EF4-FFF2-40B4-BE49-F238E27FC236}">
                <a16:creationId xmlns:a16="http://schemas.microsoft.com/office/drawing/2014/main" id="{7FBBFB98-A641-545C-58A4-73624DAFD2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1097557"/>
            <a:ext cx="7347537" cy="466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60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 descr="Ícone">
            <a:extLst>
              <a:ext uri="{FF2B5EF4-FFF2-40B4-BE49-F238E27FC236}">
                <a16:creationId xmlns:a16="http://schemas.microsoft.com/office/drawing/2014/main" id="{49CDEA53-F672-BC51-9CE0-1C9AFBA7F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17710" y="643467"/>
            <a:ext cx="4347379" cy="254321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 descr="Mão segurando um celular">
            <a:extLst>
              <a:ext uri="{FF2B5EF4-FFF2-40B4-BE49-F238E27FC236}">
                <a16:creationId xmlns:a16="http://schemas.microsoft.com/office/drawing/2014/main" id="{ADBE4ACE-1278-F550-5F3C-21B01EA24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44149" y="643467"/>
            <a:ext cx="4521274" cy="254321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 descr="Computador aberto em cima da mesa">
            <a:extLst>
              <a:ext uri="{FF2B5EF4-FFF2-40B4-BE49-F238E27FC236}">
                <a16:creationId xmlns:a16="http://schemas.microsoft.com/office/drawing/2014/main" id="{4DF9E14A-9DAD-540C-A7EE-38AEAF3D16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584387" y="3671316"/>
            <a:ext cx="3814025" cy="2545862"/>
          </a:xfrm>
          <a:prstGeom prst="rect">
            <a:avLst/>
          </a:prstGeom>
        </p:spPr>
      </p:pic>
      <p:pic>
        <p:nvPicPr>
          <p:cNvPr id="20" name="Imagem 19" descr="Celular com tela ligada&#10;&#10;Descrição gerada automaticamente com confiança média">
            <a:extLst>
              <a:ext uri="{FF2B5EF4-FFF2-40B4-BE49-F238E27FC236}">
                <a16:creationId xmlns:a16="http://schemas.microsoft.com/office/drawing/2014/main" id="{08952509-24A8-29AB-5F2B-6CF709FCD1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20307" y="3671316"/>
            <a:ext cx="3768957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7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EE1B34-D656-79FB-A5E6-B5BE3ACE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5400" dirty="0"/>
              <a:t>Cloud </a:t>
            </a:r>
            <a:r>
              <a:rPr lang="pt-BR" sz="5400" dirty="0" err="1"/>
              <a:t>Computing</a:t>
            </a:r>
            <a:r>
              <a:rPr lang="pt-BR" sz="5400" dirty="0"/>
              <a:t> – </a:t>
            </a:r>
            <a:br>
              <a:rPr lang="pt-BR" sz="5400" dirty="0"/>
            </a:br>
            <a:r>
              <a:rPr lang="pt-BR" sz="5400" dirty="0"/>
              <a:t>O que é?</a:t>
            </a:r>
          </a:p>
        </p:txBody>
      </p:sp>
      <p:pic>
        <p:nvPicPr>
          <p:cNvPr id="5" name="Picture 4" descr="Bolas passando por uma nuvem">
            <a:extLst>
              <a:ext uri="{FF2B5EF4-FFF2-40B4-BE49-F238E27FC236}">
                <a16:creationId xmlns:a16="http://schemas.microsoft.com/office/drawing/2014/main" id="{7FF36886-F3FB-522A-F2B6-C6FCC2404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39" r="36924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3AACD2-EB1A-A125-6C34-23F5961A9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pt-BR" sz="2000" b="0" i="0">
                <a:effectLst/>
                <a:latin typeface="AmazonEmberLight"/>
              </a:rPr>
              <a:t>A computação em nuvem é a entrega de recursos de TI sob demanda por meio da Internet com definição de preço de pagamento conforme o uso. Em vez de comprar, ter e manter datacenters e servidores físicos, você pode acessar serviços de tecnologia, como capacidade computacional, armazenamento e bancos de dados, conforme a necessidade, usando um provedor de nuvem como a Amazon Web Services (AWS).</a:t>
            </a:r>
          </a:p>
          <a:p>
            <a:endParaRPr lang="pt-BR" sz="2000">
              <a:latin typeface="AmazonEmberLight"/>
            </a:endParaRPr>
          </a:p>
          <a:p>
            <a:r>
              <a:rPr lang="pt-BR" sz="2000">
                <a:latin typeface="AmazonEmberLight"/>
              </a:rPr>
              <a:t>Fonte: https://aws.amazon.com/pt/what-is-cloud-computing/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105896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Estação de metrô&#10;&#10;Descrição gerada automaticamente com confiança média">
            <a:extLst>
              <a:ext uri="{FF2B5EF4-FFF2-40B4-BE49-F238E27FC236}">
                <a16:creationId xmlns:a16="http://schemas.microsoft.com/office/drawing/2014/main" id="{66D93E07-80DA-E18C-3479-C0C7384A3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56826" y="643467"/>
            <a:ext cx="4069147" cy="254321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Estação de trem">
            <a:extLst>
              <a:ext uri="{FF2B5EF4-FFF2-40B4-BE49-F238E27FC236}">
                <a16:creationId xmlns:a16="http://schemas.microsoft.com/office/drawing/2014/main" id="{16C79FB5-BDE0-DA8A-2565-0F20C5E67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58487" y="643467"/>
            <a:ext cx="4292597" cy="254321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Estação de trem">
            <a:extLst>
              <a:ext uri="{FF2B5EF4-FFF2-40B4-BE49-F238E27FC236}">
                <a16:creationId xmlns:a16="http://schemas.microsoft.com/office/drawing/2014/main" id="{91D6AD32-4F01-843C-7D04-D063B52CF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584387" y="3671316"/>
            <a:ext cx="3814025" cy="2545862"/>
          </a:xfrm>
          <a:prstGeom prst="rect">
            <a:avLst/>
          </a:prstGeom>
        </p:spPr>
      </p:pic>
      <p:pic>
        <p:nvPicPr>
          <p:cNvPr id="14" name="Imagem 13" descr="Uma imagem contendo no interior, computador, armário, cheio">
            <a:extLst>
              <a:ext uri="{FF2B5EF4-FFF2-40B4-BE49-F238E27FC236}">
                <a16:creationId xmlns:a16="http://schemas.microsoft.com/office/drawing/2014/main" id="{35CACFE8-F57F-70A7-16C0-2412268A9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792075" y="3671316"/>
            <a:ext cx="3825421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0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D0394FE2-BDDA-4ECE-B320-81AE19E9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01" name="Rectangle 8200">
            <a:extLst>
              <a:ext uri="{FF2B5EF4-FFF2-40B4-BE49-F238E27FC236}">
                <a16:creationId xmlns:a16="http://schemas.microsoft.com/office/drawing/2014/main" id="{0625AAC5-802A-4197-8804-2B78FF65C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865BBC-10CC-A553-350B-28435E9B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310896"/>
            <a:ext cx="7982712" cy="868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Google</a:t>
            </a:r>
          </a:p>
        </p:txBody>
      </p:sp>
      <p:sp>
        <p:nvSpPr>
          <p:cNvPr id="8203" name="Rectangle: Rounded Corners 8202">
            <a:extLst>
              <a:ext uri="{FF2B5EF4-FFF2-40B4-BE49-F238E27FC236}">
                <a16:creationId xmlns:a16="http://schemas.microsoft.com/office/drawing/2014/main" id="{A1B139DD-0E8D-42FA-9171-C5F00175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4" name="Picture 2" descr="Data centers: Google">
            <a:extLst>
              <a:ext uri="{FF2B5EF4-FFF2-40B4-BE49-F238E27FC236}">
                <a16:creationId xmlns:a16="http://schemas.microsoft.com/office/drawing/2014/main" id="{13AA09D9-EAB1-33CC-11F1-E906150065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" r="25915" b="2"/>
          <a:stretch/>
        </p:blipFill>
        <p:spPr bwMode="auto">
          <a:xfrm>
            <a:off x="419830" y="2128345"/>
            <a:ext cx="5577840" cy="408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Infraestrutura global | Google Cloud">
            <a:extLst>
              <a:ext uri="{FF2B5EF4-FFF2-40B4-BE49-F238E27FC236}">
                <a16:creationId xmlns:a16="http://schemas.microsoft.com/office/drawing/2014/main" id="{BDD25481-1EC3-B768-D8FB-3E3B28BDA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2"/>
          <a:stretch/>
        </p:blipFill>
        <p:spPr bwMode="auto">
          <a:xfrm>
            <a:off x="6194332" y="2128367"/>
            <a:ext cx="5577840" cy="408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35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D0394FE2-BDDA-4ECE-B320-81AE19E9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0625AAC5-802A-4197-8804-2B78FF65C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B6B19D-5030-47A9-240E-F42AA9E6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310896"/>
            <a:ext cx="7982712" cy="868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</a:t>
            </a:r>
          </a:p>
        </p:txBody>
      </p:sp>
      <p:sp>
        <p:nvSpPr>
          <p:cNvPr id="20" name="Rectangle: Rounded Corners 13">
            <a:extLst>
              <a:ext uri="{FF2B5EF4-FFF2-40B4-BE49-F238E27FC236}">
                <a16:creationId xmlns:a16="http://schemas.microsoft.com/office/drawing/2014/main" id="{A1B139DD-0E8D-42FA-9171-C5F00175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508175-103C-19C1-A3F3-C04D6E7B4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73" r="12038"/>
          <a:stretch/>
        </p:blipFill>
        <p:spPr>
          <a:xfrm>
            <a:off x="419830" y="2128345"/>
            <a:ext cx="5577840" cy="4083269"/>
          </a:xfrm>
          <a:prstGeom prst="rect">
            <a:avLst/>
          </a:prstGeom>
        </p:spPr>
      </p:pic>
      <p:pic>
        <p:nvPicPr>
          <p:cNvPr id="4" name="Picture 2" descr="Amazon plans new data center outside Paris, again - DCD">
            <a:extLst>
              <a:ext uri="{FF2B5EF4-FFF2-40B4-BE49-F238E27FC236}">
                <a16:creationId xmlns:a16="http://schemas.microsoft.com/office/drawing/2014/main" id="{4624D4F3-6EEC-A8F5-4E48-E3EAA731C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" r="26336" b="-1"/>
          <a:stretch/>
        </p:blipFill>
        <p:spPr bwMode="auto">
          <a:xfrm>
            <a:off x="6194332" y="2128367"/>
            <a:ext cx="5577840" cy="408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71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6C9ECD1F-1B32-4E48-9736-A1BC9A323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D5FF33-895D-ADD9-7AC2-12C6AF370795}"/>
              </a:ext>
            </a:extLst>
          </p:cNvPr>
          <p:cNvSpPr txBox="1"/>
          <p:nvPr/>
        </p:nvSpPr>
        <p:spPr>
          <a:xfrm>
            <a:off x="454467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ASCENTY</a:t>
            </a: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ata Center em Jundiaí - Ascenty">
            <a:extLst>
              <a:ext uri="{FF2B5EF4-FFF2-40B4-BE49-F238E27FC236}">
                <a16:creationId xmlns:a16="http://schemas.microsoft.com/office/drawing/2014/main" id="{F3644C15-F522-E839-179C-B72FCCCCE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2" r="29556" b="-1"/>
          <a:stretch/>
        </p:blipFill>
        <p:spPr bwMode="auto">
          <a:xfrm>
            <a:off x="4054251" y="883463"/>
            <a:ext cx="3721608" cy="254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 Center em Jundiaí - Ascenty">
            <a:extLst>
              <a:ext uri="{FF2B5EF4-FFF2-40B4-BE49-F238E27FC236}">
                <a16:creationId xmlns:a16="http://schemas.microsoft.com/office/drawing/2014/main" id="{2FCD3668-28DB-8A8E-9E3A-5CE4D6291F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" r="9898" b="-1"/>
          <a:stretch/>
        </p:blipFill>
        <p:spPr bwMode="auto">
          <a:xfrm>
            <a:off x="7910946" y="883463"/>
            <a:ext cx="3719192" cy="254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ata Center Paulínia 1 - Ascenty">
            <a:extLst>
              <a:ext uri="{FF2B5EF4-FFF2-40B4-BE49-F238E27FC236}">
                <a16:creationId xmlns:a16="http://schemas.microsoft.com/office/drawing/2014/main" id="{98B48BF6-5CF3-A126-CEF9-5E71A01D0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7" r="17301" b="-1"/>
          <a:stretch/>
        </p:blipFill>
        <p:spPr bwMode="auto">
          <a:xfrm>
            <a:off x="4054251" y="3548348"/>
            <a:ext cx="3721608" cy="254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ata Center Campinas 1 - Ascenty">
            <a:extLst>
              <a:ext uri="{FF2B5EF4-FFF2-40B4-BE49-F238E27FC236}">
                <a16:creationId xmlns:a16="http://schemas.microsoft.com/office/drawing/2014/main" id="{CF4A0362-6CBE-42FD-8D7F-2B2D94D771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4" r="24174" b="-1"/>
          <a:stretch/>
        </p:blipFill>
        <p:spPr bwMode="auto">
          <a:xfrm>
            <a:off x="7916372" y="3548347"/>
            <a:ext cx="3719192" cy="254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39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lowchart: Document 410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A68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B47CEA-BFFF-0063-1A45-03E5C98D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DEMANDA POR SERVIÇOS</a:t>
            </a:r>
          </a:p>
        </p:txBody>
      </p:sp>
      <p:pic>
        <p:nvPicPr>
          <p:cNvPr id="4098" name="Picture 2" descr="A Primer on Cloud Computing. Cloud computing is defined as: | by Colin  Baird | Medium">
            <a:extLst>
              <a:ext uri="{FF2B5EF4-FFF2-40B4-BE49-F238E27FC236}">
                <a16:creationId xmlns:a16="http://schemas.microsoft.com/office/drawing/2014/main" id="{3E97A21C-9F49-1D69-A7B1-CC81C12E8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737261"/>
            <a:ext cx="7347537" cy="538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55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B7CF69-6633-E564-D710-594D5BD1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ARMAZENAMENTO</a:t>
            </a:r>
          </a:p>
        </p:txBody>
      </p:sp>
      <p:pic>
        <p:nvPicPr>
          <p:cNvPr id="8" name="Imagem 7" descr="Forma">
            <a:extLst>
              <a:ext uri="{FF2B5EF4-FFF2-40B4-BE49-F238E27FC236}">
                <a16:creationId xmlns:a16="http://schemas.microsoft.com/office/drawing/2014/main" id="{C48C5D24-1800-5571-7062-D1CFD8376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7636" y="951999"/>
            <a:ext cx="3797570" cy="750020"/>
          </a:xfrm>
          <a:prstGeom prst="rect">
            <a:avLst/>
          </a:prstGeom>
        </p:spPr>
      </p:pic>
      <p:pic>
        <p:nvPicPr>
          <p:cNvPr id="11" name="Imagem 10" descr="Desenho de um círculo">
            <a:extLst>
              <a:ext uri="{FF2B5EF4-FFF2-40B4-BE49-F238E27FC236}">
                <a16:creationId xmlns:a16="http://schemas.microsoft.com/office/drawing/2014/main" id="{624BD34E-6E23-8B12-AFD6-1A2286557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4966" y="2422097"/>
            <a:ext cx="3580096" cy="2013804"/>
          </a:xfrm>
          <a:prstGeom prst="rect">
            <a:avLst/>
          </a:prstGeom>
        </p:spPr>
      </p:pic>
      <p:pic>
        <p:nvPicPr>
          <p:cNvPr id="14" name="Imagem 13" descr="Ícone">
            <a:extLst>
              <a:ext uri="{FF2B5EF4-FFF2-40B4-BE49-F238E27FC236}">
                <a16:creationId xmlns:a16="http://schemas.microsoft.com/office/drawing/2014/main" id="{3F394DD4-AB2B-8248-4432-305A74BAD3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202549" y="852744"/>
            <a:ext cx="3793472" cy="3049298"/>
          </a:xfrm>
          <a:prstGeom prst="rect">
            <a:avLst/>
          </a:prstGeom>
        </p:spPr>
      </p:pic>
      <p:pic>
        <p:nvPicPr>
          <p:cNvPr id="5" name="Imagem 4" descr="Logotipo, nome da empresa, Gráfico de funil">
            <a:extLst>
              <a:ext uri="{FF2B5EF4-FFF2-40B4-BE49-F238E27FC236}">
                <a16:creationId xmlns:a16="http://schemas.microsoft.com/office/drawing/2014/main" id="{58C09F59-975A-E065-3F48-2A95B15315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086176" y="1309210"/>
            <a:ext cx="3797984" cy="213636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 descr="Logotipo, nome da empresa">
            <a:extLst>
              <a:ext uri="{FF2B5EF4-FFF2-40B4-BE49-F238E27FC236}">
                <a16:creationId xmlns:a16="http://schemas.microsoft.com/office/drawing/2014/main" id="{CEB76F30-E70D-4634-3E0D-8B56EFBBA2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17634" y="4629735"/>
            <a:ext cx="3794760" cy="180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06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121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AmazonEmberLight</vt:lpstr>
      <vt:lpstr>Arial</vt:lpstr>
      <vt:lpstr>Avenir Next LT Pro</vt:lpstr>
      <vt:lpstr>Calibri</vt:lpstr>
      <vt:lpstr>Calibri Light</vt:lpstr>
      <vt:lpstr>Tema do Office</vt:lpstr>
      <vt:lpstr>Cloud Computing</vt:lpstr>
      <vt:lpstr>Apresentação do PowerPoint</vt:lpstr>
      <vt:lpstr>Cloud Computing –  O que é?</vt:lpstr>
      <vt:lpstr>Apresentação do PowerPoint</vt:lpstr>
      <vt:lpstr>Google</vt:lpstr>
      <vt:lpstr>Amazon</vt:lpstr>
      <vt:lpstr>Apresentação do PowerPoint</vt:lpstr>
      <vt:lpstr>DEMANDA POR SERVIÇOS</vt:lpstr>
      <vt:lpstr>ARMAZENAMENTO</vt:lpstr>
      <vt:lpstr>BANCO DE DADOS</vt:lpstr>
      <vt:lpstr>TIPOS DE SERVIÇOS EM NUVEM</vt:lpstr>
      <vt:lpstr>TIPOS DE SERVIÇOS EM NUVEM</vt:lpstr>
      <vt:lpstr>IAAS</vt:lpstr>
      <vt:lpstr>PAAS</vt:lpstr>
      <vt:lpstr>SAAS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André Luiz Martins de Oliveira</dc:creator>
  <cp:lastModifiedBy>André Luiz Martins de Oliveira</cp:lastModifiedBy>
  <cp:revision>15</cp:revision>
  <dcterms:created xsi:type="dcterms:W3CDTF">2023-02-04T22:13:35Z</dcterms:created>
  <dcterms:modified xsi:type="dcterms:W3CDTF">2023-02-04T23:25:15Z</dcterms:modified>
</cp:coreProperties>
</file>