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2"/>
  </p:notesMasterIdLst>
  <p:sldIdLst>
    <p:sldId id="35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463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1E8126B-ACB4-D34B-B465-899622CCE2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3C67C7A-8CEA-B04A-870E-054AF41E5E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CF8FB72-4E36-EA49-926E-0741D773E1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111536EF-404A-3F4F-9852-AC6D309884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23910" name="Rectangle 6">
            <a:extLst>
              <a:ext uri="{FF2B5EF4-FFF2-40B4-BE49-F238E27FC236}">
                <a16:creationId xmlns:a16="http://schemas.microsoft.com/office/drawing/2014/main" id="{0BBD17D7-F85C-BD4B-A53A-8F3A6A898B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89A50221-E9C3-2B4F-A676-6368E96D9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B62EEA-1F02-7848-9B7A-F135331235E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C17962F3-1BD2-4947-99BD-C37601BF1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CDB1B-6372-F349-B899-09406CF241F9}" type="slidenum">
              <a:rPr lang="en-US" altLang="pt-BR" sz="1200" smtClean="0"/>
              <a:pPr/>
              <a:t>7</a:t>
            </a:fld>
            <a:endParaRPr lang="en-US" altLang="pt-BR" sz="12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62EF71A-B9E6-5445-A53E-16EAD42B8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91E6C50-C206-BD4A-A8BC-54AE6946C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87" tIns="45094" rIns="90187" bIns="45094"/>
          <a:lstStyle/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4">
            <a:extLst>
              <a:ext uri="{FF2B5EF4-FFF2-40B4-BE49-F238E27FC236}">
                <a16:creationId xmlns:a16="http://schemas.microsoft.com/office/drawing/2014/main" id="{100074EC-A4D9-6641-B862-595826039EB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C93EB098-AE6C-F246-A6C3-FFDC95F3406A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DE4F921E-8006-5A4F-8397-519DCD5D5FD2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E65F75E7-8AA2-AA44-B117-5E0A04FD59A2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70610DB-1D22-5C4A-9A81-8979FF466AAB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A903F59-DB7E-D14C-BB16-923BB70C8F22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8B97B9D-4554-D043-86B0-B446A000D717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44A876C-BB8D-D74F-8852-13BBB5FA0B9A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5594862C-A923-9B49-9625-E1F27F7436EE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042580A-7FC1-8E42-9C03-98549C40DAF1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6C4A48ED-1587-5E40-87A8-FBDB50DA367A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9D86F04-8D91-AC4F-9FC6-00E7857E0C66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3673E9A-4A44-8347-863D-54F48C7E46DB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5402E43-ED54-2240-8258-CA9F2AA9A4E1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AE62861-6A1D-A740-88E1-50A8394E40FE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AAA3B29-30EA-6244-A88D-98C60F387715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36B53BF-5737-9D4B-BB97-D29CA43E5846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2">
              <a:extLst>
                <a:ext uri="{FF2B5EF4-FFF2-40B4-BE49-F238E27FC236}">
                  <a16:creationId xmlns:a16="http://schemas.microsoft.com/office/drawing/2014/main" id="{8C4A8E94-FA8A-B841-9636-4ABF4B4CD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DEA978D0-EE58-0246-8282-B32064E81B3F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BA411AF6-CA2E-4F43-BB1D-5FFE097E3CFD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DE66514A-E7C1-584B-A594-A99F8D78B675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9E56F845-C79F-FD4C-818E-5C657A76BF3D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44F84DE-6C4D-3F4B-BE6A-04DA07BEBD38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upo 45">
                <a:extLst>
                  <a:ext uri="{FF2B5EF4-FFF2-40B4-BE49-F238E27FC236}">
                    <a16:creationId xmlns:a16="http://schemas.microsoft.com/office/drawing/2014/main" id="{E2639A73-4C41-2B46-9B2C-A11266086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B3FED71A-B996-8848-853B-568F472E4F4C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16039F0A-A8BA-7E46-B230-45BC99CF6B82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8B2FCD8F-3ABA-F945-BC33-E1807E076973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D69CCBE6-924E-AC4D-95C9-17AA74D9B9D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C4C5AC4C-6722-674E-870C-64C2DD93F0E3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DE06EE1A-BF96-8E47-8F20-EE9E35D2E6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36FD868A-594D-4C49-8A93-50CEA572D34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DC6FD8BE-8D55-1C4D-A1ED-7826F9011F6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A3D27F66-6A96-634B-B705-A7830E4167D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1CA60656-3A5E-EA45-9975-7F50518E396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3">
              <a:extLst>
                <a:ext uri="{FF2B5EF4-FFF2-40B4-BE49-F238E27FC236}">
                  <a16:creationId xmlns:a16="http://schemas.microsoft.com/office/drawing/2014/main" id="{5F70469B-56E0-7146-A279-FBC4F2652E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662AF828-9C80-6241-AD53-184C07486307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0CB0A63-4503-3D49-8207-D314C8784EEE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E9C57FD-D797-9A46-8D33-8079E684E284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0FEFFD7-B6FF-464E-877B-69DBFEA139A0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D9112F3E-732C-5747-BB46-59BC395AB3D9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upo 29">
                <a:extLst>
                  <a:ext uri="{FF2B5EF4-FFF2-40B4-BE49-F238E27FC236}">
                    <a16:creationId xmlns:a16="http://schemas.microsoft.com/office/drawing/2014/main" id="{2E99D92A-2938-3240-9FE7-527C0768B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C723523E-D292-7E47-9F21-3EFB7BE424DD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D27E522F-D00E-5A47-B860-35F701B90E25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F4D089E0-2439-2747-9F9F-164BC0E8851E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>
                  <a:extLst>
                    <a:ext uri="{FF2B5EF4-FFF2-40B4-BE49-F238E27FC236}">
                      <a16:creationId xmlns:a16="http://schemas.microsoft.com/office/drawing/2014/main" id="{AADD55B9-F59F-9A41-83B3-726CA4E5537D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C42916D3-C0A4-034A-8164-A43DC8370620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42E5D0C-E33B-5542-A1BF-ACAEEBEE064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1B89B68-F8C7-404A-A156-1955BE02139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537B79F-BFC0-0840-963E-64E4FC0D1AD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C41DB20B-BCCC-5D4D-860E-1FBBD6196A7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7A283E02-7579-434C-8C2F-C003CE1B2AD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5B4C4C1C-E850-0945-94FD-C364E8DF9B7F}"/>
              </a:ext>
            </a:extLst>
          </p:cNvPr>
          <p:cNvCxnSpPr/>
          <p:nvPr/>
        </p:nvCxnSpPr>
        <p:spPr>
          <a:xfrm>
            <a:off x="971550" y="5294313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163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B1E75A94-9BB0-FE4E-AAED-AEB9E505D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7162"/>
            <a:ext cx="18319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0384" y="2555466"/>
            <a:ext cx="7203233" cy="273716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59599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A22C575B-6E54-594F-9DAE-F7C8D34F2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13101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E6D24F44-AF4C-B341-AEE0-A2697C134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8788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0E054A1D-E089-3840-ACDF-B024F1C2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85659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>
            <a:extLst>
              <a:ext uri="{FF2B5EF4-FFF2-40B4-BE49-F238E27FC236}">
                <a16:creationId xmlns:a16="http://schemas.microsoft.com/office/drawing/2014/main" id="{0F7E3478-432D-104F-BD09-E5F87067063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D8E8A0A5-38C4-6E46-8312-1CAE0F1AF226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F350FE91-A73F-6B4B-8430-5A1A54AC6D82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F1863B0-2F7C-BF4E-8376-B46BAB41D4B3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536D5D1F-4205-F341-8F55-7170AC67CDCA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BF83D86-DD5D-D944-9EB1-9E2372C7DE91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944445B-0442-1F4D-B74D-25AE059B633B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6D6790E-F2C1-4844-8971-B40C4A2BE2D4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1BAA660-CF1C-934F-B469-17E3E25E7D31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88485E1-F0C2-8E41-8F47-47B0376D896B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C1D3A6B-29FE-9B47-838C-DB94A6A385AB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CDFBA30-D539-9B47-86EE-EF68F5D1C2B6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B92A6664-690C-9749-B284-9B2211661319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D9D4EB4-A128-C947-B27A-E7CCC09601F7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0552922-DA3D-5347-8384-1B0FBCAB6F79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AB229E7-5EED-D549-A099-78C79B33BAB5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5415E67-A935-C943-8621-FF4C4668A01B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o 23">
              <a:extLst>
                <a:ext uri="{FF2B5EF4-FFF2-40B4-BE49-F238E27FC236}">
                  <a16:creationId xmlns:a16="http://schemas.microsoft.com/office/drawing/2014/main" id="{C147D2D0-99D2-F942-925B-80492F27B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51FB2470-DC83-3D4A-9F79-7CFAA9D9754C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8A04B697-308B-D34D-A4DC-DA7BCBC3DC7E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3DE98CA3-D479-6946-BBCA-30BE9CCA2791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41AFFC97-92E1-8747-9003-7DD5C92F90C5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B7EEB4C-89C6-344F-8179-DA3ECA894297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upo 46">
                <a:extLst>
                  <a:ext uri="{FF2B5EF4-FFF2-40B4-BE49-F238E27FC236}">
                    <a16:creationId xmlns:a16="http://schemas.microsoft.com/office/drawing/2014/main" id="{14622ABE-3515-0044-983A-33CF8F42F9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93EFBF89-2D38-EB44-99F1-0DD016B72472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68DC9921-C26C-6E45-8A9F-10342427F709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B135EF05-1FB2-224C-9D8C-2B23531627DF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D8F2058F-785E-8F4F-867D-5B05370EB363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7D6D8B0F-8FE4-D74F-A337-813A67516FCA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1FE9795F-41A4-624C-8993-DE6101C881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91534B66-AEDD-DC40-BDD5-928A5E484E5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DD4DA2F2-AE55-BB47-8C37-9F6D0D670C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8DFDF652-D529-5B48-908F-7802DF24FF6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285507A7-82A4-D34D-BCCA-10555ACA4A8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4">
              <a:extLst>
                <a:ext uri="{FF2B5EF4-FFF2-40B4-BE49-F238E27FC236}">
                  <a16:creationId xmlns:a16="http://schemas.microsoft.com/office/drawing/2014/main" id="{EE572C1D-446F-AD41-91F2-8D4F02DCDE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AB8ED10E-8DA4-4548-B328-95EDE6310B80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33B9C558-C4D5-A144-8864-CD904CDC93A9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0D85AA8B-D773-264E-B077-1CC975AD0421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494AFAAA-BDD1-EE4E-8B97-0D65860CA865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7A31E8C2-E2CC-C24C-9A0E-AAAEB3646785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upo 30">
                <a:extLst>
                  <a:ext uri="{FF2B5EF4-FFF2-40B4-BE49-F238E27FC236}">
                    <a16:creationId xmlns:a16="http://schemas.microsoft.com/office/drawing/2014/main" id="{E1C7805F-CE55-4B4B-B22D-CA64FFB67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072AFDF9-56B8-6E49-8AA2-24EE1AF6CC6A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2B7A3BD7-6C4A-9246-BBA7-D1BABCC6DFDC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7502F10A-F792-854A-974E-62C7A9096C21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>
                  <a:extLst>
                    <a:ext uri="{FF2B5EF4-FFF2-40B4-BE49-F238E27FC236}">
                      <a16:creationId xmlns:a16="http://schemas.microsoft.com/office/drawing/2014/main" id="{2DD3770F-5FF0-3540-B68B-7FA903C7CA1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B1CA3C3A-05F0-C846-9F5F-FE59544D077E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D843CAB6-B990-CF4E-9E1A-4683AAB5D0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046FB51C-79E1-AC41-9058-446D49CD546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3C4719BC-795A-8F45-A6B9-5847B3B34EA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EF57849D-9FB8-E842-B35E-29883BAB6A7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3547E47B-608C-5949-8D13-D3EEADFFB84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64CCAD97-6FA2-D241-95B9-D6A7415816CB}"/>
              </a:ext>
            </a:extLst>
          </p:cNvPr>
          <p:cNvCxnSpPr/>
          <p:nvPr/>
        </p:nvCxnSpPr>
        <p:spPr>
          <a:xfrm>
            <a:off x="971550" y="5294313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405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88666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5FD9F17-ED3F-AD41-8C30-6810FF8F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6459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9E2E87F5-48F0-0345-859C-F86E5FFD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00871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9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32433092-69CA-EA44-AC3D-EB419EAC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792514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60">
            <a:extLst>
              <a:ext uri="{FF2B5EF4-FFF2-40B4-BE49-F238E27FC236}">
                <a16:creationId xmlns:a16="http://schemas.microsoft.com/office/drawing/2014/main" id="{E27A3BA9-9644-014B-8B73-F615152509C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F5BF4D72-3CE2-A54C-8801-0078DA91F716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CD87109C-0869-C947-AB85-107218979688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A591FA2A-E4B2-B94E-B841-3251DA0A2C1C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801410A3-606D-8443-A388-A939B8EED99F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C9F9D31-D202-8A49-B956-5254AEE0CA4A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5E28680-8757-8E42-8790-D4D95B1D9F0A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583B1F7-E1A7-0E4E-8D76-603BFD4658A5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2200439A-8F91-CB48-912B-F01B982870CD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86B5FE5-8437-7F40-BC7F-138A2C23E60F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927EF4A-277E-094E-BADB-0D43CA040937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A3B15CF-7A63-D84D-A38E-E0113CD7CBEF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FFB6916-87C0-B949-9EDF-B016C7DA8A65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0349ED3-BC3E-E64B-89E2-AFF9DA5E7C0D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1FFC6C6-FA71-944A-AA7F-D61248287BC4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6DDB935A-7A5B-2145-8C3D-08269C948794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359678E-9106-EB41-95B5-95FFB550C874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o 177">
              <a:extLst>
                <a:ext uri="{FF2B5EF4-FFF2-40B4-BE49-F238E27FC236}">
                  <a16:creationId xmlns:a16="http://schemas.microsoft.com/office/drawing/2014/main" id="{45ED8B1D-05A6-5B41-93F6-044E6A8BF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214D880-A8A4-1643-9FD0-E24C5B9B951B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53C3A452-3C53-B946-A5FD-A5EA67860964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0714E6AD-2301-494A-8ED9-23395335CD4B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62F38210-47CD-2F49-9067-45949D83547B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705528DD-5BBD-3E44-8A58-1E141BC35F60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upo 200">
                <a:extLst>
                  <a:ext uri="{FF2B5EF4-FFF2-40B4-BE49-F238E27FC236}">
                    <a16:creationId xmlns:a16="http://schemas.microsoft.com/office/drawing/2014/main" id="{E2269195-6FF2-824E-AB69-40BFCE2EA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Conector Reto 47">
                  <a:extLst>
                    <a:ext uri="{FF2B5EF4-FFF2-40B4-BE49-F238E27FC236}">
                      <a16:creationId xmlns:a16="http://schemas.microsoft.com/office/drawing/2014/main" id="{66E6B9C5-836E-C54D-94CC-0AAC830A2CD5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F4C16D1D-B1A6-9F41-8240-D1F21AE1997E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2BA5F70A-CE79-E147-80B0-EDED67E5A71B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7212FCCA-AFDD-B34E-8640-BFC69E0FBC84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A64FFA8D-C47B-394E-9DD0-0F968E61DC8D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B08CFC9E-6CAA-E346-AB8F-67C6F69BDA9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DDE0A771-9412-C04F-82A0-A4C74A901E1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B7708E7E-0CB7-1442-BFED-6F23A8FE2FB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083A1E85-4146-0843-9447-D4F4BB3AF4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A728842F-FE92-BE49-A7F2-56BC2457126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178">
              <a:extLst>
                <a:ext uri="{FF2B5EF4-FFF2-40B4-BE49-F238E27FC236}">
                  <a16:creationId xmlns:a16="http://schemas.microsoft.com/office/drawing/2014/main" id="{D7DB759B-D905-7749-B975-8DCF1A32598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3F5C84DA-913D-E34E-B3DD-CF2488870AA1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0603DF76-8B85-EB4B-9343-FB90DAC27663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9758B275-068D-C445-82F6-6E315A3E1AD2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D6278914-4F97-9744-8FBD-ED9D111306B7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9E0BCF9E-7351-C44D-9ECD-9B4A8F3F701B}"/>
                  </a:ext>
                </a:extLst>
              </p:cNvPr>
              <p:cNvCxnSpPr/>
              <p:nvPr/>
            </p:nvCxnSpPr>
            <p:spPr bwMode="hidden">
              <a:xfrm>
                <a:off x="5107516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upo 184">
                <a:extLst>
                  <a:ext uri="{FF2B5EF4-FFF2-40B4-BE49-F238E27FC236}">
                    <a16:creationId xmlns:a16="http://schemas.microsoft.com/office/drawing/2014/main" id="{F8CA1443-67CB-774C-A455-E83470FB1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82EE7B1E-DB3F-504C-89ED-E20B26A18D50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82E6E7DE-29FC-C742-939E-1AF7183589FB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E35BC87C-A52F-C44F-A620-C3EBE71723F3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0DE9D95C-62D8-7E4A-A35B-65DBF44AD729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CACFA773-88D8-DF49-91C8-068FB55F64FB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5549392-9B9B-8543-9A71-108A0A94B6C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330E5924-741B-514E-8771-97A2BE57BCF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A70C8C1-1068-2E4E-8D05-869E259D9F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39775CBB-DB2A-1C4C-B834-944CEE5C5B6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CDB59CC5-5051-E44B-8DF1-76DE3FB1ABA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4" name="Imagem 162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9D1BE0D7-F940-2A49-B4AC-25989E500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35700"/>
            <a:ext cx="152241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53189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8">
            <a:extLst>
              <a:ext uri="{FF2B5EF4-FFF2-40B4-BE49-F238E27FC236}">
                <a16:creationId xmlns:a16="http://schemas.microsoft.com/office/drawing/2014/main" id="{AEC71A42-E0A5-894E-AF39-1F13B167DD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51DBDE8-374C-4F48-A945-B8CA798B7DEE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B8DB534-92AC-A94D-B0D6-89A926EEDEDE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0B4D4D0-6582-D24E-9F14-4CE9248186C6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4CA3F0F-317B-9547-AC2C-CBA46C5B8CCE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22FC669-59EB-C740-BACF-B2352200FA73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68EB6DD-EF8E-4949-982A-9190EB7972DD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491CED0-4207-8643-94A2-4E5E6CEBB956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F090D25-B1A2-CA4D-93A9-D44ECCD52AA0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A2824A2-4C5F-A746-BE77-F0639CC892FA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723632C-801F-4343-8E10-F70876021FC8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280829F-73FB-6146-8473-DCC80AB4E649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25F4097-DA19-3745-8D9D-9E7F3FD53A0E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F157628-40D0-6F4B-8731-EDCBD8439B0B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C9EF5E8-BCC1-B749-BBA0-0615C53DD636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F1719D6-402C-7F40-8788-F4D4740D8568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F7B837B-19D5-0E48-8A17-6AE6FC980027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5">
              <a:extLst>
                <a:ext uri="{FF2B5EF4-FFF2-40B4-BE49-F238E27FC236}">
                  <a16:creationId xmlns:a16="http://schemas.microsoft.com/office/drawing/2014/main" id="{0CD73064-83CF-3A43-8031-22F54A9D9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742B11CF-9083-D14D-90DC-898696E13E38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61510AB4-8CE2-B14F-A697-6213BDD052BA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ABD75BFC-C6B5-5D42-BCE6-BC9964020C83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0E618168-6E87-2D42-852C-45A24E09A9E9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E16E2937-346D-4144-8EE1-700128B5346E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8">
                <a:extLst>
                  <a:ext uri="{FF2B5EF4-FFF2-40B4-BE49-F238E27FC236}">
                    <a16:creationId xmlns:a16="http://schemas.microsoft.com/office/drawing/2014/main" id="{48FB480A-069E-1E40-BF24-567925486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88D58A39-A5B5-C943-83F2-1217CAC7C81C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F37F5E80-1BC6-F341-B5F5-D251DED65DCA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A4CA1627-7E13-8147-97BC-6B22D2278DF8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516C21D4-9207-BE4D-B1C3-C1AE48581DD7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427D7BB2-129B-A547-80D7-EF07EBFFC786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70D62985-C97B-D441-B8EA-B981D04DA2F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817A925F-9215-174A-80DD-EE61AC0E617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9C4C69D-4FE7-8747-9B45-E9C920DB20B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519B23EE-D81F-6041-B768-7B41BCDA404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74B7D6C5-20E9-DC46-B6F2-8274F984D0F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6">
              <a:extLst>
                <a:ext uri="{FF2B5EF4-FFF2-40B4-BE49-F238E27FC236}">
                  <a16:creationId xmlns:a16="http://schemas.microsoft.com/office/drawing/2014/main" id="{BC7E7D5B-0190-A24C-A08A-E226698EF4C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0F0C5BA5-8D15-764D-8044-2C568CB2A962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D9E7FD96-9FF3-DC4E-9636-C6874891DC4A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E675485-F8D7-C84E-A254-A023F315B8CC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B5AD8948-A0E8-FE40-A3F0-CDF770BAF57F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74918A7-BE23-1241-9B1E-7B488F93E06C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32">
                <a:extLst>
                  <a:ext uri="{FF2B5EF4-FFF2-40B4-BE49-F238E27FC236}">
                    <a16:creationId xmlns:a16="http://schemas.microsoft.com/office/drawing/2014/main" id="{9A7958EA-811F-6C49-98B0-987541026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2853AB91-F506-7648-9E9D-B92CB37B7429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2191F5C2-117C-8D43-8114-2F22A9EF83E0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>
                  <a:extLst>
                    <a:ext uri="{FF2B5EF4-FFF2-40B4-BE49-F238E27FC236}">
                      <a16:creationId xmlns:a16="http://schemas.microsoft.com/office/drawing/2014/main" id="{70E806BF-F94D-F748-8EE2-B99D70B1F35A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EF2D705B-6192-EE42-A0BB-069A4F135A72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1285E3DC-1AB3-F945-8963-B3DC2F45DF96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CC582BEA-F12F-3D4D-9B8D-40E5A3EA75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3AFE9C3B-5568-104B-ADFF-98DA2022462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755EA817-11A7-A34C-9EF2-77CAB00D997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135768E3-D511-744D-BC6E-3219683A3D1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9F7690E1-C3FD-BA43-8592-63404E550C1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E9C9EEA7-ABAC-E642-B112-F4D852D03A0E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164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2E54054C-AA1E-DD4C-A613-E8A83783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24588"/>
            <a:ext cx="1522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3252084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7">
            <a:extLst>
              <a:ext uri="{FF2B5EF4-FFF2-40B4-BE49-F238E27FC236}">
                <a16:creationId xmlns:a16="http://schemas.microsoft.com/office/drawing/2014/main" id="{E8D8CDEF-D413-D545-B2A7-CC261208ED0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A0FE4D1-E4FE-8D45-83E4-E6329A8F50CF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B0E8DD28-92AB-754B-954D-2B790594E620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F7DC12-3F8F-D243-9BA2-8A8B20007F5C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C882ED3-44D2-0144-BFB9-940269B50498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EA26650-401D-E748-978A-6C50BD0E6AB2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7550F229-8F74-0C42-969A-168E8B8B7E45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013ACE29-C117-B449-955B-59E3943BDE83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8CA3C68-4DAF-5C48-9C17-42C0D294491C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99DDCC1-7030-0448-97CF-EA9EED8B2703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0E8C13A-D141-4045-8AE9-9B72EC3ED700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D70C026-9117-2A4D-8ACC-1B91C7EDAD95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7686FEB6-E2D1-3346-959F-E5F0035CA9C8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6ED48D2-D2A3-BE40-9CD9-C852BB208811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06F71AF-CE0D-3C46-B98C-F563034BDE0E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737CFB-EC01-064D-8162-E49731D03612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E10F8C0-40E5-1F47-B18E-076628CA7A1C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4">
              <a:extLst>
                <a:ext uri="{FF2B5EF4-FFF2-40B4-BE49-F238E27FC236}">
                  <a16:creationId xmlns:a16="http://schemas.microsoft.com/office/drawing/2014/main" id="{98F95B18-ED4E-8047-B7C1-A0E5E070C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F62C8041-761C-FC42-AA0C-BEF452B6A31F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AEC2DE40-EC27-1B48-85B3-FDAA4E653BDA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E67D333F-EC74-B042-8180-ECD628DF031B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25BDE93B-4415-7949-BACA-CA14A28EA7B8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26E4978F-98D1-384A-BE7B-EC47F966C91D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7">
                <a:extLst>
                  <a:ext uri="{FF2B5EF4-FFF2-40B4-BE49-F238E27FC236}">
                    <a16:creationId xmlns:a16="http://schemas.microsoft.com/office/drawing/2014/main" id="{C67D019C-630D-0946-A44A-2D9BCF3EB9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to 50">
                  <a:extLst>
                    <a:ext uri="{FF2B5EF4-FFF2-40B4-BE49-F238E27FC236}">
                      <a16:creationId xmlns:a16="http://schemas.microsoft.com/office/drawing/2014/main" id="{60C0E30C-6E4A-DE45-B1FD-12CFD6E3E9E7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78C1217B-E0D7-B84E-A815-EF6C6D944200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1E79AF79-33AD-1A49-B06E-725D27EF754F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B4576F39-46CD-DE4E-B38B-EF8BD0BBF72E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0A100922-3ECB-4146-9A54-C0C847E14BDF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1E44272B-8F75-A24E-B3C3-D91D8E01E26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31C6B966-1362-EB44-A436-73E104BD07A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B6D47EC0-6390-0142-BDA4-01FB84EB67A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699AB00-87EF-304C-9B38-08BF8D17953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0DF6349D-0BE3-4C45-98CA-73D747C04A4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5">
              <a:extLst>
                <a:ext uri="{FF2B5EF4-FFF2-40B4-BE49-F238E27FC236}">
                  <a16:creationId xmlns:a16="http://schemas.microsoft.com/office/drawing/2014/main" id="{ED4A9D9E-2641-664A-9BA6-9477EACCF19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9E92B6AC-7F63-F249-9E13-AD64EB812C5A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B8DEF18B-AAB2-1245-A3E6-3D85E06D86BB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6DE0B639-4750-6446-B141-FF844B843E07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806ADC82-D57F-4346-86D6-6933A5427975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FC5A854-8A47-6440-B4E7-2C943F604F85}"/>
                  </a:ext>
                </a:extLst>
              </p:cNvPr>
              <p:cNvCxnSpPr/>
              <p:nvPr/>
            </p:nvCxnSpPr>
            <p:spPr bwMode="hidden">
              <a:xfrm>
                <a:off x="5149849" y="0"/>
                <a:ext cx="6817785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31">
                <a:extLst>
                  <a:ext uri="{FF2B5EF4-FFF2-40B4-BE49-F238E27FC236}">
                    <a16:creationId xmlns:a16="http://schemas.microsoft.com/office/drawing/2014/main" id="{0416C63F-79F3-4141-8C9F-0F3DEF73C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C880D503-5A1B-204F-B270-FE53C6225945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F2AD4DC8-A1A5-664A-A1AF-A1F7A58BAD9E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>
                  <a:extLst>
                    <a:ext uri="{FF2B5EF4-FFF2-40B4-BE49-F238E27FC236}">
                      <a16:creationId xmlns:a16="http://schemas.microsoft.com/office/drawing/2014/main" id="{4B3E6B9E-0835-9B4E-B403-05CEE3B0972A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8C67F9FB-F0D7-414E-B490-437BCB7D0929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671A3E50-F57F-3641-B0AA-182AF98351FC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C6ECFDCF-7542-8D48-A4B8-9496303A57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58BAA6E-358E-9149-BFBD-4DABB8B99BC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BF8A9378-FF67-C44E-9CF8-AA04045A6E5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DB534BE0-4AA1-2F45-AADC-2152AC43B0D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3A4E5247-938F-B74A-A0FE-3D5E6270B15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4614F312-EB37-4342-9C72-926EC89328CD}"/>
              </a:ext>
            </a:extLst>
          </p:cNvPr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800" dirty="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BC5685A0-31C0-084B-AEC9-F08701F44B51}"/>
              </a:ext>
            </a:extLst>
          </p:cNvPr>
          <p:cNvCxnSpPr/>
          <p:nvPr/>
        </p:nvCxnSpPr>
        <p:spPr>
          <a:xfrm>
            <a:off x="5942013" y="2895600"/>
            <a:ext cx="27447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164" descr="Uma imagem contendo aceso, coisa, luz, céu&#10;&#10;Descrição gerada com muito alta confiança">
            <a:extLst>
              <a:ext uri="{FF2B5EF4-FFF2-40B4-BE49-F238E27FC236}">
                <a16:creationId xmlns:a16="http://schemas.microsoft.com/office/drawing/2014/main" id="{E57F1FEB-FFE9-6B44-BB24-2C6641AF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224588"/>
            <a:ext cx="15224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1490918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o 95">
            <a:extLst>
              <a:ext uri="{FF2B5EF4-FFF2-40B4-BE49-F238E27FC236}">
                <a16:creationId xmlns:a16="http://schemas.microsoft.com/office/drawing/2014/main" id="{7A304E20-5F6F-8C4A-975E-CCA2F8B16D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-1" y="0"/>
            <a:chExt cx="12192002" cy="6858000"/>
          </a:xfrm>
        </p:grpSpPr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F40BF55-08B1-3046-ADFD-1AB962B1732D}"/>
                </a:ext>
              </a:extLst>
            </p:cNvPr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AB7BDC69-50CB-DE4A-81E1-83A396ACE16D}"/>
                </a:ext>
              </a:extLst>
            </p:cNvPr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E812003-B690-3D43-B87F-30B8A763F2DD}"/>
                </a:ext>
              </a:extLst>
            </p:cNvPr>
            <p:cNvCxnSpPr/>
            <p:nvPr/>
          </p:nvCxnSpPr>
          <p:spPr bwMode="hidden"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1ABED6CF-A3FF-F143-9374-E0588E395537}"/>
                </a:ext>
              </a:extLst>
            </p:cNvPr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CF8C5043-2489-C540-855F-E9910A8EF102}"/>
                </a:ext>
              </a:extLst>
            </p:cNvPr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94B128CC-A5A4-D449-A1A4-6825C7780A98}"/>
                </a:ext>
              </a:extLst>
            </p:cNvPr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498E2B9D-6269-C546-890D-6D38C4824BC5}"/>
                </a:ext>
              </a:extLst>
            </p:cNvPr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BEFF8864-A760-FC4F-B18F-17C99A5CA01A}"/>
                </a:ext>
              </a:extLst>
            </p:cNvPr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62C3D13D-DF6A-134E-A4C9-86FC0CFFF2CF}"/>
                </a:ext>
              </a:extLst>
            </p:cNvPr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AE223629-AB57-B240-8FEC-BFAF2B7498DD}"/>
                </a:ext>
              </a:extLst>
            </p:cNvPr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78A6948F-BB2C-C548-96CC-ED61D840F3D9}"/>
                </a:ext>
              </a:extLst>
            </p:cNvPr>
            <p:cNvCxnSpPr/>
            <p:nvPr/>
          </p:nvCxnSpPr>
          <p:spPr bwMode="hidden">
            <a:xfrm>
              <a:off x="2116" y="38576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AAD044B6-987B-7641-BB67-D10C3CDE59F1}"/>
                </a:ext>
              </a:extLst>
            </p:cNvPr>
            <p:cNvCxnSpPr/>
            <p:nvPr/>
          </p:nvCxnSpPr>
          <p:spPr bwMode="hidden">
            <a:xfrm>
              <a:off x="2116" y="1611313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CD55D28-9918-C341-B479-4712F90C5DCD}"/>
                </a:ext>
              </a:extLst>
            </p:cNvPr>
            <p:cNvCxnSpPr/>
            <p:nvPr/>
          </p:nvCxnSpPr>
          <p:spPr bwMode="hidden">
            <a:xfrm>
              <a:off x="2116" y="283527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C49F0611-CA0D-FF4D-AB27-4B97E5D47635}"/>
                </a:ext>
              </a:extLst>
            </p:cNvPr>
            <p:cNvCxnSpPr/>
            <p:nvPr/>
          </p:nvCxnSpPr>
          <p:spPr bwMode="hidden">
            <a:xfrm>
              <a:off x="2116" y="4060825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6F483028-300B-6144-BE04-CA7D9197C45E}"/>
                </a:ext>
              </a:extLst>
            </p:cNvPr>
            <p:cNvCxnSpPr/>
            <p:nvPr/>
          </p:nvCxnSpPr>
          <p:spPr bwMode="hidden">
            <a:xfrm>
              <a:off x="2116" y="528478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784A476B-6D65-3545-A300-7CDC37823335}"/>
                </a:ext>
              </a:extLst>
            </p:cNvPr>
            <p:cNvCxnSpPr/>
            <p:nvPr/>
          </p:nvCxnSpPr>
          <p:spPr bwMode="hidden">
            <a:xfrm>
              <a:off x="2116" y="6510338"/>
              <a:ext cx="12189885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upo 112">
              <a:extLst>
                <a:ext uri="{FF2B5EF4-FFF2-40B4-BE49-F238E27FC236}">
                  <a16:creationId xmlns:a16="http://schemas.microsoft.com/office/drawing/2014/main" id="{B4AB1C70-453D-7544-92E9-C8A3DC1CE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1D6EB6A9-4447-B144-8933-410C14B2C553}"/>
                  </a:ext>
                </a:extLst>
              </p:cNvPr>
              <p:cNvCxnSpPr/>
              <p:nvPr/>
            </p:nvCxnSpPr>
            <p:spPr bwMode="hidden">
              <a:xfrm>
                <a:off x="226483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80389B53-FA76-BE43-A69F-8AF1FDDA26DA}"/>
                  </a:ext>
                </a:extLst>
              </p:cNvPr>
              <p:cNvCxnSpPr/>
              <p:nvPr/>
            </p:nvCxnSpPr>
            <p:spPr bwMode="hidden">
              <a:xfrm>
                <a:off x="14499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696BBC9A-E95A-664F-940E-80FDBD999B56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5E1ECD9E-AC90-C547-8335-0DB2D8AAC392}"/>
                  </a:ext>
                </a:extLst>
              </p:cNvPr>
              <p:cNvCxnSpPr/>
              <p:nvPr/>
            </p:nvCxnSpPr>
            <p:spPr bwMode="hidden">
              <a:xfrm>
                <a:off x="3884084" y="0"/>
                <a:ext cx="6817784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80697CA7-4D41-F340-8252-EAE216686ECF}"/>
                  </a:ext>
                </a:extLst>
              </p:cNvPr>
              <p:cNvCxnSpPr/>
              <p:nvPr/>
            </p:nvCxnSpPr>
            <p:spPr bwMode="hidden">
              <a:xfrm>
                <a:off x="5107517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upo 135">
                <a:extLst>
                  <a:ext uri="{FF2B5EF4-FFF2-40B4-BE49-F238E27FC236}">
                    <a16:creationId xmlns:a16="http://schemas.microsoft.com/office/drawing/2014/main" id="{FDF8C79D-6852-DC4F-B994-77273229F7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>
                  <a:extLst>
                    <a:ext uri="{FF2B5EF4-FFF2-40B4-BE49-F238E27FC236}">
                      <a16:creationId xmlns:a16="http://schemas.microsoft.com/office/drawing/2014/main" id="{C75F2532-2273-5943-A6F1-72E3059C5B75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>
                  <a:extLst>
                    <a:ext uri="{FF2B5EF4-FFF2-40B4-BE49-F238E27FC236}">
                      <a16:creationId xmlns:a16="http://schemas.microsoft.com/office/drawing/2014/main" id="{D68953F7-4A50-7244-A744-C486E3DF5D8E}"/>
                    </a:ext>
                  </a:extLst>
                </p:cNvPr>
                <p:cNvCxnSpPr/>
                <p:nvPr/>
              </p:nvCxnSpPr>
              <p:spPr bwMode="hidden">
                <a:xfrm>
                  <a:off x="7550151" y="0"/>
                  <a:ext cx="4641851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>
                  <a:extLst>
                    <a:ext uri="{FF2B5EF4-FFF2-40B4-BE49-F238E27FC236}">
                      <a16:creationId xmlns:a16="http://schemas.microsoft.com/office/drawing/2014/main" id="{25C5B5BD-B725-ED4E-845B-76B671AA89D5}"/>
                    </a:ext>
                  </a:extLst>
                </p:cNvPr>
                <p:cNvCxnSpPr/>
                <p:nvPr/>
              </p:nvCxnSpPr>
              <p:spPr bwMode="hidden">
                <a:xfrm>
                  <a:off x="8773584" y="0"/>
                  <a:ext cx="3418417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>
                  <a:extLst>
                    <a:ext uri="{FF2B5EF4-FFF2-40B4-BE49-F238E27FC236}">
                      <a16:creationId xmlns:a16="http://schemas.microsoft.com/office/drawing/2014/main" id="{D3A0CD22-B232-DD48-8F8D-4CDA4D3B7E27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>
                  <a:extLst>
                    <a:ext uri="{FF2B5EF4-FFF2-40B4-BE49-F238E27FC236}">
                      <a16:creationId xmlns:a16="http://schemas.microsoft.com/office/drawing/2014/main" id="{9F92EB62-73C3-5B44-8254-BC5A679E661D}"/>
                    </a:ext>
                  </a:extLst>
                </p:cNvPr>
                <p:cNvCxnSpPr/>
                <p:nvPr/>
              </p:nvCxnSpPr>
              <p:spPr bwMode="hidden">
                <a:xfrm>
                  <a:off x="11199285" y="0"/>
                  <a:ext cx="992716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8D1A1FCD-4D12-3E4B-BBE3-113D7A5F183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530B04E4-BD77-0C4F-8E4F-D14DB735939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8BE88DFD-A160-9B44-AF40-A22B14E072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BC83385C-6857-244A-BDA7-BA709D41EE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490841AF-A78A-C443-A644-173E2DC2850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upo 113">
              <a:extLst>
                <a:ext uri="{FF2B5EF4-FFF2-40B4-BE49-F238E27FC236}">
                  <a16:creationId xmlns:a16="http://schemas.microsoft.com/office/drawing/2014/main" id="{8931D7CE-A18B-FE4C-8ADE-BF96220122B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2C9B4C1A-2C26-0248-9E6B-AA68ACD5C18C}"/>
                  </a:ext>
                </a:extLst>
              </p:cNvPr>
              <p:cNvCxnSpPr/>
              <p:nvPr/>
            </p:nvCxnSpPr>
            <p:spPr bwMode="hidden">
              <a:xfrm>
                <a:off x="226482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CCCE4424-7DB6-1943-8237-F34339CC144A}"/>
                  </a:ext>
                </a:extLst>
              </p:cNvPr>
              <p:cNvCxnSpPr/>
              <p:nvPr/>
            </p:nvCxnSpPr>
            <p:spPr bwMode="hidden">
              <a:xfrm>
                <a:off x="1449915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CB42D377-4BD2-5248-9A46-3BAFAF69A6EC}"/>
                  </a:ext>
                </a:extLst>
              </p:cNvPr>
              <p:cNvCxnSpPr/>
              <p:nvPr/>
            </p:nvCxnSpPr>
            <p:spPr bwMode="hidden">
              <a:xfrm>
                <a:off x="2667000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CE421998-1960-7944-836F-7E42CCF435FA}"/>
                  </a:ext>
                </a:extLst>
              </p:cNvPr>
              <p:cNvCxnSpPr/>
              <p:nvPr/>
            </p:nvCxnSpPr>
            <p:spPr bwMode="hidden">
              <a:xfrm>
                <a:off x="3884082" y="0"/>
                <a:ext cx="6817785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894808C7-6A79-9B48-AFED-59F0361B9699}"/>
                  </a:ext>
                </a:extLst>
              </p:cNvPr>
              <p:cNvCxnSpPr/>
              <p:nvPr/>
            </p:nvCxnSpPr>
            <p:spPr bwMode="hidden">
              <a:xfrm>
                <a:off x="5107516" y="0"/>
                <a:ext cx="681566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upo 119">
                <a:extLst>
                  <a:ext uri="{FF2B5EF4-FFF2-40B4-BE49-F238E27FC236}">
                    <a16:creationId xmlns:a16="http://schemas.microsoft.com/office/drawing/2014/main" id="{C05D6362-15D8-4544-9A99-A4F9CF07D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>
                  <a:extLst>
                    <a:ext uri="{FF2B5EF4-FFF2-40B4-BE49-F238E27FC236}">
                      <a16:creationId xmlns:a16="http://schemas.microsoft.com/office/drawing/2014/main" id="{C1F7A668-990E-C443-A409-D29D515EAE19}"/>
                    </a:ext>
                  </a:extLst>
                </p:cNvPr>
                <p:cNvCxnSpPr/>
                <p:nvPr/>
              </p:nvCxnSpPr>
              <p:spPr bwMode="hidden">
                <a:xfrm>
                  <a:off x="6328833" y="0"/>
                  <a:ext cx="5863168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>
                  <a:extLst>
                    <a:ext uri="{FF2B5EF4-FFF2-40B4-BE49-F238E27FC236}">
                      <a16:creationId xmlns:a16="http://schemas.microsoft.com/office/drawing/2014/main" id="{A3C99B37-F0E3-8745-A525-E1442D944A45}"/>
                    </a:ext>
                  </a:extLst>
                </p:cNvPr>
                <p:cNvCxnSpPr/>
                <p:nvPr/>
              </p:nvCxnSpPr>
              <p:spPr bwMode="hidden">
                <a:xfrm>
                  <a:off x="7550149" y="0"/>
                  <a:ext cx="4641852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>
                  <a:extLst>
                    <a:ext uri="{FF2B5EF4-FFF2-40B4-BE49-F238E27FC236}">
                      <a16:creationId xmlns:a16="http://schemas.microsoft.com/office/drawing/2014/main" id="{65D68BDC-1B9F-4B49-8985-720F773E1985}"/>
                    </a:ext>
                  </a:extLst>
                </p:cNvPr>
                <p:cNvCxnSpPr/>
                <p:nvPr/>
              </p:nvCxnSpPr>
              <p:spPr bwMode="hidden">
                <a:xfrm>
                  <a:off x="8773583" y="0"/>
                  <a:ext cx="3418418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>
                  <a:extLst>
                    <a:ext uri="{FF2B5EF4-FFF2-40B4-BE49-F238E27FC236}">
                      <a16:creationId xmlns:a16="http://schemas.microsoft.com/office/drawing/2014/main" id="{08B7EF89-A8A8-6643-8286-B0F48A3B8F30}"/>
                    </a:ext>
                  </a:extLst>
                </p:cNvPr>
                <p:cNvCxnSpPr/>
                <p:nvPr/>
              </p:nvCxnSpPr>
              <p:spPr bwMode="hidden">
                <a:xfrm>
                  <a:off x="9982201" y="0"/>
                  <a:ext cx="2209801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>
                  <a:extLst>
                    <a:ext uri="{FF2B5EF4-FFF2-40B4-BE49-F238E27FC236}">
                      <a16:creationId xmlns:a16="http://schemas.microsoft.com/office/drawing/2014/main" id="{16FD780A-C9E6-184C-A762-F8B624251203}"/>
                    </a:ext>
                  </a:extLst>
                </p:cNvPr>
                <p:cNvCxnSpPr/>
                <p:nvPr/>
              </p:nvCxnSpPr>
              <p:spPr bwMode="hidden">
                <a:xfrm>
                  <a:off x="11199284" y="0"/>
                  <a:ext cx="992718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9E19D3D5-5A9F-3644-B00C-F0527B8637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C4444031-4C26-6345-AE44-465751165F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263"/>
                <a:ext cx="461433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1C2C1F7B-EE0A-E544-8DF7-CBA4D66D24E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75"/>
                <a:ext cx="3399367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FFBAA611-C2C6-214F-BB87-53A7C098BD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B9D4CBFE-D134-8E49-B808-6215C702196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225"/>
                <a:ext cx="986367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Espaço Reservado para Título 1">
            <a:extLst>
              <a:ext uri="{FF2B5EF4-FFF2-40B4-BE49-F238E27FC236}">
                <a16:creationId xmlns:a16="http://schemas.microsoft.com/office/drawing/2014/main" id="{A1A23174-9C5F-5C4F-B0BA-C1CDCD9AF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503238"/>
            <a:ext cx="7200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8" name="Espaço Reservado para Texto 2">
            <a:extLst>
              <a:ext uri="{FF2B5EF4-FFF2-40B4-BE49-F238E27FC236}">
                <a16:creationId xmlns:a16="http://schemas.microsoft.com/office/drawing/2014/main" id="{F0142DD9-63C2-5140-8C7C-3074A8C50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981200"/>
            <a:ext cx="7200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6A7A6-7E4E-0049-B42C-6FD66D71B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0713" y="6289675"/>
            <a:ext cx="7239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42A4A40F-7E44-744F-BE44-B476BDFC4915}" type="datetime1">
              <a:rPr lang="pt-BR"/>
              <a:pPr>
                <a:defRPr/>
              </a:pPr>
              <a:t>26/02/2024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749568-BDBC-5642-A8EC-0614831F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289675"/>
            <a:ext cx="4595813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CURSO DE ADMINISTRAÇÃO - UNIVÁS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00DEF-A2E5-2C48-8239-DF757F9FD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99413" y="6289675"/>
            <a:ext cx="688975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B3B4189E-A4C1-0645-9447-986CD726677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D9D9FB10-C996-A645-A473-640CF9D8CBCC}"/>
              </a:ext>
            </a:extLst>
          </p:cNvPr>
          <p:cNvCxnSpPr/>
          <p:nvPr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>
    <p:fade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Corbel" panose="020B0503020204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3350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6525" algn="l" defTabSz="685800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3350" algn="l" defTabSz="685800" rtl="0" eaLnBrk="0" fontAlgn="base" hangingPunct="0">
        <a:lnSpc>
          <a:spcPct val="90000"/>
        </a:lnSpc>
        <a:spcBef>
          <a:spcPts val="45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indent="-134541" algn="l" defTabSz="685800" rtl="0" eaLnBrk="1" latinLnBrk="0" hangingPunct="1">
        <a:lnSpc>
          <a:spcPct val="90000"/>
        </a:lnSpc>
        <a:spcBef>
          <a:spcPts val="45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A2C0-B8AA-AD4E-8ACD-66BF115F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 sz="44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Negócios: Empreendedorismo de Alto Impacto</a:t>
            </a:r>
            <a:b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98DA2-4613-9942-9276-B7B6E013D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196" y="5445224"/>
            <a:ext cx="6621140" cy="457200"/>
          </a:xfrm>
        </p:spPr>
        <p:txBody>
          <a:bodyPr/>
          <a:lstStyle/>
          <a:p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Prof. Guilherme Luiz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Ferrigno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Pincelli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altLang="pt-BR" sz="2400" dirty="0">
              <a:latin typeface="Verdana" panose="020B0604030504040204" pitchFamily="34" charset="0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95463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AD1838EC-F90B-3042-8A0A-F4C28E2C8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44488"/>
            <a:ext cx="8208912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Possíveis </a:t>
            </a:r>
            <a:r>
              <a:rPr lang="pt-BR" altLang="pt-BR" dirty="0" err="1"/>
              <a:t>Públicos-Alvos</a:t>
            </a:r>
            <a:r>
              <a:rPr lang="pt-BR" altLang="pt-BR" dirty="0"/>
              <a:t> de um Plano de Negócios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C3AB93D-9E81-8A4F-9D64-CFF72BECC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487488"/>
            <a:ext cx="8208912" cy="4677816"/>
          </a:xfrm>
        </p:spPr>
        <p:txBody>
          <a:bodyPr rtlCol="0">
            <a:normAutofit fontScale="32500" lnSpcReduction="20000"/>
          </a:bodyPr>
          <a:lstStyle/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Mantenedores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das incubadoras (SEBRAE, FIESP </a:t>
            </a:r>
            <a:r>
              <a:rPr lang="pt-BR" altLang="pt-BR" sz="6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Parceiros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para estabelecimento de estratégias conjuntas</a:t>
            </a:r>
            <a:endParaRPr lang="pt-BR" altLang="pt-B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Bancos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para outorgar financiamentos para equipamentos</a:t>
            </a:r>
            <a:endParaRPr lang="pt-BR" altLang="pt-B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Investidores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empresas de capital de risco, pessoas jurídicas, BNDES, governo e outros interessados</a:t>
            </a:r>
            <a:endParaRPr lang="pt-BR" altLang="pt-B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Fornecedores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para outorgar crédito para compra de mercadorias e matéria prima</a:t>
            </a:r>
            <a:endParaRPr lang="pt-BR" altLang="pt-B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A própria empresa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para comunicação interna da Gerência com Conselho de Administração e com os empregados</a:t>
            </a:r>
            <a:endParaRPr lang="pt-BR" altLang="pt-BR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altLang="pt-BR" sz="6000" u="sng" dirty="0">
                <a:latin typeface="Arial" panose="020B0604020202020204" pitchFamily="34" charset="0"/>
                <a:cs typeface="Arial" panose="020B0604020202020204" pitchFamily="34" charset="0"/>
              </a:rPr>
              <a:t>Os clientes potenciais</a:t>
            </a:r>
            <a:r>
              <a:rPr lang="pt-BR" altLang="pt-BR" sz="6000" dirty="0">
                <a:latin typeface="Arial" panose="020B0604020202020204" pitchFamily="34" charset="0"/>
                <a:cs typeface="Arial" panose="020B0604020202020204" pitchFamily="34" charset="0"/>
              </a:rPr>
              <a:t>: para vender a ideia e o produto/serviço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endParaRPr lang="pt-BR" alt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5AC8CCF2-9BA1-1A4C-8EDE-88F27B44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05000"/>
            <a:ext cx="2286000" cy="3581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72094A06-710F-1844-AC0D-783A03BD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950" y="2517775"/>
            <a:ext cx="162083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C49533A9-4F64-3948-95CE-AE43C70A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371725"/>
            <a:ext cx="9096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Gerenciar a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129BE560-CB6A-AE41-A32B-9B84676E6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565400"/>
            <a:ext cx="12128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empresa criada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8F64C259-617D-B34B-A4EC-37A83932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765425"/>
            <a:ext cx="11588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estilo de gestão</a:t>
            </a:r>
            <a:endParaRPr lang="pt-BR" altLang="pt-BR"/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F675553F-315B-B04A-9D21-856CF8908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2959100"/>
            <a:ext cx="135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fatores críticos de </a:t>
            </a:r>
            <a:endParaRPr lang="pt-BR" altLang="pt-BR"/>
          </a:p>
        </p:txBody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E5ECF2DE-299C-DA48-8E8F-AD1DBA337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3154363"/>
            <a:ext cx="6524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sucesso</a:t>
            </a:r>
            <a:endParaRPr lang="pt-BR" altLang="pt-BR"/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B3FF758A-387A-9F4F-AAF8-329F181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3348038"/>
            <a:ext cx="15271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identificar problemas</a:t>
            </a:r>
            <a:endParaRPr lang="pt-BR" altLang="pt-BR"/>
          </a:p>
        </p:txBody>
      </p:sp>
      <p:sp>
        <p:nvSpPr>
          <p:cNvPr id="15369" name="Rectangle 11">
            <a:extLst>
              <a:ext uri="{FF2B5EF4-FFF2-40B4-BE49-F238E27FC236}">
                <a16:creationId xmlns:a16="http://schemas.microsoft.com/office/drawing/2014/main" id="{CEF9E797-287A-A049-9B7A-D2C6249D7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3541713"/>
            <a:ext cx="14160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atuais e potenciais</a:t>
            </a:r>
            <a:endParaRPr lang="pt-BR" altLang="pt-BR"/>
          </a:p>
        </p:txBody>
      </p:sp>
      <p:sp>
        <p:nvSpPr>
          <p:cNvPr id="15370" name="Rectangle 12">
            <a:extLst>
              <a:ext uri="{FF2B5EF4-FFF2-40B4-BE49-F238E27FC236}">
                <a16:creationId xmlns:a16="http://schemas.microsoft.com/office/drawing/2014/main" id="{3E2EE5EE-8B41-B746-95D5-6B95063C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3735388"/>
            <a:ext cx="12334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implementar um </a:t>
            </a:r>
            <a:endParaRPr lang="pt-BR" altLang="pt-BR"/>
          </a:p>
        </p:txBody>
      </p:sp>
      <p:sp>
        <p:nvSpPr>
          <p:cNvPr id="15371" name="Rectangle 13">
            <a:extLst>
              <a:ext uri="{FF2B5EF4-FFF2-40B4-BE49-F238E27FC236}">
                <a16:creationId xmlns:a16="http://schemas.microsoft.com/office/drawing/2014/main" id="{BB78776E-1796-6A4E-8BBC-30C26E4B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3929063"/>
            <a:ext cx="14811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sistema de controle</a:t>
            </a:r>
            <a:endParaRPr lang="pt-BR" altLang="pt-BR"/>
          </a:p>
        </p:txBody>
      </p:sp>
      <p:sp>
        <p:nvSpPr>
          <p:cNvPr id="15372" name="Rectangle 14">
            <a:extLst>
              <a:ext uri="{FF2B5EF4-FFF2-40B4-BE49-F238E27FC236}">
                <a16:creationId xmlns:a16="http://schemas.microsoft.com/office/drawing/2014/main" id="{44485420-F489-E744-ABB2-A673FBC5B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124325"/>
            <a:ext cx="12414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profissionalizar a</a:t>
            </a:r>
            <a:endParaRPr lang="pt-BR" altLang="pt-BR"/>
          </a:p>
        </p:txBody>
      </p:sp>
      <p:sp>
        <p:nvSpPr>
          <p:cNvPr id="15373" name="Rectangle 15">
            <a:extLst>
              <a:ext uri="{FF2B5EF4-FFF2-40B4-BE49-F238E27FC236}">
                <a16:creationId xmlns:a16="http://schemas.microsoft.com/office/drawing/2014/main" id="{C962E148-7FBF-884A-9F6B-9E814FE3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318000"/>
            <a:ext cx="5429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gestão</a:t>
            </a:r>
            <a:endParaRPr lang="pt-BR" altLang="pt-BR"/>
          </a:p>
        </p:txBody>
      </p:sp>
      <p:sp>
        <p:nvSpPr>
          <p:cNvPr id="15374" name="Rectangle 16">
            <a:extLst>
              <a:ext uri="{FF2B5EF4-FFF2-40B4-BE49-F238E27FC236}">
                <a16:creationId xmlns:a16="http://schemas.microsoft.com/office/drawing/2014/main" id="{96911F6D-D39B-B647-B0FC-BECC75A0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511675"/>
            <a:ext cx="11969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entrar em novos</a:t>
            </a:r>
            <a:endParaRPr lang="pt-BR" altLang="pt-BR"/>
          </a:p>
        </p:txBody>
      </p:sp>
      <p:sp>
        <p:nvSpPr>
          <p:cNvPr id="15375" name="Rectangle 17">
            <a:extLst>
              <a:ext uri="{FF2B5EF4-FFF2-40B4-BE49-F238E27FC236}">
                <a16:creationId xmlns:a16="http://schemas.microsoft.com/office/drawing/2014/main" id="{1D2781C5-FB27-FF45-B31F-B204891B1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75" y="4705350"/>
            <a:ext cx="773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mercados</a:t>
            </a:r>
            <a:endParaRPr lang="pt-BR" altLang="pt-BR"/>
          </a:p>
        </p:txBody>
      </p:sp>
      <p:sp>
        <p:nvSpPr>
          <p:cNvPr id="15376" name="Rectangle 19">
            <a:extLst>
              <a:ext uri="{FF2B5EF4-FFF2-40B4-BE49-F238E27FC236}">
                <a16:creationId xmlns:a16="http://schemas.microsoft.com/office/drawing/2014/main" id="{FA8FC931-20A0-4E41-8543-AABF704D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068638"/>
            <a:ext cx="1622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  <p:sp>
        <p:nvSpPr>
          <p:cNvPr id="15377" name="Rectangle 20">
            <a:extLst>
              <a:ext uri="{FF2B5EF4-FFF2-40B4-BE49-F238E27FC236}">
                <a16:creationId xmlns:a16="http://schemas.microsoft.com/office/drawing/2014/main" id="{5E4DBD54-AD23-8046-BE0C-9870EEA4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6963"/>
            <a:ext cx="930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 dirty="0">
                <a:solidFill>
                  <a:srgbClr val="FF9900"/>
                </a:solidFill>
                <a:latin typeface="Arial" panose="020B0604020202020204" pitchFamily="34" charset="0"/>
              </a:rPr>
              <a:t>Identificar e</a:t>
            </a:r>
            <a:endParaRPr lang="pt-BR" altLang="pt-BR" dirty="0">
              <a:solidFill>
                <a:srgbClr val="FF9900"/>
              </a:solidFill>
            </a:endParaRPr>
          </a:p>
        </p:txBody>
      </p:sp>
      <p:sp>
        <p:nvSpPr>
          <p:cNvPr id="15378" name="Rectangle 21">
            <a:extLst>
              <a:ext uri="{FF2B5EF4-FFF2-40B4-BE49-F238E27FC236}">
                <a16:creationId xmlns:a16="http://schemas.microsoft.com/office/drawing/2014/main" id="{65F64965-E1E7-354E-AA52-F2EFBD013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560638"/>
            <a:ext cx="7080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 dirty="0">
                <a:solidFill>
                  <a:srgbClr val="FF9900"/>
                </a:solidFill>
                <a:latin typeface="Arial" panose="020B0604020202020204" pitchFamily="34" charset="0"/>
              </a:rPr>
              <a:t>avaliar a </a:t>
            </a:r>
            <a:endParaRPr lang="pt-BR" altLang="pt-BR" dirty="0">
              <a:solidFill>
                <a:srgbClr val="FF9900"/>
              </a:solidFill>
            </a:endParaRPr>
          </a:p>
        </p:txBody>
      </p:sp>
      <p:sp>
        <p:nvSpPr>
          <p:cNvPr id="15379" name="Rectangle 22">
            <a:extLst>
              <a:ext uri="{FF2B5EF4-FFF2-40B4-BE49-F238E27FC236}">
                <a16:creationId xmlns:a16="http://schemas.microsoft.com/office/drawing/2014/main" id="{0593B2F8-8872-2D46-8630-E6788218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754313"/>
            <a:ext cx="10604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 dirty="0">
                <a:solidFill>
                  <a:srgbClr val="FF9900"/>
                </a:solidFill>
                <a:latin typeface="Arial" panose="020B0604020202020204" pitchFamily="34" charset="0"/>
              </a:rPr>
              <a:t>oportunidade</a:t>
            </a:r>
            <a:endParaRPr lang="pt-BR" altLang="pt-BR" dirty="0">
              <a:solidFill>
                <a:srgbClr val="FF9900"/>
              </a:solidFill>
            </a:endParaRPr>
          </a:p>
        </p:txBody>
      </p:sp>
      <p:sp>
        <p:nvSpPr>
          <p:cNvPr id="15380" name="Rectangle 23">
            <a:extLst>
              <a:ext uri="{FF2B5EF4-FFF2-40B4-BE49-F238E27FC236}">
                <a16:creationId xmlns:a16="http://schemas.microsoft.com/office/drawing/2014/main" id="{71F046D4-924F-B448-9AF0-2EFA057E4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954338"/>
            <a:ext cx="1628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criação e abrangência</a:t>
            </a:r>
            <a:endParaRPr lang="pt-BR" altLang="pt-BR"/>
          </a:p>
        </p:txBody>
      </p:sp>
      <p:sp>
        <p:nvSpPr>
          <p:cNvPr id="15381" name="Rectangle 24">
            <a:extLst>
              <a:ext uri="{FF2B5EF4-FFF2-40B4-BE49-F238E27FC236}">
                <a16:creationId xmlns:a16="http://schemas.microsoft.com/office/drawing/2014/main" id="{EA7DFBC6-18D6-8948-8107-E3799DE8F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148013"/>
            <a:ext cx="12430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da oportunidade</a:t>
            </a:r>
            <a:endParaRPr lang="pt-BR" altLang="pt-BR"/>
          </a:p>
        </p:txBody>
      </p:sp>
      <p:sp>
        <p:nvSpPr>
          <p:cNvPr id="15382" name="Rectangle 25">
            <a:extLst>
              <a:ext uri="{FF2B5EF4-FFF2-40B4-BE49-F238E27FC236}">
                <a16:creationId xmlns:a16="http://schemas.microsoft.com/office/drawing/2014/main" id="{5266E6EC-1F95-9244-B768-880603D7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343275"/>
            <a:ext cx="15271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dirty="0">
                <a:latin typeface="Arial" panose="020B0604020202020204" pitchFamily="34" charset="0"/>
              </a:rPr>
              <a:t>valores percebidos e</a:t>
            </a:r>
            <a:endParaRPr lang="pt-BR" altLang="pt-BR" dirty="0"/>
          </a:p>
        </p:txBody>
      </p:sp>
      <p:sp>
        <p:nvSpPr>
          <p:cNvPr id="15383" name="Rectangle 26">
            <a:extLst>
              <a:ext uri="{FF2B5EF4-FFF2-40B4-BE49-F238E27FC236}">
                <a16:creationId xmlns:a16="http://schemas.microsoft.com/office/drawing/2014/main" id="{ED2D383C-BB9D-2940-913E-81DB4FCF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536950"/>
            <a:ext cx="1647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reais da oportunidade</a:t>
            </a:r>
            <a:endParaRPr lang="pt-BR" altLang="pt-BR"/>
          </a:p>
        </p:txBody>
      </p:sp>
      <p:sp>
        <p:nvSpPr>
          <p:cNvPr id="15384" name="Rectangle 27">
            <a:extLst>
              <a:ext uri="{FF2B5EF4-FFF2-40B4-BE49-F238E27FC236}">
                <a16:creationId xmlns:a16="http://schemas.microsoft.com/office/drawing/2014/main" id="{15D02C2A-8584-1A44-8A26-D136D77F6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730625"/>
            <a:ext cx="150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riscos e retornos da </a:t>
            </a:r>
            <a:endParaRPr lang="pt-BR" altLang="pt-BR"/>
          </a:p>
        </p:txBody>
      </p:sp>
      <p:sp>
        <p:nvSpPr>
          <p:cNvPr id="15385" name="Rectangle 28">
            <a:extLst>
              <a:ext uri="{FF2B5EF4-FFF2-40B4-BE49-F238E27FC236}">
                <a16:creationId xmlns:a16="http://schemas.microsoft.com/office/drawing/2014/main" id="{1D4638DE-C7D9-594A-A398-6D3B7A41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924300"/>
            <a:ext cx="10128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oportunidade</a:t>
            </a:r>
            <a:endParaRPr lang="pt-BR" altLang="pt-BR"/>
          </a:p>
        </p:txBody>
      </p:sp>
      <p:sp>
        <p:nvSpPr>
          <p:cNvPr id="15386" name="Rectangle 29">
            <a:extLst>
              <a:ext uri="{FF2B5EF4-FFF2-40B4-BE49-F238E27FC236}">
                <a16:creationId xmlns:a16="http://schemas.microsoft.com/office/drawing/2014/main" id="{47E31D5C-0193-764C-B04A-7314A7FA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117975"/>
            <a:ext cx="15001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dirty="0">
                <a:latin typeface="Arial" panose="020B0604020202020204" pitchFamily="34" charset="0"/>
              </a:rPr>
              <a:t>oportunidade versus</a:t>
            </a:r>
            <a:endParaRPr lang="pt-BR" altLang="pt-BR" dirty="0"/>
          </a:p>
        </p:txBody>
      </p:sp>
      <p:sp>
        <p:nvSpPr>
          <p:cNvPr id="15387" name="Rectangle 30">
            <a:extLst>
              <a:ext uri="{FF2B5EF4-FFF2-40B4-BE49-F238E27FC236}">
                <a16:creationId xmlns:a16="http://schemas.microsoft.com/office/drawing/2014/main" id="{71C69603-9005-D340-BCE7-0C3A7F1F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313238"/>
            <a:ext cx="15176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dirty="0">
                <a:latin typeface="Arial" panose="020B0604020202020204" pitchFamily="34" charset="0"/>
              </a:rPr>
              <a:t> habilidades e metas</a:t>
            </a:r>
            <a:endParaRPr lang="pt-BR" altLang="pt-BR" dirty="0"/>
          </a:p>
        </p:txBody>
      </p:sp>
      <p:sp>
        <p:nvSpPr>
          <p:cNvPr id="15388" name="Rectangle 31">
            <a:extLst>
              <a:ext uri="{FF2B5EF4-FFF2-40B4-BE49-F238E27FC236}">
                <a16:creationId xmlns:a16="http://schemas.microsoft.com/office/drawing/2014/main" id="{9256198F-67E0-F448-BD67-3716DF6A8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506913"/>
            <a:ext cx="698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pessoais</a:t>
            </a:r>
            <a:endParaRPr lang="pt-BR" altLang="pt-BR"/>
          </a:p>
        </p:txBody>
      </p:sp>
      <p:sp>
        <p:nvSpPr>
          <p:cNvPr id="15389" name="Rectangle 32">
            <a:extLst>
              <a:ext uri="{FF2B5EF4-FFF2-40B4-BE49-F238E27FC236}">
                <a16:creationId xmlns:a16="http://schemas.microsoft.com/office/drawing/2014/main" id="{D452007B-70EC-1041-B747-8325A2AC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700588"/>
            <a:ext cx="9286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situação dos</a:t>
            </a:r>
            <a:endParaRPr lang="pt-BR" altLang="pt-BR"/>
          </a:p>
        </p:txBody>
      </p:sp>
      <p:sp>
        <p:nvSpPr>
          <p:cNvPr id="15390" name="Rectangle 33">
            <a:extLst>
              <a:ext uri="{FF2B5EF4-FFF2-40B4-BE49-F238E27FC236}">
                <a16:creationId xmlns:a16="http://schemas.microsoft.com/office/drawing/2014/main" id="{A037703A-B60D-B841-8959-63A488FA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894263"/>
            <a:ext cx="10398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competidores</a:t>
            </a:r>
            <a:endParaRPr lang="pt-BR" altLang="pt-BR"/>
          </a:p>
        </p:txBody>
      </p:sp>
      <p:sp>
        <p:nvSpPr>
          <p:cNvPr id="15391" name="Freeform 34">
            <a:extLst>
              <a:ext uri="{FF2B5EF4-FFF2-40B4-BE49-F238E27FC236}">
                <a16:creationId xmlns:a16="http://schemas.microsoft.com/office/drawing/2014/main" id="{1C275683-98F3-3944-8154-05C519685EAA}"/>
              </a:ext>
            </a:extLst>
          </p:cNvPr>
          <p:cNvSpPr>
            <a:spLocks/>
          </p:cNvSpPr>
          <p:nvPr/>
        </p:nvSpPr>
        <p:spPr bwMode="auto">
          <a:xfrm>
            <a:off x="2068513" y="2370138"/>
            <a:ext cx="161925" cy="2752725"/>
          </a:xfrm>
          <a:custGeom>
            <a:avLst/>
            <a:gdLst>
              <a:gd name="T0" fmla="*/ 257055938 w 102"/>
              <a:gd name="T1" fmla="*/ 2147483646 h 1734"/>
              <a:gd name="T2" fmla="*/ 0 w 102"/>
              <a:gd name="T3" fmla="*/ 0 h 1734"/>
              <a:gd name="T4" fmla="*/ 0 w 102"/>
              <a:gd name="T5" fmla="*/ 2147483646 h 1734"/>
              <a:gd name="T6" fmla="*/ 257055938 w 102"/>
              <a:gd name="T7" fmla="*/ 2147483646 h 173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734"/>
              <a:gd name="T14" fmla="*/ 102 w 102"/>
              <a:gd name="T15" fmla="*/ 1734 h 17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734">
                <a:moveTo>
                  <a:pt x="102" y="867"/>
                </a:moveTo>
                <a:lnTo>
                  <a:pt x="0" y="0"/>
                </a:lnTo>
                <a:lnTo>
                  <a:pt x="0" y="1734"/>
                </a:lnTo>
                <a:lnTo>
                  <a:pt x="102" y="867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92" name="Rectangle 36">
            <a:extLst>
              <a:ext uri="{FF2B5EF4-FFF2-40B4-BE49-F238E27FC236}">
                <a16:creationId xmlns:a16="http://schemas.microsoft.com/office/drawing/2014/main" id="{2510ACB7-D536-BD45-B186-7938FE54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2774950"/>
            <a:ext cx="162083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  <p:sp>
        <p:nvSpPr>
          <p:cNvPr id="15393" name="Rectangle 37">
            <a:extLst>
              <a:ext uri="{FF2B5EF4-FFF2-40B4-BE49-F238E27FC236}">
                <a16:creationId xmlns:a16="http://schemas.microsoft.com/office/drawing/2014/main" id="{BDC53122-9249-DC4D-BA23-0B42A71E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365375"/>
            <a:ext cx="1579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Determinar e Captar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394" name="Rectangle 38">
            <a:extLst>
              <a:ext uri="{FF2B5EF4-FFF2-40B4-BE49-F238E27FC236}">
                <a16:creationId xmlns:a16="http://schemas.microsoft.com/office/drawing/2014/main" id="{FF04D139-BC7B-6B47-A7B5-F238904CB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559050"/>
            <a:ext cx="9382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os recursos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395" name="Rectangle 39">
            <a:extLst>
              <a:ext uri="{FF2B5EF4-FFF2-40B4-BE49-F238E27FC236}">
                <a16:creationId xmlns:a16="http://schemas.microsoft.com/office/drawing/2014/main" id="{A421C0F0-045E-7246-89FD-AEE765EC9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752725"/>
            <a:ext cx="9572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necessários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396" name="Rectangle 40">
            <a:extLst>
              <a:ext uri="{FF2B5EF4-FFF2-40B4-BE49-F238E27FC236}">
                <a16:creationId xmlns:a16="http://schemas.microsoft.com/office/drawing/2014/main" id="{142C6230-4522-124F-A749-A2F1B04C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952750"/>
            <a:ext cx="1333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recursos pessoais</a:t>
            </a:r>
            <a:endParaRPr lang="pt-BR" altLang="pt-BR"/>
          </a:p>
        </p:txBody>
      </p:sp>
      <p:sp>
        <p:nvSpPr>
          <p:cNvPr id="15397" name="Rectangle 41">
            <a:extLst>
              <a:ext uri="{FF2B5EF4-FFF2-40B4-BE49-F238E27FC236}">
                <a16:creationId xmlns:a16="http://schemas.microsoft.com/office/drawing/2014/main" id="{7A500471-34B2-D64F-B844-E548A840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146425"/>
            <a:ext cx="144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recursos de amigos</a:t>
            </a:r>
            <a:endParaRPr lang="pt-BR" altLang="pt-BR"/>
          </a:p>
        </p:txBody>
      </p:sp>
      <p:sp>
        <p:nvSpPr>
          <p:cNvPr id="15398" name="Rectangle 42">
            <a:extLst>
              <a:ext uri="{FF2B5EF4-FFF2-40B4-BE49-F238E27FC236}">
                <a16:creationId xmlns:a16="http://schemas.microsoft.com/office/drawing/2014/main" id="{82DB6243-9569-7245-99B2-8AB60DF2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341688"/>
            <a:ext cx="8286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 e parentes</a:t>
            </a:r>
            <a:endParaRPr lang="pt-BR" altLang="pt-BR"/>
          </a:p>
        </p:txBody>
      </p:sp>
      <p:sp>
        <p:nvSpPr>
          <p:cNvPr id="15399" name="Rectangle 43">
            <a:extLst>
              <a:ext uri="{FF2B5EF4-FFF2-40B4-BE49-F238E27FC236}">
                <a16:creationId xmlns:a16="http://schemas.microsoft.com/office/drawing/2014/main" id="{8DA0CB97-4AFC-AF40-A694-B2C4EC10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533775"/>
            <a:ext cx="4873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i="1">
                <a:latin typeface="Arial" panose="020B0604020202020204" pitchFamily="34" charset="0"/>
              </a:rPr>
              <a:t>angels</a:t>
            </a:r>
            <a:endParaRPr lang="pt-BR" altLang="pt-BR"/>
          </a:p>
        </p:txBody>
      </p:sp>
      <p:sp>
        <p:nvSpPr>
          <p:cNvPr id="15400" name="Rectangle 44">
            <a:extLst>
              <a:ext uri="{FF2B5EF4-FFF2-40B4-BE49-F238E27FC236}">
                <a16:creationId xmlns:a16="http://schemas.microsoft.com/office/drawing/2014/main" id="{46F93DDD-28E2-D342-BECA-FBE9C490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729038"/>
            <a:ext cx="1443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capitalistas de risco</a:t>
            </a:r>
            <a:endParaRPr lang="pt-BR" altLang="pt-BR"/>
          </a:p>
        </p:txBody>
      </p:sp>
      <p:sp>
        <p:nvSpPr>
          <p:cNvPr id="15401" name="Rectangle 45">
            <a:extLst>
              <a:ext uri="{FF2B5EF4-FFF2-40B4-BE49-F238E27FC236}">
                <a16:creationId xmlns:a16="http://schemas.microsoft.com/office/drawing/2014/main" id="{988B3FFF-0E9C-E647-8870-CAFD6AE9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922713"/>
            <a:ext cx="5334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bancos</a:t>
            </a:r>
            <a:endParaRPr lang="pt-BR" altLang="pt-BR"/>
          </a:p>
        </p:txBody>
      </p:sp>
      <p:sp>
        <p:nvSpPr>
          <p:cNvPr id="15402" name="Rectangle 46">
            <a:extLst>
              <a:ext uri="{FF2B5EF4-FFF2-40B4-BE49-F238E27FC236}">
                <a16:creationId xmlns:a16="http://schemas.microsoft.com/office/drawing/2014/main" id="{9C57D629-AAFB-B14F-9BB8-F3C21B8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116388"/>
            <a:ext cx="598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governo</a:t>
            </a:r>
            <a:endParaRPr lang="pt-BR" altLang="pt-BR"/>
          </a:p>
        </p:txBody>
      </p:sp>
      <p:sp>
        <p:nvSpPr>
          <p:cNvPr id="15403" name="Rectangle 47">
            <a:extLst>
              <a:ext uri="{FF2B5EF4-FFF2-40B4-BE49-F238E27FC236}">
                <a16:creationId xmlns:a16="http://schemas.microsoft.com/office/drawing/2014/main" id="{81CEC4F0-8F24-044E-BC00-B6ED94F3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311650"/>
            <a:ext cx="9017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latin typeface="Arial" panose="020B0604020202020204" pitchFamily="34" charset="0"/>
              </a:rPr>
              <a:t>incubadoras</a:t>
            </a:r>
            <a:endParaRPr lang="pt-BR" altLang="pt-BR"/>
          </a:p>
        </p:txBody>
      </p:sp>
      <p:sp>
        <p:nvSpPr>
          <p:cNvPr id="15404" name="Freeform 48">
            <a:extLst>
              <a:ext uri="{FF2B5EF4-FFF2-40B4-BE49-F238E27FC236}">
                <a16:creationId xmlns:a16="http://schemas.microsoft.com/office/drawing/2014/main" id="{2E89ED53-6801-0E44-A16D-7C87692E4E77}"/>
              </a:ext>
            </a:extLst>
          </p:cNvPr>
          <p:cNvSpPr>
            <a:spLocks/>
          </p:cNvSpPr>
          <p:nvPr/>
        </p:nvSpPr>
        <p:spPr bwMode="auto">
          <a:xfrm>
            <a:off x="6926263" y="2370138"/>
            <a:ext cx="161925" cy="2752725"/>
          </a:xfrm>
          <a:custGeom>
            <a:avLst/>
            <a:gdLst>
              <a:gd name="T0" fmla="*/ 257055938 w 102"/>
              <a:gd name="T1" fmla="*/ 2147483646 h 1734"/>
              <a:gd name="T2" fmla="*/ 0 w 102"/>
              <a:gd name="T3" fmla="*/ 0 h 1734"/>
              <a:gd name="T4" fmla="*/ 0 w 102"/>
              <a:gd name="T5" fmla="*/ 2147483646 h 1734"/>
              <a:gd name="T6" fmla="*/ 257055938 w 102"/>
              <a:gd name="T7" fmla="*/ 2147483646 h 173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734"/>
              <a:gd name="T14" fmla="*/ 102 w 102"/>
              <a:gd name="T15" fmla="*/ 1734 h 17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734">
                <a:moveTo>
                  <a:pt x="102" y="867"/>
                </a:moveTo>
                <a:lnTo>
                  <a:pt x="0" y="0"/>
                </a:lnTo>
                <a:lnTo>
                  <a:pt x="0" y="1734"/>
                </a:lnTo>
                <a:lnTo>
                  <a:pt x="102" y="867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05" name="Rectangle 50">
            <a:extLst>
              <a:ext uri="{FF2B5EF4-FFF2-40B4-BE49-F238E27FC236}">
                <a16:creationId xmlns:a16="http://schemas.microsoft.com/office/drawing/2014/main" id="{074E0CE5-C1EF-0544-A68B-D7C1E0EF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2886075"/>
            <a:ext cx="16224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pt-BR"/>
          </a:p>
        </p:txBody>
      </p:sp>
      <p:sp>
        <p:nvSpPr>
          <p:cNvPr id="15406" name="Rectangle 51">
            <a:extLst>
              <a:ext uri="{FF2B5EF4-FFF2-40B4-BE49-F238E27FC236}">
                <a16:creationId xmlns:a16="http://schemas.microsoft.com/office/drawing/2014/main" id="{7FC2D6FE-5928-8847-8B79-D9A60D3C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378075"/>
            <a:ext cx="11779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Desenvolver o 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407" name="Rectangle 52">
            <a:extLst>
              <a:ext uri="{FF2B5EF4-FFF2-40B4-BE49-F238E27FC236}">
                <a16:creationId xmlns:a16="http://schemas.microsoft.com/office/drawing/2014/main" id="{5DFEAD42-952B-B940-A493-B6FF016E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571750"/>
            <a:ext cx="14827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rgbClr val="FF9900"/>
                </a:solidFill>
                <a:latin typeface="Arial" panose="020B0604020202020204" pitchFamily="34" charset="0"/>
              </a:rPr>
              <a:t>Plano de Negócios</a:t>
            </a:r>
            <a:endParaRPr lang="pt-BR" altLang="pt-BR">
              <a:solidFill>
                <a:srgbClr val="FF9900"/>
              </a:solidFill>
            </a:endParaRPr>
          </a:p>
        </p:txBody>
      </p:sp>
      <p:sp>
        <p:nvSpPr>
          <p:cNvPr id="15408" name="Rectangle 53">
            <a:extLst>
              <a:ext uri="{FF2B5EF4-FFF2-40B4-BE49-F238E27FC236}">
                <a16:creationId xmlns:a16="http://schemas.microsoft.com/office/drawing/2014/main" id="{73A2F047-2348-B642-BFA3-966E85B58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7717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1.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09" name="Rectangle 54">
            <a:extLst>
              <a:ext uri="{FF2B5EF4-FFF2-40B4-BE49-F238E27FC236}">
                <a16:creationId xmlns:a16="http://schemas.microsoft.com/office/drawing/2014/main" id="{8937579B-71DC-0443-B7F1-660139B3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27654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0" name="Rectangle 55">
            <a:extLst>
              <a:ext uri="{FF2B5EF4-FFF2-40B4-BE49-F238E27FC236}">
                <a16:creationId xmlns:a16="http://schemas.microsoft.com/office/drawing/2014/main" id="{429F2547-3EBE-884B-ABA6-D6C2E1971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2771775"/>
            <a:ext cx="13779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Sumário Executivo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1" name="Rectangle 56">
            <a:extLst>
              <a:ext uri="{FF2B5EF4-FFF2-40B4-BE49-F238E27FC236}">
                <a16:creationId xmlns:a16="http://schemas.microsoft.com/office/drawing/2014/main" id="{D1978EB1-5495-BA4B-8526-F4AF90AE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967038"/>
            <a:ext cx="18938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2. O Conceito do Negócio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2" name="Rectangle 57">
            <a:extLst>
              <a:ext uri="{FF2B5EF4-FFF2-40B4-BE49-F238E27FC236}">
                <a16:creationId xmlns:a16="http://schemas.microsoft.com/office/drawing/2014/main" id="{6318A35B-1239-7041-ADFE-C1C98505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160713"/>
            <a:ext cx="15081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3. Equipe de Gestão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3" name="Rectangle 58">
            <a:extLst>
              <a:ext uri="{FF2B5EF4-FFF2-40B4-BE49-F238E27FC236}">
                <a16:creationId xmlns:a16="http://schemas.microsoft.com/office/drawing/2014/main" id="{FAC9823B-BAA9-4342-BA12-6D6EDB2CF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354388"/>
            <a:ext cx="10128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4. Mercado e 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4" name="Rectangle 59">
            <a:extLst>
              <a:ext uri="{FF2B5EF4-FFF2-40B4-BE49-F238E27FC236}">
                <a16:creationId xmlns:a16="http://schemas.microsoft.com/office/drawing/2014/main" id="{59BF214E-445B-3C47-985F-8142E954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548063"/>
            <a:ext cx="12144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 dirty="0">
                <a:solidFill>
                  <a:schemeClr val="bg1"/>
                </a:solidFill>
                <a:latin typeface="Arial" panose="020B0604020202020204" pitchFamily="34" charset="0"/>
              </a:rPr>
              <a:t>    Competidores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15415" name="Rectangle 60">
            <a:extLst>
              <a:ext uri="{FF2B5EF4-FFF2-40B4-BE49-F238E27FC236}">
                <a16:creationId xmlns:a16="http://schemas.microsoft.com/office/drawing/2014/main" id="{8A0EF73D-8AF8-624A-84DA-A874CF7B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741738"/>
            <a:ext cx="16557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5. Marketing e Vendas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6" name="Rectangle 61">
            <a:extLst>
              <a:ext uri="{FF2B5EF4-FFF2-40B4-BE49-F238E27FC236}">
                <a16:creationId xmlns:a16="http://schemas.microsoft.com/office/drawing/2014/main" id="{22B174F2-D0F6-5449-B54A-DCCC26EF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3937000"/>
            <a:ext cx="17668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6. Estrutura e Operação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7" name="Rectangle 62">
            <a:extLst>
              <a:ext uri="{FF2B5EF4-FFF2-40B4-BE49-F238E27FC236}">
                <a16:creationId xmlns:a16="http://schemas.microsoft.com/office/drawing/2014/main" id="{B8A93F3F-BA99-4D4D-AFCA-46043CD08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4130675"/>
            <a:ext cx="15986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7. Análise Estratégica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8" name="Rectangle 63">
            <a:extLst>
              <a:ext uri="{FF2B5EF4-FFF2-40B4-BE49-F238E27FC236}">
                <a16:creationId xmlns:a16="http://schemas.microsoft.com/office/drawing/2014/main" id="{E6F9C43A-18DF-4248-BAF9-1F3FF31E5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4324350"/>
            <a:ext cx="14255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8. Plano Financeiro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19" name="Rectangle 64">
            <a:extLst>
              <a:ext uri="{FF2B5EF4-FFF2-40B4-BE49-F238E27FC236}">
                <a16:creationId xmlns:a16="http://schemas.microsoft.com/office/drawing/2014/main" id="{1592D028-06E5-2C4F-9F73-870BA499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4518025"/>
            <a:ext cx="5508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300">
                <a:solidFill>
                  <a:schemeClr val="bg1"/>
                </a:solidFill>
                <a:latin typeface="Arial" panose="020B0604020202020204" pitchFamily="34" charset="0"/>
              </a:rPr>
              <a:t>Anexos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15420" name="Freeform 65">
            <a:extLst>
              <a:ext uri="{FF2B5EF4-FFF2-40B4-BE49-F238E27FC236}">
                <a16:creationId xmlns:a16="http://schemas.microsoft.com/office/drawing/2014/main" id="{9865396E-D57B-BF4D-9DFA-0D2AB62435B0}"/>
              </a:ext>
            </a:extLst>
          </p:cNvPr>
          <p:cNvSpPr>
            <a:spLocks/>
          </p:cNvSpPr>
          <p:nvPr/>
        </p:nvSpPr>
        <p:spPr bwMode="auto">
          <a:xfrm>
            <a:off x="4659313" y="2370138"/>
            <a:ext cx="161925" cy="2752725"/>
          </a:xfrm>
          <a:custGeom>
            <a:avLst/>
            <a:gdLst>
              <a:gd name="T0" fmla="*/ 257055938 w 102"/>
              <a:gd name="T1" fmla="*/ 2147483646 h 1734"/>
              <a:gd name="T2" fmla="*/ 0 w 102"/>
              <a:gd name="T3" fmla="*/ 0 h 1734"/>
              <a:gd name="T4" fmla="*/ 0 w 102"/>
              <a:gd name="T5" fmla="*/ 2147483646 h 1734"/>
              <a:gd name="T6" fmla="*/ 257055938 w 102"/>
              <a:gd name="T7" fmla="*/ 2147483646 h 1734"/>
              <a:gd name="T8" fmla="*/ 0 60000 65536"/>
              <a:gd name="T9" fmla="*/ 0 60000 65536"/>
              <a:gd name="T10" fmla="*/ 0 60000 65536"/>
              <a:gd name="T11" fmla="*/ 0 60000 65536"/>
              <a:gd name="T12" fmla="*/ 0 w 102"/>
              <a:gd name="T13" fmla="*/ 0 h 1734"/>
              <a:gd name="T14" fmla="*/ 102 w 102"/>
              <a:gd name="T15" fmla="*/ 1734 h 17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2" h="1734">
                <a:moveTo>
                  <a:pt x="102" y="867"/>
                </a:moveTo>
                <a:lnTo>
                  <a:pt x="0" y="0"/>
                </a:lnTo>
                <a:lnTo>
                  <a:pt x="0" y="1734"/>
                </a:lnTo>
                <a:lnTo>
                  <a:pt x="102" y="867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21" name="Rectangle 66">
            <a:extLst>
              <a:ext uri="{FF2B5EF4-FFF2-40B4-BE49-F238E27FC236}">
                <a16:creationId xmlns:a16="http://schemas.microsoft.com/office/drawing/2014/main" id="{7B788A21-7EDA-404E-B04C-9E01F1CF2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5481" y="438572"/>
            <a:ext cx="8211319" cy="1143000"/>
          </a:xfrm>
          <a:noFill/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O processo empreendedor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>
            <a:extLst>
              <a:ext uri="{FF2B5EF4-FFF2-40B4-BE49-F238E27FC236}">
                <a16:creationId xmlns:a16="http://schemas.microsoft.com/office/drawing/2014/main" id="{E926D37D-D765-F94A-9C32-657D7D39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58170"/>
            <a:ext cx="8184331" cy="1143000"/>
          </a:xfrm>
          <a:noFill/>
        </p:spPr>
        <p:txBody>
          <a:bodyPr/>
          <a:lstStyle/>
          <a:p>
            <a:pPr eaLnBrk="1" hangingPunct="1"/>
            <a:r>
              <a:rPr lang="pt-BR" altLang="pt-BR" dirty="0"/>
              <a:t>Como ser bem sucedido</a:t>
            </a:r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37ED5568-2F9D-BF40-90E1-EC2757149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888" y="1501170"/>
            <a:ext cx="4678362" cy="465534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Fatores críticos de sucesso: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1) Uma excelente equipe de gestão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2) Um bom plano de negócios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3) Uma ideia realmente inovadora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4) Networking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5) Trabalho, trabalho, muito trabalho...</a:t>
            </a:r>
            <a:endParaRPr lang="pt-BR" altLang="pt-BR" sz="20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47C19652-0012-1F43-88C8-742392C7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1646238"/>
            <a:ext cx="162401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7D7BB484-9DBB-6C4A-8AA2-FA0CA16AB97F}"/>
              </a:ext>
            </a:extLst>
          </p:cNvPr>
          <p:cNvGrpSpPr>
            <a:grpSpLocks/>
          </p:cNvGrpSpPr>
          <p:nvPr/>
        </p:nvGrpSpPr>
        <p:grpSpPr bwMode="auto">
          <a:xfrm>
            <a:off x="4175125" y="1921668"/>
            <a:ext cx="2149475" cy="2138363"/>
            <a:chOff x="4017" y="1490"/>
            <a:chExt cx="211" cy="285"/>
          </a:xfrm>
        </p:grpSpPr>
        <p:sp>
          <p:nvSpPr>
            <p:cNvPr id="16392" name="Freeform 6">
              <a:extLst>
                <a:ext uri="{FF2B5EF4-FFF2-40B4-BE49-F238E27FC236}">
                  <a16:creationId xmlns:a16="http://schemas.microsoft.com/office/drawing/2014/main" id="{554FCB4B-08F5-694E-A62B-CAAF97CF8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149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93" name="Freeform 7">
              <a:extLst>
                <a:ext uri="{FF2B5EF4-FFF2-40B4-BE49-F238E27FC236}">
                  <a16:creationId xmlns:a16="http://schemas.microsoft.com/office/drawing/2014/main" id="{5BBC492A-0421-D84E-B7EE-7EFF0FAF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72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118792" name="Picture 8">
            <a:extLst>
              <a:ext uri="{FF2B5EF4-FFF2-40B4-BE49-F238E27FC236}">
                <a16:creationId xmlns:a16="http://schemas.microsoft.com/office/drawing/2014/main" id="{2CC98289-6263-234A-BDB6-3346C5EBC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63" y="4095796"/>
            <a:ext cx="14509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3" name="Freeform 9">
            <a:extLst>
              <a:ext uri="{FF2B5EF4-FFF2-40B4-BE49-F238E27FC236}">
                <a16:creationId xmlns:a16="http://schemas.microsoft.com/office/drawing/2014/main" id="{169E74B7-5AA6-454D-ACED-FA02B9AA1335}"/>
              </a:ext>
            </a:extLst>
          </p:cNvPr>
          <p:cNvSpPr>
            <a:spLocks/>
          </p:cNvSpPr>
          <p:nvPr/>
        </p:nvSpPr>
        <p:spPr bwMode="auto">
          <a:xfrm>
            <a:off x="7488238" y="4407668"/>
            <a:ext cx="1163638" cy="1163638"/>
          </a:xfrm>
          <a:custGeom>
            <a:avLst/>
            <a:gdLst>
              <a:gd name="T0" fmla="*/ 1847276119 w 733"/>
              <a:gd name="T1" fmla="*/ 405746124 h 733"/>
              <a:gd name="T2" fmla="*/ 1824593909 w 733"/>
              <a:gd name="T3" fmla="*/ 446068642 h 733"/>
              <a:gd name="T4" fmla="*/ 1809472965 w 733"/>
              <a:gd name="T5" fmla="*/ 478829893 h 733"/>
              <a:gd name="T6" fmla="*/ 1789311706 w 733"/>
              <a:gd name="T7" fmla="*/ 514112096 h 733"/>
              <a:gd name="T8" fmla="*/ 1774190762 w 733"/>
              <a:gd name="T9" fmla="*/ 546874935 h 733"/>
              <a:gd name="T10" fmla="*/ 1754029504 w 733"/>
              <a:gd name="T11" fmla="*/ 582157138 h 733"/>
              <a:gd name="T12" fmla="*/ 1731348881 w 733"/>
              <a:gd name="T13" fmla="*/ 617439340 h 733"/>
              <a:gd name="T14" fmla="*/ 1711187623 w 733"/>
              <a:gd name="T15" fmla="*/ 650200592 h 733"/>
              <a:gd name="T16" fmla="*/ 1688505413 w 733"/>
              <a:gd name="T17" fmla="*/ 685482795 h 733"/>
              <a:gd name="T18" fmla="*/ 1660784476 w 733"/>
              <a:gd name="T19" fmla="*/ 723285948 h 733"/>
              <a:gd name="T20" fmla="*/ 1633061952 w 733"/>
              <a:gd name="T21" fmla="*/ 763608466 h 733"/>
              <a:gd name="T22" fmla="*/ 1610381329 w 733"/>
              <a:gd name="T23" fmla="*/ 796369717 h 733"/>
              <a:gd name="T24" fmla="*/ 1582658805 w 733"/>
              <a:gd name="T25" fmla="*/ 829132556 h 733"/>
              <a:gd name="T26" fmla="*/ 1552416917 w 733"/>
              <a:gd name="T27" fmla="*/ 869455074 h 733"/>
              <a:gd name="T28" fmla="*/ 1522175029 w 733"/>
              <a:gd name="T29" fmla="*/ 909777591 h 733"/>
              <a:gd name="T30" fmla="*/ 1491933141 w 733"/>
              <a:gd name="T31" fmla="*/ 945059794 h 733"/>
              <a:gd name="T32" fmla="*/ 1459171889 w 733"/>
              <a:gd name="T33" fmla="*/ 982861360 h 733"/>
              <a:gd name="T34" fmla="*/ 1431449365 w 733"/>
              <a:gd name="T35" fmla="*/ 1013103248 h 733"/>
              <a:gd name="T36" fmla="*/ 1391126848 w 733"/>
              <a:gd name="T37" fmla="*/ 1055946716 h 733"/>
              <a:gd name="T38" fmla="*/ 1358365596 w 733"/>
              <a:gd name="T39" fmla="*/ 1091228919 h 733"/>
              <a:gd name="T40" fmla="*/ 1325602757 w 733"/>
              <a:gd name="T41" fmla="*/ 1121470807 h 733"/>
              <a:gd name="T42" fmla="*/ 1287801191 w 733"/>
              <a:gd name="T43" fmla="*/ 1156753010 h 733"/>
              <a:gd name="T44" fmla="*/ 1260078666 w 733"/>
              <a:gd name="T45" fmla="*/ 1181954583 h 733"/>
              <a:gd name="T46" fmla="*/ 1224796464 w 733"/>
              <a:gd name="T47" fmla="*/ 1212196471 h 733"/>
              <a:gd name="T48" fmla="*/ 1189514261 w 733"/>
              <a:gd name="T49" fmla="*/ 1242438359 h 733"/>
              <a:gd name="T50" fmla="*/ 1149191744 w 733"/>
              <a:gd name="T51" fmla="*/ 1275199610 h 733"/>
              <a:gd name="T52" fmla="*/ 1113909541 w 733"/>
              <a:gd name="T53" fmla="*/ 1302922135 h 733"/>
              <a:gd name="T54" fmla="*/ 1073587024 w 733"/>
              <a:gd name="T55" fmla="*/ 1333164023 h 733"/>
              <a:gd name="T56" fmla="*/ 1023183877 w 733"/>
              <a:gd name="T57" fmla="*/ 1368446226 h 733"/>
              <a:gd name="T58" fmla="*/ 980341996 w 733"/>
              <a:gd name="T59" fmla="*/ 1398688113 h 733"/>
              <a:gd name="T60" fmla="*/ 934979164 w 733"/>
              <a:gd name="T61" fmla="*/ 1431449365 h 733"/>
              <a:gd name="T62" fmla="*/ 887095381 w 733"/>
              <a:gd name="T63" fmla="*/ 1464212204 h 733"/>
              <a:gd name="T64" fmla="*/ 836692235 w 733"/>
              <a:gd name="T65" fmla="*/ 1491933141 h 733"/>
              <a:gd name="T66" fmla="*/ 1091228919 w 733"/>
              <a:gd name="T67" fmla="*/ 1847276119 h 733"/>
              <a:gd name="T68" fmla="*/ 75604720 w 733"/>
              <a:gd name="T69" fmla="*/ 1391126848 h 733"/>
              <a:gd name="T70" fmla="*/ 0 w 733"/>
              <a:gd name="T71" fmla="*/ 488910523 h 733"/>
              <a:gd name="T72" fmla="*/ 211693216 w 733"/>
              <a:gd name="T73" fmla="*/ 743447207 h 733"/>
              <a:gd name="T74" fmla="*/ 259576999 w 733"/>
              <a:gd name="T75" fmla="*/ 720764997 h 733"/>
              <a:gd name="T76" fmla="*/ 307459195 w 733"/>
              <a:gd name="T77" fmla="*/ 695563424 h 733"/>
              <a:gd name="T78" fmla="*/ 370463922 w 733"/>
              <a:gd name="T79" fmla="*/ 665321536 h 733"/>
              <a:gd name="T80" fmla="*/ 430947698 w 733"/>
              <a:gd name="T81" fmla="*/ 630039333 h 733"/>
              <a:gd name="T82" fmla="*/ 493950837 w 733"/>
              <a:gd name="T83" fmla="*/ 587197452 h 733"/>
              <a:gd name="T84" fmla="*/ 546874935 w 733"/>
              <a:gd name="T85" fmla="*/ 549394299 h 733"/>
              <a:gd name="T86" fmla="*/ 597278082 w 733"/>
              <a:gd name="T87" fmla="*/ 506552418 h 733"/>
              <a:gd name="T88" fmla="*/ 647681228 w 733"/>
              <a:gd name="T89" fmla="*/ 463708949 h 733"/>
              <a:gd name="T90" fmla="*/ 688003746 w 733"/>
              <a:gd name="T91" fmla="*/ 423386432 h 733"/>
              <a:gd name="T92" fmla="*/ 730845627 w 733"/>
              <a:gd name="T93" fmla="*/ 378023600 h 733"/>
              <a:gd name="T94" fmla="*/ 776208459 w 733"/>
              <a:gd name="T95" fmla="*/ 327620453 h 733"/>
              <a:gd name="T96" fmla="*/ 814011612 w 733"/>
              <a:gd name="T97" fmla="*/ 282257621 h 733"/>
              <a:gd name="T98" fmla="*/ 851813179 w 733"/>
              <a:gd name="T99" fmla="*/ 234375426 h 733"/>
              <a:gd name="T100" fmla="*/ 884576018 w 733"/>
              <a:gd name="T101" fmla="*/ 191531957 h 733"/>
              <a:gd name="T102" fmla="*/ 919858220 w 733"/>
              <a:gd name="T103" fmla="*/ 133569132 h 733"/>
              <a:gd name="T104" fmla="*/ 952619472 w 733"/>
              <a:gd name="T105" fmla="*/ 80645035 h 733"/>
              <a:gd name="T106" fmla="*/ 970261367 w 733"/>
              <a:gd name="T107" fmla="*/ 40322517 h 733"/>
              <a:gd name="T108" fmla="*/ 987901674 w 733"/>
              <a:gd name="T109" fmla="*/ 0 h 733"/>
              <a:gd name="T110" fmla="*/ 1847276119 w 733"/>
              <a:gd name="T111" fmla="*/ 405746124 h 73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33"/>
              <a:gd name="T169" fmla="*/ 0 h 733"/>
              <a:gd name="T170" fmla="*/ 733 w 733"/>
              <a:gd name="T171" fmla="*/ 733 h 733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33" h="733">
                <a:moveTo>
                  <a:pt x="733" y="161"/>
                </a:moveTo>
                <a:lnTo>
                  <a:pt x="724" y="177"/>
                </a:lnTo>
                <a:lnTo>
                  <a:pt x="718" y="190"/>
                </a:lnTo>
                <a:lnTo>
                  <a:pt x="710" y="204"/>
                </a:lnTo>
                <a:lnTo>
                  <a:pt x="704" y="217"/>
                </a:lnTo>
                <a:lnTo>
                  <a:pt x="696" y="231"/>
                </a:lnTo>
                <a:lnTo>
                  <a:pt x="687" y="245"/>
                </a:lnTo>
                <a:lnTo>
                  <a:pt x="679" y="258"/>
                </a:lnTo>
                <a:lnTo>
                  <a:pt x="670" y="272"/>
                </a:lnTo>
                <a:lnTo>
                  <a:pt x="659" y="287"/>
                </a:lnTo>
                <a:lnTo>
                  <a:pt x="648" y="303"/>
                </a:lnTo>
                <a:lnTo>
                  <a:pt x="639" y="316"/>
                </a:lnTo>
                <a:lnTo>
                  <a:pt x="628" y="329"/>
                </a:lnTo>
                <a:lnTo>
                  <a:pt x="616" y="345"/>
                </a:lnTo>
                <a:lnTo>
                  <a:pt x="604" y="361"/>
                </a:lnTo>
                <a:lnTo>
                  <a:pt x="592" y="375"/>
                </a:lnTo>
                <a:lnTo>
                  <a:pt x="579" y="390"/>
                </a:lnTo>
                <a:lnTo>
                  <a:pt x="568" y="402"/>
                </a:lnTo>
                <a:lnTo>
                  <a:pt x="552" y="419"/>
                </a:lnTo>
                <a:lnTo>
                  <a:pt x="539" y="433"/>
                </a:lnTo>
                <a:lnTo>
                  <a:pt x="526" y="445"/>
                </a:lnTo>
                <a:lnTo>
                  <a:pt x="511" y="459"/>
                </a:lnTo>
                <a:lnTo>
                  <a:pt x="500" y="469"/>
                </a:lnTo>
                <a:lnTo>
                  <a:pt x="486" y="481"/>
                </a:lnTo>
                <a:lnTo>
                  <a:pt x="472" y="493"/>
                </a:lnTo>
                <a:lnTo>
                  <a:pt x="456" y="506"/>
                </a:lnTo>
                <a:lnTo>
                  <a:pt x="442" y="517"/>
                </a:lnTo>
                <a:lnTo>
                  <a:pt x="426" y="529"/>
                </a:lnTo>
                <a:lnTo>
                  <a:pt x="406" y="543"/>
                </a:lnTo>
                <a:lnTo>
                  <a:pt x="389" y="555"/>
                </a:lnTo>
                <a:lnTo>
                  <a:pt x="371" y="568"/>
                </a:lnTo>
                <a:lnTo>
                  <a:pt x="352" y="581"/>
                </a:lnTo>
                <a:lnTo>
                  <a:pt x="332" y="592"/>
                </a:lnTo>
                <a:lnTo>
                  <a:pt x="433" y="733"/>
                </a:lnTo>
                <a:lnTo>
                  <a:pt x="30" y="552"/>
                </a:lnTo>
                <a:lnTo>
                  <a:pt x="0" y="194"/>
                </a:lnTo>
                <a:lnTo>
                  <a:pt x="84" y="295"/>
                </a:lnTo>
                <a:lnTo>
                  <a:pt x="103" y="286"/>
                </a:lnTo>
                <a:lnTo>
                  <a:pt x="122" y="276"/>
                </a:lnTo>
                <a:lnTo>
                  <a:pt x="147" y="264"/>
                </a:lnTo>
                <a:lnTo>
                  <a:pt x="171" y="250"/>
                </a:lnTo>
                <a:lnTo>
                  <a:pt x="196" y="233"/>
                </a:lnTo>
                <a:lnTo>
                  <a:pt x="217" y="218"/>
                </a:lnTo>
                <a:lnTo>
                  <a:pt x="237" y="201"/>
                </a:lnTo>
                <a:lnTo>
                  <a:pt x="257" y="184"/>
                </a:lnTo>
                <a:lnTo>
                  <a:pt x="273" y="168"/>
                </a:lnTo>
                <a:lnTo>
                  <a:pt x="290" y="150"/>
                </a:lnTo>
                <a:lnTo>
                  <a:pt x="308" y="130"/>
                </a:lnTo>
                <a:lnTo>
                  <a:pt x="323" y="112"/>
                </a:lnTo>
                <a:lnTo>
                  <a:pt x="338" y="93"/>
                </a:lnTo>
                <a:lnTo>
                  <a:pt x="351" y="76"/>
                </a:lnTo>
                <a:lnTo>
                  <a:pt x="365" y="53"/>
                </a:lnTo>
                <a:lnTo>
                  <a:pt x="378" y="32"/>
                </a:lnTo>
                <a:lnTo>
                  <a:pt x="385" y="16"/>
                </a:lnTo>
                <a:lnTo>
                  <a:pt x="392" y="0"/>
                </a:lnTo>
                <a:lnTo>
                  <a:pt x="733" y="161"/>
                </a:lnTo>
                <a:close/>
              </a:path>
            </a:pathLst>
          </a:custGeom>
          <a:solidFill>
            <a:srgbClr val="00808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8794" name="Freeform 10">
            <a:extLst>
              <a:ext uri="{FF2B5EF4-FFF2-40B4-BE49-F238E27FC236}">
                <a16:creationId xmlns:a16="http://schemas.microsoft.com/office/drawing/2014/main" id="{6742DBBF-32BC-9E4E-B025-6CA9414FEFB1}"/>
              </a:ext>
            </a:extLst>
          </p:cNvPr>
          <p:cNvSpPr>
            <a:spLocks/>
          </p:cNvSpPr>
          <p:nvPr/>
        </p:nvSpPr>
        <p:spPr bwMode="auto">
          <a:xfrm>
            <a:off x="6324600" y="2044700"/>
            <a:ext cx="1214438" cy="979488"/>
          </a:xfrm>
          <a:custGeom>
            <a:avLst/>
            <a:gdLst>
              <a:gd name="T0" fmla="*/ 1028224173 w 765"/>
              <a:gd name="T1" fmla="*/ 1554937994 h 617"/>
              <a:gd name="T2" fmla="*/ 1154232038 w 765"/>
              <a:gd name="T3" fmla="*/ 1252519089 h 617"/>
              <a:gd name="T4" fmla="*/ 1113909521 w 765"/>
              <a:gd name="T5" fmla="*/ 1239917508 h 617"/>
              <a:gd name="T6" fmla="*/ 1068546690 w 765"/>
              <a:gd name="T7" fmla="*/ 1229836878 h 617"/>
              <a:gd name="T8" fmla="*/ 1010583866 w 765"/>
              <a:gd name="T9" fmla="*/ 1217236884 h 617"/>
              <a:gd name="T10" fmla="*/ 962700084 w 765"/>
              <a:gd name="T11" fmla="*/ 1209675618 h 617"/>
              <a:gd name="T12" fmla="*/ 909777575 w 765"/>
              <a:gd name="T13" fmla="*/ 1202115939 h 617"/>
              <a:gd name="T14" fmla="*/ 851813163 w 765"/>
              <a:gd name="T15" fmla="*/ 1197075624 h 617"/>
              <a:gd name="T16" fmla="*/ 791329388 w 765"/>
              <a:gd name="T17" fmla="*/ 1192035308 h 617"/>
              <a:gd name="T18" fmla="*/ 682963419 w 765"/>
              <a:gd name="T19" fmla="*/ 1192035308 h 617"/>
              <a:gd name="T20" fmla="*/ 627519958 w 765"/>
              <a:gd name="T21" fmla="*/ 1194554672 h 617"/>
              <a:gd name="T22" fmla="*/ 574595862 w 765"/>
              <a:gd name="T23" fmla="*/ 1199594987 h 617"/>
              <a:gd name="T24" fmla="*/ 521673352 w 765"/>
              <a:gd name="T25" fmla="*/ 1204635302 h 617"/>
              <a:gd name="T26" fmla="*/ 468749255 w 765"/>
              <a:gd name="T27" fmla="*/ 1214715933 h 617"/>
              <a:gd name="T28" fmla="*/ 418346110 w 765"/>
              <a:gd name="T29" fmla="*/ 1224796563 h 617"/>
              <a:gd name="T30" fmla="*/ 357862335 w 765"/>
              <a:gd name="T31" fmla="*/ 1237398144 h 617"/>
              <a:gd name="T32" fmla="*/ 304939826 w 765"/>
              <a:gd name="T33" fmla="*/ 1255038453 h 617"/>
              <a:gd name="T34" fmla="*/ 443547683 w 765"/>
              <a:gd name="T35" fmla="*/ 614918439 h 617"/>
              <a:gd name="T36" fmla="*/ 0 w 765"/>
              <a:gd name="T37" fmla="*/ 360383321 h 617"/>
              <a:gd name="T38" fmla="*/ 22682209 w 765"/>
              <a:gd name="T39" fmla="*/ 352822055 h 617"/>
              <a:gd name="T40" fmla="*/ 68045041 w 765"/>
              <a:gd name="T41" fmla="*/ 337701110 h 617"/>
              <a:gd name="T42" fmla="*/ 103327243 w 765"/>
              <a:gd name="T43" fmla="*/ 327620480 h 617"/>
              <a:gd name="T44" fmla="*/ 143649759 w 765"/>
              <a:gd name="T45" fmla="*/ 315020486 h 617"/>
              <a:gd name="T46" fmla="*/ 191531954 w 765"/>
              <a:gd name="T47" fmla="*/ 304939856 h 617"/>
              <a:gd name="T48" fmla="*/ 231854470 w 765"/>
              <a:gd name="T49" fmla="*/ 294859226 h 617"/>
              <a:gd name="T50" fmla="*/ 284778567 w 765"/>
              <a:gd name="T51" fmla="*/ 282257644 h 617"/>
              <a:gd name="T52" fmla="*/ 330141398 w 765"/>
              <a:gd name="T53" fmla="*/ 274697965 h 617"/>
              <a:gd name="T54" fmla="*/ 383063908 w 765"/>
              <a:gd name="T55" fmla="*/ 267136699 h 617"/>
              <a:gd name="T56" fmla="*/ 438507368 w 765"/>
              <a:gd name="T57" fmla="*/ 259577020 h 617"/>
              <a:gd name="T58" fmla="*/ 491431465 w 765"/>
              <a:gd name="T59" fmla="*/ 254536705 h 617"/>
              <a:gd name="T60" fmla="*/ 551915240 w 765"/>
              <a:gd name="T61" fmla="*/ 252015754 h 617"/>
              <a:gd name="T62" fmla="*/ 609878064 w 765"/>
              <a:gd name="T63" fmla="*/ 246975439 h 617"/>
              <a:gd name="T64" fmla="*/ 667842475 w 765"/>
              <a:gd name="T65" fmla="*/ 246975439 h 617"/>
              <a:gd name="T66" fmla="*/ 728326250 w 765"/>
              <a:gd name="T67" fmla="*/ 246975439 h 617"/>
              <a:gd name="T68" fmla="*/ 803930968 w 765"/>
              <a:gd name="T69" fmla="*/ 246975439 h 617"/>
              <a:gd name="T70" fmla="*/ 871974422 w 765"/>
              <a:gd name="T71" fmla="*/ 249496390 h 617"/>
              <a:gd name="T72" fmla="*/ 917337253 w 765"/>
              <a:gd name="T73" fmla="*/ 252015754 h 617"/>
              <a:gd name="T74" fmla="*/ 972780713 w 765"/>
              <a:gd name="T75" fmla="*/ 257056069 h 617"/>
              <a:gd name="T76" fmla="*/ 1025704810 w 765"/>
              <a:gd name="T77" fmla="*/ 262096384 h 617"/>
              <a:gd name="T78" fmla="*/ 1088707948 w 765"/>
              <a:gd name="T79" fmla="*/ 269657650 h 617"/>
              <a:gd name="T80" fmla="*/ 1141632045 w 765"/>
              <a:gd name="T81" fmla="*/ 279738280 h 617"/>
              <a:gd name="T82" fmla="*/ 1192035191 w 765"/>
              <a:gd name="T83" fmla="*/ 289818910 h 617"/>
              <a:gd name="T84" fmla="*/ 1257559280 w 765"/>
              <a:gd name="T85" fmla="*/ 302418904 h 617"/>
              <a:gd name="T86" fmla="*/ 1307962426 w 765"/>
              <a:gd name="T87" fmla="*/ 315020486 h 617"/>
              <a:gd name="T88" fmla="*/ 1368446201 w 765"/>
              <a:gd name="T89" fmla="*/ 330141431 h 617"/>
              <a:gd name="T90" fmla="*/ 1418849347 w 765"/>
              <a:gd name="T91" fmla="*/ 342741425 h 617"/>
              <a:gd name="T92" fmla="*/ 1474292807 w 765"/>
              <a:gd name="T93" fmla="*/ 360383321 h 617"/>
              <a:gd name="T94" fmla="*/ 1529736267 w 765"/>
              <a:gd name="T95" fmla="*/ 378023630 h 617"/>
              <a:gd name="T96" fmla="*/ 1693545697 w 765"/>
              <a:gd name="T97" fmla="*/ 0 h 617"/>
              <a:gd name="T98" fmla="*/ 1927921119 w 765"/>
              <a:gd name="T99" fmla="*/ 1053425850 h 617"/>
              <a:gd name="T100" fmla="*/ 1028224173 w 765"/>
              <a:gd name="T101" fmla="*/ 1554937994 h 61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765"/>
              <a:gd name="T154" fmla="*/ 0 h 617"/>
              <a:gd name="T155" fmla="*/ 765 w 765"/>
              <a:gd name="T156" fmla="*/ 617 h 617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765" h="617">
                <a:moveTo>
                  <a:pt x="408" y="617"/>
                </a:moveTo>
                <a:lnTo>
                  <a:pt x="458" y="497"/>
                </a:lnTo>
                <a:lnTo>
                  <a:pt x="442" y="492"/>
                </a:lnTo>
                <a:lnTo>
                  <a:pt x="424" y="488"/>
                </a:lnTo>
                <a:lnTo>
                  <a:pt x="401" y="483"/>
                </a:lnTo>
                <a:lnTo>
                  <a:pt x="382" y="480"/>
                </a:lnTo>
                <a:lnTo>
                  <a:pt x="361" y="477"/>
                </a:lnTo>
                <a:lnTo>
                  <a:pt x="338" y="475"/>
                </a:lnTo>
                <a:lnTo>
                  <a:pt x="314" y="473"/>
                </a:lnTo>
                <a:lnTo>
                  <a:pt x="271" y="473"/>
                </a:lnTo>
                <a:lnTo>
                  <a:pt x="249" y="474"/>
                </a:lnTo>
                <a:lnTo>
                  <a:pt x="228" y="476"/>
                </a:lnTo>
                <a:lnTo>
                  <a:pt x="207" y="478"/>
                </a:lnTo>
                <a:lnTo>
                  <a:pt x="186" y="482"/>
                </a:lnTo>
                <a:lnTo>
                  <a:pt x="166" y="486"/>
                </a:lnTo>
                <a:lnTo>
                  <a:pt x="142" y="491"/>
                </a:lnTo>
                <a:lnTo>
                  <a:pt x="121" y="498"/>
                </a:lnTo>
                <a:lnTo>
                  <a:pt x="176" y="244"/>
                </a:lnTo>
                <a:lnTo>
                  <a:pt x="0" y="143"/>
                </a:lnTo>
                <a:lnTo>
                  <a:pt x="9" y="140"/>
                </a:lnTo>
                <a:lnTo>
                  <a:pt x="27" y="134"/>
                </a:lnTo>
                <a:lnTo>
                  <a:pt x="41" y="130"/>
                </a:lnTo>
                <a:lnTo>
                  <a:pt x="57" y="125"/>
                </a:lnTo>
                <a:lnTo>
                  <a:pt x="76" y="121"/>
                </a:lnTo>
                <a:lnTo>
                  <a:pt x="92" y="117"/>
                </a:lnTo>
                <a:lnTo>
                  <a:pt x="113" y="112"/>
                </a:lnTo>
                <a:lnTo>
                  <a:pt x="131" y="109"/>
                </a:lnTo>
                <a:lnTo>
                  <a:pt x="152" y="106"/>
                </a:lnTo>
                <a:lnTo>
                  <a:pt x="174" y="103"/>
                </a:lnTo>
                <a:lnTo>
                  <a:pt x="195" y="101"/>
                </a:lnTo>
                <a:lnTo>
                  <a:pt x="219" y="100"/>
                </a:lnTo>
                <a:lnTo>
                  <a:pt x="242" y="98"/>
                </a:lnTo>
                <a:lnTo>
                  <a:pt x="265" y="98"/>
                </a:lnTo>
                <a:lnTo>
                  <a:pt x="289" y="98"/>
                </a:lnTo>
                <a:lnTo>
                  <a:pt x="319" y="98"/>
                </a:lnTo>
                <a:lnTo>
                  <a:pt x="346" y="99"/>
                </a:lnTo>
                <a:lnTo>
                  <a:pt x="364" y="100"/>
                </a:lnTo>
                <a:lnTo>
                  <a:pt x="386" y="102"/>
                </a:lnTo>
                <a:lnTo>
                  <a:pt x="407" y="104"/>
                </a:lnTo>
                <a:lnTo>
                  <a:pt x="432" y="107"/>
                </a:lnTo>
                <a:lnTo>
                  <a:pt x="453" y="111"/>
                </a:lnTo>
                <a:lnTo>
                  <a:pt x="473" y="115"/>
                </a:lnTo>
                <a:lnTo>
                  <a:pt x="499" y="120"/>
                </a:lnTo>
                <a:lnTo>
                  <a:pt x="519" y="125"/>
                </a:lnTo>
                <a:lnTo>
                  <a:pt x="543" y="131"/>
                </a:lnTo>
                <a:lnTo>
                  <a:pt x="563" y="136"/>
                </a:lnTo>
                <a:lnTo>
                  <a:pt x="585" y="143"/>
                </a:lnTo>
                <a:lnTo>
                  <a:pt x="607" y="150"/>
                </a:lnTo>
                <a:lnTo>
                  <a:pt x="672" y="0"/>
                </a:lnTo>
                <a:lnTo>
                  <a:pt x="765" y="418"/>
                </a:lnTo>
                <a:lnTo>
                  <a:pt x="408" y="617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AF85B22-A630-5D4E-8F92-D097B1EE0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5" y="115888"/>
            <a:ext cx="8104956" cy="1143000"/>
          </a:xfrm>
        </p:spPr>
        <p:txBody>
          <a:bodyPr/>
          <a:lstStyle/>
          <a:p>
            <a:pPr eaLnBrk="1" hangingPunct="1"/>
            <a:r>
              <a:rPr lang="pt-BR" altLang="pt-BR" sz="3600" dirty="0"/>
              <a:t>Fases do financiamento empreendedor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8F0D195-316D-7B42-9F11-9E9DD7F7EB13}"/>
              </a:ext>
            </a:extLst>
          </p:cNvPr>
          <p:cNvGrpSpPr/>
          <p:nvPr/>
        </p:nvGrpSpPr>
        <p:grpSpPr>
          <a:xfrm>
            <a:off x="107504" y="1124744"/>
            <a:ext cx="9505055" cy="5067300"/>
            <a:chOff x="685800" y="1196975"/>
            <a:chExt cx="7886700" cy="5067300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F0FD7308-6D94-E84F-9CC0-8108A944C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1196975"/>
              <a:ext cx="1828800" cy="2324100"/>
              <a:chOff x="960" y="816"/>
              <a:chExt cx="1008" cy="1464"/>
            </a:xfrm>
          </p:grpSpPr>
          <p:sp>
            <p:nvSpPr>
              <p:cNvPr id="17434" name="Rectangle 4">
                <a:extLst>
                  <a:ext uri="{FF2B5EF4-FFF2-40B4-BE49-F238E27FC236}">
                    <a16:creationId xmlns:a16="http://schemas.microsoft.com/office/drawing/2014/main" id="{79380369-1CDC-6D45-87A0-EDEFD2BED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16"/>
                <a:ext cx="960" cy="6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2000" b="1" dirty="0">
                    <a:latin typeface="Arial" panose="020B0604020202020204" pitchFamily="34" charset="0"/>
                  </a:rPr>
                  <a:t>Semente ou</a:t>
                </a:r>
              </a:p>
              <a:p>
                <a:pPr algn="ctr"/>
                <a:r>
                  <a:rPr lang="pt-BR" altLang="pt-BR" sz="2000" b="1" dirty="0">
                    <a:latin typeface="Arial" panose="020B0604020202020204" pitchFamily="34" charset="0"/>
                  </a:rPr>
                  <a:t> Conceito</a:t>
                </a:r>
              </a:p>
            </p:txBody>
          </p:sp>
          <p:sp>
            <p:nvSpPr>
              <p:cNvPr id="17435" name="Text Box 5">
                <a:extLst>
                  <a:ext uri="{FF2B5EF4-FFF2-40B4-BE49-F238E27FC236}">
                    <a16:creationId xmlns:a16="http://schemas.microsoft.com/office/drawing/2014/main" id="{D8027874-D19D-9F48-8884-77A49588E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552"/>
                <a:ext cx="988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apenas a idéia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sem equipe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sem PN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economias </a:t>
                </a:r>
              </a:p>
              <a:p>
                <a:r>
                  <a:rPr lang="pt-BR" altLang="pt-BR" sz="1400">
                    <a:latin typeface="Verdana" panose="020B0604030504040204" pitchFamily="34" charset="0"/>
                  </a:rPr>
                  <a:t>pessoais</a:t>
                </a:r>
                <a:endParaRPr lang="pt-BR" altLang="pt-BR" sz="1400"/>
              </a:p>
            </p:txBody>
          </p:sp>
        </p:grpSp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C1CEAB7F-4D5C-CA41-8655-2A47C0797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1913" y="1196975"/>
              <a:ext cx="2973387" cy="2552700"/>
              <a:chOff x="2016" y="816"/>
              <a:chExt cx="1770" cy="1608"/>
            </a:xfrm>
          </p:grpSpPr>
          <p:grpSp>
            <p:nvGrpSpPr>
              <p:cNvPr id="17430" name="Group 7">
                <a:extLst>
                  <a:ext uri="{FF2B5EF4-FFF2-40B4-BE49-F238E27FC236}">
                    <a16:creationId xmlns:a16="http://schemas.microsoft.com/office/drawing/2014/main" id="{29C8A632-61B7-4348-8256-F8534FE94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816"/>
                <a:ext cx="1344" cy="624"/>
                <a:chOff x="1968" y="2208"/>
                <a:chExt cx="1344" cy="624"/>
              </a:xfrm>
            </p:grpSpPr>
            <p:sp>
              <p:nvSpPr>
                <p:cNvPr id="17432" name="Rectangle 8">
                  <a:extLst>
                    <a:ext uri="{FF2B5EF4-FFF2-40B4-BE49-F238E27FC236}">
                      <a16:creationId xmlns:a16="http://schemas.microsoft.com/office/drawing/2014/main" id="{B6E92FAA-33E1-2C42-932D-360EF2EB8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208"/>
                  <a:ext cx="960" cy="62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pt-BR" altLang="pt-BR" sz="2000" b="1" dirty="0">
                      <a:latin typeface="Arial" panose="020B0604020202020204" pitchFamily="34" charset="0"/>
                    </a:rPr>
                    <a:t>Startup</a:t>
                  </a:r>
                </a:p>
              </p:txBody>
            </p:sp>
            <p:sp>
              <p:nvSpPr>
                <p:cNvPr id="17433" name="AutoShape 9">
                  <a:extLst>
                    <a:ext uri="{FF2B5EF4-FFF2-40B4-BE49-F238E27FC236}">
                      <a16:creationId xmlns:a16="http://schemas.microsoft.com/office/drawing/2014/main" id="{678DEB69-3C6A-3D4B-B9FB-875B0E8E7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2352"/>
                  <a:ext cx="336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43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431" name="Text Box 10">
                <a:extLst>
                  <a:ext uri="{FF2B5EF4-FFF2-40B4-BE49-F238E27FC236}">
                    <a16:creationId xmlns:a16="http://schemas.microsoft.com/office/drawing/2014/main" id="{1EE44CD8-446E-1049-B2ED-1D8EC62CF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3" y="1552"/>
                <a:ext cx="1433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equipe inicial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primeiro PN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incubadoras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seed money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angels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VC (?)(Venture Capital)</a:t>
                </a:r>
                <a:endParaRPr lang="pt-BR" altLang="pt-BR" sz="1400"/>
              </a:p>
            </p:txBody>
          </p:sp>
        </p:grpSp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F66FA3DE-A476-9D42-BDBB-36D14C1DC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0300" y="1196975"/>
              <a:ext cx="2511425" cy="2111375"/>
              <a:chOff x="3408" y="816"/>
              <a:chExt cx="1552" cy="1330"/>
            </a:xfrm>
          </p:grpSpPr>
          <p:grpSp>
            <p:nvGrpSpPr>
              <p:cNvPr id="17426" name="Group 12">
                <a:extLst>
                  <a:ext uri="{FF2B5EF4-FFF2-40B4-BE49-F238E27FC236}">
                    <a16:creationId xmlns:a16="http://schemas.microsoft.com/office/drawing/2014/main" id="{0D9D5B9F-2374-7749-ACFA-3DAFD58D0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816"/>
                <a:ext cx="1344" cy="624"/>
                <a:chOff x="3360" y="2208"/>
                <a:chExt cx="1344" cy="624"/>
              </a:xfrm>
            </p:grpSpPr>
            <p:sp>
              <p:nvSpPr>
                <p:cNvPr id="17428" name="Rectangle 13">
                  <a:extLst>
                    <a:ext uri="{FF2B5EF4-FFF2-40B4-BE49-F238E27FC236}">
                      <a16:creationId xmlns:a16="http://schemas.microsoft.com/office/drawing/2014/main" id="{045A30F8-C3D1-AC4A-8020-0F68EF0F32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208"/>
                  <a:ext cx="960" cy="62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pt-BR" altLang="pt-BR" sz="2000" b="1">
                      <a:latin typeface="Arial" panose="020B0604020202020204" pitchFamily="34" charset="0"/>
                    </a:rPr>
                    <a:t>Primeiro</a:t>
                  </a:r>
                </a:p>
                <a:p>
                  <a:pPr algn="ctr"/>
                  <a:r>
                    <a:rPr lang="pt-BR" altLang="pt-BR" sz="2000" b="1">
                      <a:latin typeface="Arial" panose="020B0604020202020204" pitchFamily="34" charset="0"/>
                    </a:rPr>
                    <a:t>Estágio</a:t>
                  </a:r>
                </a:p>
              </p:txBody>
            </p:sp>
            <p:sp>
              <p:nvSpPr>
                <p:cNvPr id="17429" name="AutoShape 14">
                  <a:extLst>
                    <a:ext uri="{FF2B5EF4-FFF2-40B4-BE49-F238E27FC236}">
                      <a16:creationId xmlns:a16="http://schemas.microsoft.com/office/drawing/2014/main" id="{01202DD6-5FD8-544B-B860-23EBCF65C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352"/>
                  <a:ext cx="336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43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427" name="Text Box 15">
                <a:extLst>
                  <a:ext uri="{FF2B5EF4-FFF2-40B4-BE49-F238E27FC236}">
                    <a16:creationId xmlns:a16="http://schemas.microsoft.com/office/drawing/2014/main" id="{9FAB9547-577D-6143-9CBD-53BD9B3B8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1552"/>
                <a:ext cx="1232" cy="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crescimento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VC (1a. rodada)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publicidade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equipe profissional</a:t>
                </a:r>
                <a:endParaRPr lang="pt-BR" altLang="pt-BR" sz="1400"/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C0ED9B11-C5A9-1841-B531-91EDCB821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879850"/>
              <a:ext cx="2481263" cy="2259013"/>
              <a:chOff x="960" y="2592"/>
              <a:chExt cx="1400" cy="1423"/>
            </a:xfrm>
          </p:grpSpPr>
          <p:sp>
            <p:nvSpPr>
              <p:cNvPr id="17424" name="Rectangle 17">
                <a:extLst>
                  <a:ext uri="{FF2B5EF4-FFF2-40B4-BE49-F238E27FC236}">
                    <a16:creationId xmlns:a16="http://schemas.microsoft.com/office/drawing/2014/main" id="{012B1164-7C61-2545-A2F6-24FDCE87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960" cy="6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pt-BR" altLang="pt-BR" sz="2000" b="1">
                    <a:latin typeface="Arial" panose="020B0604020202020204" pitchFamily="34" charset="0"/>
                  </a:rPr>
                  <a:t>Segundo</a:t>
                </a:r>
              </a:p>
              <a:p>
                <a:pPr algn="ctr"/>
                <a:r>
                  <a:rPr lang="pt-BR" altLang="pt-BR" sz="2000" b="1">
                    <a:latin typeface="Arial" panose="020B0604020202020204" pitchFamily="34" charset="0"/>
                  </a:rPr>
                  <a:t>Estágio</a:t>
                </a:r>
              </a:p>
            </p:txBody>
          </p:sp>
          <p:sp>
            <p:nvSpPr>
              <p:cNvPr id="17425" name="Text Box 18">
                <a:extLst>
                  <a:ext uri="{FF2B5EF4-FFF2-40B4-BE49-F238E27FC236}">
                    <a16:creationId xmlns:a16="http://schemas.microsoft.com/office/drawing/2014/main" id="{811ABF99-554F-FE40-AD49-1B6E041EB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3278"/>
                <a:ext cx="1400" cy="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pressão do VC1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VC (2a. rodada)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saída do VC1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Participação menor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aquisições</a:t>
                </a:r>
                <a:endParaRPr lang="pt-BR" altLang="pt-BR" sz="1400"/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6D149AC3-88DC-2642-8557-0BD97BF95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4016375"/>
              <a:ext cx="2447925" cy="2247900"/>
              <a:chOff x="2016" y="2592"/>
              <a:chExt cx="1216" cy="1416"/>
            </a:xfrm>
          </p:grpSpPr>
          <p:grpSp>
            <p:nvGrpSpPr>
              <p:cNvPr id="17420" name="Group 20">
                <a:extLst>
                  <a:ext uri="{FF2B5EF4-FFF2-40B4-BE49-F238E27FC236}">
                    <a16:creationId xmlns:a16="http://schemas.microsoft.com/office/drawing/2014/main" id="{4DE651EC-F7EB-3542-ABA3-04E5B0FC7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592"/>
                <a:ext cx="1165" cy="624"/>
                <a:chOff x="1968" y="3216"/>
                <a:chExt cx="1165" cy="624"/>
              </a:xfrm>
            </p:grpSpPr>
            <p:sp>
              <p:nvSpPr>
                <p:cNvPr id="17422" name="Rectangle 21">
                  <a:extLst>
                    <a:ext uri="{FF2B5EF4-FFF2-40B4-BE49-F238E27FC236}">
                      <a16:creationId xmlns:a16="http://schemas.microsoft.com/office/drawing/2014/main" id="{FEDF8C08-724A-1748-A759-4401CC9C8D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216"/>
                  <a:ext cx="781" cy="62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pt-BR" altLang="pt-BR" sz="2000" b="1" dirty="0">
                      <a:latin typeface="Arial" panose="020B0604020202020204" pitchFamily="34" charset="0"/>
                    </a:rPr>
                    <a:t>Terceiro</a:t>
                  </a:r>
                </a:p>
                <a:p>
                  <a:pPr algn="ctr"/>
                  <a:r>
                    <a:rPr lang="pt-BR" altLang="pt-BR" sz="2000" b="1" dirty="0">
                      <a:latin typeface="Arial" panose="020B0604020202020204" pitchFamily="34" charset="0"/>
                    </a:rPr>
                    <a:t>Estágio</a:t>
                  </a:r>
                </a:p>
              </p:txBody>
            </p:sp>
            <p:sp>
              <p:nvSpPr>
                <p:cNvPr id="17423" name="AutoShape 22">
                  <a:extLst>
                    <a:ext uri="{FF2B5EF4-FFF2-40B4-BE49-F238E27FC236}">
                      <a16:creationId xmlns:a16="http://schemas.microsoft.com/office/drawing/2014/main" id="{9BDF6FDF-C4EF-CB4C-AE61-F53634910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360"/>
                  <a:ext cx="336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43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421" name="Text Box 23">
                <a:extLst>
                  <a:ext uri="{FF2B5EF4-FFF2-40B4-BE49-F238E27FC236}">
                    <a16:creationId xmlns:a16="http://schemas.microsoft.com/office/drawing/2014/main" id="{FFD32918-7B75-8043-B6F1-CAA80CA83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3280"/>
                <a:ext cx="912" cy="7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preparar IPO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aquisições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saída do VC2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participação</a:t>
                </a:r>
              </a:p>
              <a:p>
                <a:r>
                  <a:rPr lang="pt-BR" altLang="pt-BR" sz="1400">
                    <a:latin typeface="Verdana" panose="020B0604030504040204" pitchFamily="34" charset="0"/>
                  </a:rPr>
                  <a:t>ainda menor</a:t>
                </a:r>
                <a:endParaRPr lang="pt-BR" altLang="pt-BR" sz="1400"/>
              </a:p>
            </p:txBody>
          </p:sp>
        </p:grp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A7338D84-AD34-2E40-80AB-470151046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7613" y="4016375"/>
              <a:ext cx="3544887" cy="2046288"/>
              <a:chOff x="3408" y="2592"/>
              <a:chExt cx="1940" cy="1289"/>
            </a:xfrm>
          </p:grpSpPr>
          <p:grpSp>
            <p:nvGrpSpPr>
              <p:cNvPr id="17416" name="Group 25">
                <a:extLst>
                  <a:ext uri="{FF2B5EF4-FFF2-40B4-BE49-F238E27FC236}">
                    <a16:creationId xmlns:a16="http://schemas.microsoft.com/office/drawing/2014/main" id="{6D9866A3-DAEE-C74C-816E-EFFCB2E299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592"/>
                <a:ext cx="1344" cy="624"/>
                <a:chOff x="3360" y="3216"/>
                <a:chExt cx="1344" cy="624"/>
              </a:xfrm>
            </p:grpSpPr>
            <p:sp>
              <p:nvSpPr>
                <p:cNvPr id="17418" name="Rectangle 26">
                  <a:extLst>
                    <a:ext uri="{FF2B5EF4-FFF2-40B4-BE49-F238E27FC236}">
                      <a16:creationId xmlns:a16="http://schemas.microsoft.com/office/drawing/2014/main" id="{46F59800-888E-F647-A218-C3BE440F3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216"/>
                  <a:ext cx="960" cy="62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pt-BR" altLang="pt-BR" sz="2000" b="1">
                      <a:latin typeface="Arial" panose="020B0604020202020204" pitchFamily="34" charset="0"/>
                    </a:rPr>
                    <a:t>Colheita</a:t>
                  </a:r>
                </a:p>
              </p:txBody>
            </p:sp>
            <p:sp>
              <p:nvSpPr>
                <p:cNvPr id="17419" name="AutoShape 27">
                  <a:extLst>
                    <a:ext uri="{FF2B5EF4-FFF2-40B4-BE49-F238E27FC236}">
                      <a16:creationId xmlns:a16="http://schemas.microsoft.com/office/drawing/2014/main" id="{649D1363-8E69-7D44-AA92-4BB1F490D3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360"/>
                  <a:ext cx="336" cy="28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43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7417" name="Text Box 28">
                <a:extLst>
                  <a:ext uri="{FF2B5EF4-FFF2-40B4-BE49-F238E27FC236}">
                    <a16:creationId xmlns:a16="http://schemas.microsoft.com/office/drawing/2014/main" id="{559F8F92-9E5E-8843-B859-6CAB491EB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4" y="3280"/>
                <a:ext cx="1624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IPO (Oferta Pública de Ações)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saída do empreendedor</a:t>
                </a:r>
              </a:p>
              <a:p>
                <a:r>
                  <a:rPr lang="pt-BR" altLang="pt-BR" sz="1400">
                    <a:latin typeface="Verdana" panose="020B0604030504040204" pitchFamily="34" charset="0"/>
                  </a:rPr>
                  <a:t>inicial</a:t>
                </a:r>
              </a:p>
              <a:p>
                <a:pPr>
                  <a:buFontTx/>
                  <a:buChar char="•"/>
                </a:pPr>
                <a:r>
                  <a:rPr lang="pt-BR" altLang="pt-BR" sz="1400">
                    <a:latin typeface="Verdana" panose="020B0604030504040204" pitchFamily="34" charset="0"/>
                  </a:rPr>
                  <a:t>em busca do lucro</a:t>
                </a:r>
                <a:endParaRPr lang="pt-BR" altLang="pt-BR" sz="1400"/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D0C41654-152D-BF4B-983C-0C7888ACB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5 objetivos de um PN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1EAB0B0-BD83-5F49-BA70-45122195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0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Testar a viabilidade de um conceito de negócio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0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Orientar o desenvolvimento das operações e estratégia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0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Atrair recursos $$$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0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Transmitir credibilidade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t-BR" altLang="pt-BR" sz="20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 a equipe de gestão!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pt-BR" altLang="pt-BR" sz="1800" dirty="0">
              <a:solidFill>
                <a:srgbClr val="008080"/>
              </a:solidFill>
              <a:latin typeface="Trebuchet MS" panose="020B070302020209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pt-BR" altLang="pt-BR" b="1" dirty="0">
              <a:solidFill>
                <a:srgbClr val="008080"/>
              </a:solidFill>
              <a:latin typeface="Trebuchet MS" panose="020B070302020209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pt-BR" altLang="pt-BR" sz="2000" b="1" dirty="0">
              <a:solidFill>
                <a:srgbClr val="008080"/>
              </a:solidFill>
              <a:latin typeface="Trebuchet MS" panose="020B0703020202090204" pitchFamily="34" charset="0"/>
            </a:endParaRPr>
          </a:p>
        </p:txBody>
      </p:sp>
      <p:sp>
        <p:nvSpPr>
          <p:cNvPr id="120836" name="WordArt 4">
            <a:extLst>
              <a:ext uri="{FF2B5EF4-FFF2-40B4-BE49-F238E27FC236}">
                <a16:creationId xmlns:a16="http://schemas.microsoft.com/office/drawing/2014/main" id="{1F001267-003E-3949-BA0F-C15288B232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2248" y="4221088"/>
            <a:ext cx="8001000" cy="1236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 err="1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Roadmap</a:t>
            </a:r>
            <a:r>
              <a:rPr lang="pt-BR" sz="3600" kern="10" dirty="0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 for </a:t>
            </a:r>
            <a:r>
              <a:rPr lang="pt-BR" sz="3600" kern="10" dirty="0" err="1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the</a:t>
            </a:r>
            <a:r>
              <a:rPr lang="pt-BR" sz="3600" kern="10" dirty="0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pt-BR" sz="3600" kern="10" dirty="0" err="1"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Journey</a:t>
            </a:r>
            <a:endParaRPr lang="pt-BR" sz="3600" kern="10" dirty="0">
              <a:ln w="127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Group 2">
            <a:extLst>
              <a:ext uri="{FF2B5EF4-FFF2-40B4-BE49-F238E27FC236}">
                <a16:creationId xmlns:a16="http://schemas.microsoft.com/office/drawing/2014/main" id="{39BAB67C-CA63-0F44-907F-00703FC6DEE5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2577033"/>
            <a:ext cx="1852612" cy="3686175"/>
            <a:chOff x="4592" y="1587"/>
            <a:chExt cx="1167" cy="2322"/>
          </a:xfrm>
        </p:grpSpPr>
        <p:sp>
          <p:nvSpPr>
            <p:cNvPr id="19463" name="Freeform 3">
              <a:extLst>
                <a:ext uri="{FF2B5EF4-FFF2-40B4-BE49-F238E27FC236}">
                  <a16:creationId xmlns:a16="http://schemas.microsoft.com/office/drawing/2014/main" id="{3BB1ECEE-76F8-5E49-A53C-9911FE9F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1717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4" name="Freeform 4">
              <a:extLst>
                <a:ext uri="{FF2B5EF4-FFF2-40B4-BE49-F238E27FC236}">
                  <a16:creationId xmlns:a16="http://schemas.microsoft.com/office/drawing/2014/main" id="{04AD932F-CE09-0740-98C8-7B8575252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" y="1587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5" name="Freeform 5">
              <a:extLst>
                <a:ext uri="{FF2B5EF4-FFF2-40B4-BE49-F238E27FC236}">
                  <a16:creationId xmlns:a16="http://schemas.microsoft.com/office/drawing/2014/main" id="{1B697C25-335F-C24F-887A-5E377CD0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2261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6" name="Freeform 6">
              <a:extLst>
                <a:ext uri="{FF2B5EF4-FFF2-40B4-BE49-F238E27FC236}">
                  <a16:creationId xmlns:a16="http://schemas.microsoft.com/office/drawing/2014/main" id="{26799805-226A-3E4F-ABDE-7C4F5DB57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2282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7" name="Freeform 7">
              <a:extLst>
                <a:ext uri="{FF2B5EF4-FFF2-40B4-BE49-F238E27FC236}">
                  <a16:creationId xmlns:a16="http://schemas.microsoft.com/office/drawing/2014/main" id="{AF1C3419-7E51-834E-9FD7-FB37515D9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" y="2946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8" name="Freeform 8">
              <a:extLst>
                <a:ext uri="{FF2B5EF4-FFF2-40B4-BE49-F238E27FC236}">
                  <a16:creationId xmlns:a16="http://schemas.microsoft.com/office/drawing/2014/main" id="{105FFCF8-5623-424F-B154-EF598B8A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944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458" name="Group 9">
            <a:extLst>
              <a:ext uri="{FF2B5EF4-FFF2-40B4-BE49-F238E27FC236}">
                <a16:creationId xmlns:a16="http://schemas.microsoft.com/office/drawing/2014/main" id="{2BF42DE7-AAB3-F341-A3B0-4CEBDEFEBF0E}"/>
              </a:ext>
            </a:extLst>
          </p:cNvPr>
          <p:cNvGrpSpPr>
            <a:grpSpLocks/>
          </p:cNvGrpSpPr>
          <p:nvPr/>
        </p:nvGrpSpPr>
        <p:grpSpPr bwMode="auto">
          <a:xfrm>
            <a:off x="8405813" y="2212975"/>
            <a:ext cx="334962" cy="452438"/>
            <a:chOff x="5295" y="1394"/>
            <a:chExt cx="211" cy="285"/>
          </a:xfrm>
        </p:grpSpPr>
        <p:sp>
          <p:nvSpPr>
            <p:cNvPr id="19461" name="Freeform 10">
              <a:extLst>
                <a:ext uri="{FF2B5EF4-FFF2-40B4-BE49-F238E27FC236}">
                  <a16:creationId xmlns:a16="http://schemas.microsoft.com/office/drawing/2014/main" id="{2848C7CB-86E8-294E-A3BE-F118521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" y="1394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2" name="Freeform 11">
              <a:extLst>
                <a:ext uri="{FF2B5EF4-FFF2-40B4-BE49-F238E27FC236}">
                  <a16:creationId xmlns:a16="http://schemas.microsoft.com/office/drawing/2014/main" id="{1154C5CB-11E2-4F45-A9CD-18FFC0717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" y="1625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FA86BE79-37DE-A144-96FF-69F21A945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49" y="503238"/>
            <a:ext cx="8201025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Por que escrever um Plano de Negócios?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842C2AB5-C14E-384A-8F19-1401B2AFF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3225" y="1570509"/>
            <a:ext cx="7292975" cy="4522787"/>
          </a:xfrm>
        </p:spPr>
        <p:txBody>
          <a:bodyPr rtlCol="0">
            <a:normAutofit/>
          </a:bodyPr>
          <a:lstStyle/>
          <a:p>
            <a:pPr algn="just" eaLnBrk="1" hangingPunct="1"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entender e estabelecer diretrizes para o seu negócio</a:t>
            </a:r>
          </a:p>
          <a:p>
            <a:pPr algn="just" eaLnBrk="1" hangingPunct="1"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gerenciar de maneira mais eficaz a empresa e tomar decisões acertadas</a:t>
            </a:r>
          </a:p>
          <a:p>
            <a:pPr algn="just" eaLnBrk="1" hangingPunct="1"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monitorar o dia-a-dia da empresa</a:t>
            </a:r>
          </a:p>
          <a:p>
            <a:pPr algn="just" eaLnBrk="1" hangingPunct="1"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conseguir FINANCIAMENTOS e recursos junto a bancos, governo, SEBRAE, investidores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defRPr/>
            </a:pP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&amp; FATOS: O Plano de Negócios aumenta em 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probabilidade de sucesso dos negócios. (Fonte: Harvard Business </a:t>
            </a:r>
            <a:r>
              <a:rPr lang="pt-BR" alt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pt-BR" alt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C70F9DF-D9BC-FE41-A873-28F16FE05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404664"/>
            <a:ext cx="8276406" cy="1241574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Por que não escrever um Plano de Negócios?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DB3E644-D98C-E840-B818-228F9AB3D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08912" cy="460905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pt-BR" altLang="pt-BR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 não necessito de um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 tenho um em minha cabeça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“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finest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firm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ink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pt-BR" altLang="pt-BR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Lao-Tse</a:t>
            </a:r>
            <a:r>
              <a:rPr lang="pt-BR" alt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alt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 não sei como começar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 não tenho tempo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 não sou bom com os números...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altLang="pt-BR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765E9D4-43E0-1749-9D02-50A5D2370D23}"/>
              </a:ext>
            </a:extLst>
          </p:cNvPr>
          <p:cNvGrpSpPr/>
          <p:nvPr/>
        </p:nvGrpSpPr>
        <p:grpSpPr>
          <a:xfrm>
            <a:off x="467544" y="3486788"/>
            <a:ext cx="8208912" cy="2590800"/>
            <a:chOff x="914400" y="3124200"/>
            <a:chExt cx="7086600" cy="2590800"/>
          </a:xfrm>
        </p:grpSpPr>
        <p:sp>
          <p:nvSpPr>
            <p:cNvPr id="125954" name="Rectangle 2">
              <a:extLst>
                <a:ext uri="{FF2B5EF4-FFF2-40B4-BE49-F238E27FC236}">
                  <a16:creationId xmlns:a16="http://schemas.microsoft.com/office/drawing/2014/main" id="{424F91EB-93E7-1747-ABA7-5BA22A487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124200"/>
              <a:ext cx="7086600" cy="762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b="1">
                  <a:solidFill>
                    <a:srgbClr val="003366"/>
                  </a:solidFill>
                  <a:latin typeface="Arial" panose="020B0604020202020204" pitchFamily="34" charset="0"/>
                </a:rPr>
                <a:t>Em que negócio você está?</a:t>
              </a:r>
              <a:endParaRPr lang="pt-BR" altLang="pt-BR">
                <a:solidFill>
                  <a:srgbClr val="003366"/>
                </a:solidFill>
              </a:endParaRPr>
            </a:p>
          </p:txBody>
        </p:sp>
        <p:sp>
          <p:nvSpPr>
            <p:cNvPr id="125955" name="Rectangle 3">
              <a:extLst>
                <a:ext uri="{FF2B5EF4-FFF2-40B4-BE49-F238E27FC236}">
                  <a16:creationId xmlns:a16="http://schemas.microsoft.com/office/drawing/2014/main" id="{D2DE65B5-CB3F-2C4F-8A5A-0E0932BA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038600"/>
              <a:ext cx="7086600" cy="762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b="1" dirty="0">
                  <a:solidFill>
                    <a:srgbClr val="003366"/>
                  </a:solidFill>
                  <a:latin typeface="Arial" panose="020B0604020202020204" pitchFamily="34" charset="0"/>
                </a:rPr>
                <a:t>O quê você (realmente) vende?</a:t>
              </a:r>
              <a:endParaRPr lang="pt-BR" altLang="pt-BR" dirty="0">
                <a:solidFill>
                  <a:srgbClr val="003366"/>
                </a:solidFill>
              </a:endParaRPr>
            </a:p>
          </p:txBody>
        </p:sp>
        <p:sp>
          <p:nvSpPr>
            <p:cNvPr id="125956" name="Rectangle 4">
              <a:extLst>
                <a:ext uri="{FF2B5EF4-FFF2-40B4-BE49-F238E27FC236}">
                  <a16:creationId xmlns:a16="http://schemas.microsoft.com/office/drawing/2014/main" id="{0B6B01BB-62C6-ED4C-8A87-42533321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7086600" cy="7620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b="1">
                  <a:solidFill>
                    <a:srgbClr val="003366"/>
                  </a:solidFill>
                  <a:latin typeface="Arial" panose="020B0604020202020204" pitchFamily="34" charset="0"/>
                </a:rPr>
                <a:t>Qual é o seu mercado alvo?</a:t>
              </a:r>
              <a:endParaRPr lang="pt-BR" altLang="pt-BR">
                <a:solidFill>
                  <a:srgbClr val="003366"/>
                </a:solidFill>
              </a:endParaRPr>
            </a:p>
          </p:txBody>
        </p:sp>
      </p:grpSp>
      <p:sp>
        <p:nvSpPr>
          <p:cNvPr id="22532" name="Rectangle 5">
            <a:extLst>
              <a:ext uri="{FF2B5EF4-FFF2-40B4-BE49-F238E27FC236}">
                <a16:creationId xmlns:a16="http://schemas.microsoft.com/office/drawing/2014/main" id="{86A9B561-6432-2A49-9EB1-1A994D22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00323"/>
            <a:ext cx="8208912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Aspectos Chave do Plano de Negócios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98D0DB4E-353A-DC4E-A03E-899128AEF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2456812"/>
            <a:ext cx="4606243" cy="37433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Plano de Negócios deve focar </a:t>
            </a:r>
          </a:p>
          <a:p>
            <a:pPr algn="just" eaLnBrk="1" hangingPunct="1"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principalmente três questões:</a:t>
            </a:r>
          </a:p>
        </p:txBody>
      </p:sp>
      <p:sp>
        <p:nvSpPr>
          <p:cNvPr id="125959" name="WordArt 7" descr="Parchment">
            <a:extLst>
              <a:ext uri="{FF2B5EF4-FFF2-40B4-BE49-F238E27FC236}">
                <a16:creationId xmlns:a16="http://schemas.microsoft.com/office/drawing/2014/main" id="{1A7867FE-27FE-824B-8D8D-C3323C4D7C4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73787" y="711981"/>
            <a:ext cx="4824858" cy="24765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TopLeft">
                <a:rot lat="0" lon="20519994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pt-BR" sz="3600" kern="10" dirty="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Conte sua história!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CE121E0-DB5E-0A44-85DF-32C43289C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818" y="367507"/>
            <a:ext cx="8171655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Aspectos Chave da história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DEBD842-4994-544B-B2BB-FD50DB9869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7151" y="1409160"/>
            <a:ext cx="8302031" cy="4756144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Oportunidade, mercado, clientes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Capacidade gerencial de implementação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Recursos mínimos requeridos (pessoas, infra,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Estratégia de entrada e visão de crescimento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Recursos $$ requeridos,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fluxo de caixa, acordo </a:t>
            </a:r>
            <a:r>
              <a:rPr lang="pt-BR" alt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pt-BR" alt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Premissas e análise de riscos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Opções de “colheita” (VC, aquisição,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saída do negócio)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Cronograma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5E57E8-412B-D04C-9454-1F9D725F692F}"/>
              </a:ext>
            </a:extLst>
          </p:cNvPr>
          <p:cNvGrpSpPr/>
          <p:nvPr/>
        </p:nvGrpSpPr>
        <p:grpSpPr>
          <a:xfrm>
            <a:off x="5467419" y="3066145"/>
            <a:ext cx="3425061" cy="3424095"/>
            <a:chOff x="5435600" y="2946400"/>
            <a:chExt cx="3676581" cy="3424095"/>
          </a:xfrm>
        </p:grpSpPr>
        <p:grpSp>
          <p:nvGrpSpPr>
            <p:cNvPr id="23560" name="Group 40">
              <a:extLst>
                <a:ext uri="{FF2B5EF4-FFF2-40B4-BE49-F238E27FC236}">
                  <a16:creationId xmlns:a16="http://schemas.microsoft.com/office/drawing/2014/main" id="{D021975B-92F5-EF40-AE01-0C1EE2CA3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5600" y="3265488"/>
              <a:ext cx="395288" cy="398462"/>
              <a:chOff x="2989" y="1527"/>
              <a:chExt cx="249" cy="251"/>
            </a:xfrm>
          </p:grpSpPr>
          <p:sp>
            <p:nvSpPr>
              <p:cNvPr id="23571" name="Oval 41">
                <a:extLst>
                  <a:ext uri="{FF2B5EF4-FFF2-40B4-BE49-F238E27FC236}">
                    <a16:creationId xmlns:a16="http://schemas.microsoft.com/office/drawing/2014/main" id="{6F6BFAEF-1E41-5F43-8EAC-EFA32B52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1717"/>
                <a:ext cx="62" cy="6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pt-BR"/>
              </a:p>
            </p:txBody>
          </p:sp>
          <p:sp>
            <p:nvSpPr>
              <p:cNvPr id="23572" name="Freeform 42">
                <a:extLst>
                  <a:ext uri="{FF2B5EF4-FFF2-40B4-BE49-F238E27FC236}">
                    <a16:creationId xmlns:a16="http://schemas.microsoft.com/office/drawing/2014/main" id="{2C2DBC74-4A3C-D34D-AE50-1CB26B2B5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9" y="1527"/>
                <a:ext cx="187" cy="199"/>
              </a:xfrm>
              <a:custGeom>
                <a:avLst/>
                <a:gdLst>
                  <a:gd name="T0" fmla="*/ 150 w 187"/>
                  <a:gd name="T1" fmla="*/ 129 h 199"/>
                  <a:gd name="T2" fmla="*/ 150 w 187"/>
                  <a:gd name="T3" fmla="*/ 141 h 199"/>
                  <a:gd name="T4" fmla="*/ 187 w 187"/>
                  <a:gd name="T5" fmla="*/ 168 h 199"/>
                  <a:gd name="T6" fmla="*/ 164 w 187"/>
                  <a:gd name="T7" fmla="*/ 199 h 199"/>
                  <a:gd name="T8" fmla="*/ 127 w 187"/>
                  <a:gd name="T9" fmla="*/ 174 h 199"/>
                  <a:gd name="T10" fmla="*/ 114 w 187"/>
                  <a:gd name="T11" fmla="*/ 149 h 199"/>
                  <a:gd name="T12" fmla="*/ 112 w 187"/>
                  <a:gd name="T13" fmla="*/ 122 h 199"/>
                  <a:gd name="T14" fmla="*/ 108 w 187"/>
                  <a:gd name="T15" fmla="*/ 93 h 199"/>
                  <a:gd name="T16" fmla="*/ 106 w 187"/>
                  <a:gd name="T17" fmla="*/ 66 h 199"/>
                  <a:gd name="T18" fmla="*/ 94 w 187"/>
                  <a:gd name="T19" fmla="*/ 54 h 199"/>
                  <a:gd name="T20" fmla="*/ 77 w 187"/>
                  <a:gd name="T21" fmla="*/ 48 h 199"/>
                  <a:gd name="T22" fmla="*/ 58 w 187"/>
                  <a:gd name="T23" fmla="*/ 50 h 199"/>
                  <a:gd name="T24" fmla="*/ 39 w 187"/>
                  <a:gd name="T25" fmla="*/ 73 h 199"/>
                  <a:gd name="T26" fmla="*/ 39 w 187"/>
                  <a:gd name="T27" fmla="*/ 93 h 199"/>
                  <a:gd name="T28" fmla="*/ 52 w 187"/>
                  <a:gd name="T29" fmla="*/ 112 h 199"/>
                  <a:gd name="T30" fmla="*/ 31 w 187"/>
                  <a:gd name="T31" fmla="*/ 143 h 199"/>
                  <a:gd name="T32" fmla="*/ 12 w 187"/>
                  <a:gd name="T33" fmla="*/ 122 h 199"/>
                  <a:gd name="T34" fmla="*/ 0 w 187"/>
                  <a:gd name="T35" fmla="*/ 93 h 199"/>
                  <a:gd name="T36" fmla="*/ 2 w 187"/>
                  <a:gd name="T37" fmla="*/ 60 h 199"/>
                  <a:gd name="T38" fmla="*/ 12 w 187"/>
                  <a:gd name="T39" fmla="*/ 29 h 199"/>
                  <a:gd name="T40" fmla="*/ 44 w 187"/>
                  <a:gd name="T41" fmla="*/ 6 h 199"/>
                  <a:gd name="T42" fmla="*/ 75 w 187"/>
                  <a:gd name="T43" fmla="*/ 0 h 199"/>
                  <a:gd name="T44" fmla="*/ 94 w 187"/>
                  <a:gd name="T45" fmla="*/ 4 h 199"/>
                  <a:gd name="T46" fmla="*/ 114 w 187"/>
                  <a:gd name="T47" fmla="*/ 12 h 199"/>
                  <a:gd name="T48" fmla="*/ 139 w 187"/>
                  <a:gd name="T49" fmla="*/ 35 h 199"/>
                  <a:gd name="T50" fmla="*/ 143 w 187"/>
                  <a:gd name="T51" fmla="*/ 62 h 199"/>
                  <a:gd name="T52" fmla="*/ 143 w 187"/>
                  <a:gd name="T53" fmla="*/ 87 h 199"/>
                  <a:gd name="T54" fmla="*/ 143 w 187"/>
                  <a:gd name="T55" fmla="*/ 106 h 199"/>
                  <a:gd name="T56" fmla="*/ 150 w 187"/>
                  <a:gd name="T57" fmla="*/ 129 h 19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7"/>
                  <a:gd name="T88" fmla="*/ 0 h 199"/>
                  <a:gd name="T89" fmla="*/ 187 w 187"/>
                  <a:gd name="T90" fmla="*/ 199 h 19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7" h="199">
                    <a:moveTo>
                      <a:pt x="150" y="129"/>
                    </a:moveTo>
                    <a:lnTo>
                      <a:pt x="150" y="141"/>
                    </a:lnTo>
                    <a:lnTo>
                      <a:pt x="187" y="168"/>
                    </a:lnTo>
                    <a:lnTo>
                      <a:pt x="164" y="199"/>
                    </a:lnTo>
                    <a:lnTo>
                      <a:pt x="127" y="174"/>
                    </a:lnTo>
                    <a:lnTo>
                      <a:pt x="114" y="149"/>
                    </a:lnTo>
                    <a:lnTo>
                      <a:pt x="112" y="122"/>
                    </a:lnTo>
                    <a:lnTo>
                      <a:pt x="108" y="93"/>
                    </a:lnTo>
                    <a:lnTo>
                      <a:pt x="106" y="66"/>
                    </a:lnTo>
                    <a:lnTo>
                      <a:pt x="94" y="54"/>
                    </a:lnTo>
                    <a:lnTo>
                      <a:pt x="77" y="48"/>
                    </a:lnTo>
                    <a:lnTo>
                      <a:pt x="58" y="50"/>
                    </a:lnTo>
                    <a:lnTo>
                      <a:pt x="39" y="73"/>
                    </a:lnTo>
                    <a:lnTo>
                      <a:pt x="39" y="93"/>
                    </a:lnTo>
                    <a:lnTo>
                      <a:pt x="52" y="112"/>
                    </a:lnTo>
                    <a:lnTo>
                      <a:pt x="31" y="143"/>
                    </a:lnTo>
                    <a:lnTo>
                      <a:pt x="12" y="122"/>
                    </a:lnTo>
                    <a:lnTo>
                      <a:pt x="0" y="93"/>
                    </a:lnTo>
                    <a:lnTo>
                      <a:pt x="2" y="60"/>
                    </a:lnTo>
                    <a:lnTo>
                      <a:pt x="12" y="29"/>
                    </a:lnTo>
                    <a:lnTo>
                      <a:pt x="44" y="6"/>
                    </a:lnTo>
                    <a:lnTo>
                      <a:pt x="75" y="0"/>
                    </a:lnTo>
                    <a:lnTo>
                      <a:pt x="94" y="4"/>
                    </a:lnTo>
                    <a:lnTo>
                      <a:pt x="114" y="12"/>
                    </a:lnTo>
                    <a:lnTo>
                      <a:pt x="139" y="35"/>
                    </a:lnTo>
                    <a:lnTo>
                      <a:pt x="143" y="62"/>
                    </a:lnTo>
                    <a:lnTo>
                      <a:pt x="143" y="87"/>
                    </a:lnTo>
                    <a:lnTo>
                      <a:pt x="143" y="106"/>
                    </a:lnTo>
                    <a:lnTo>
                      <a:pt x="150" y="12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3561" name="Group 43">
              <a:extLst>
                <a:ext uri="{FF2B5EF4-FFF2-40B4-BE49-F238E27FC236}">
                  <a16:creationId xmlns:a16="http://schemas.microsoft.com/office/drawing/2014/main" id="{F46DC166-B6CA-BE4B-A327-6DF77EF6F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8013" y="2946400"/>
              <a:ext cx="355600" cy="428625"/>
              <a:chOff x="4038" y="1390"/>
              <a:chExt cx="224" cy="270"/>
            </a:xfrm>
          </p:grpSpPr>
          <p:sp>
            <p:nvSpPr>
              <p:cNvPr id="23569" name="Freeform 44">
                <a:extLst>
                  <a:ext uri="{FF2B5EF4-FFF2-40B4-BE49-F238E27FC236}">
                    <a16:creationId xmlns:a16="http://schemas.microsoft.com/office/drawing/2014/main" id="{657E2099-6C45-F243-9BCE-199530C3E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1596"/>
                <a:ext cx="60" cy="64"/>
              </a:xfrm>
              <a:custGeom>
                <a:avLst/>
                <a:gdLst>
                  <a:gd name="T0" fmla="*/ 36 w 60"/>
                  <a:gd name="T1" fmla="*/ 63 h 64"/>
                  <a:gd name="T2" fmla="*/ 40 w 60"/>
                  <a:gd name="T3" fmla="*/ 62 h 64"/>
                  <a:gd name="T4" fmla="*/ 45 w 60"/>
                  <a:gd name="T5" fmla="*/ 58 h 64"/>
                  <a:gd name="T6" fmla="*/ 48 w 60"/>
                  <a:gd name="T7" fmla="*/ 56 h 64"/>
                  <a:gd name="T8" fmla="*/ 53 w 60"/>
                  <a:gd name="T9" fmla="*/ 53 h 64"/>
                  <a:gd name="T10" fmla="*/ 55 w 60"/>
                  <a:gd name="T11" fmla="*/ 48 h 64"/>
                  <a:gd name="T12" fmla="*/ 58 w 60"/>
                  <a:gd name="T13" fmla="*/ 42 h 64"/>
                  <a:gd name="T14" fmla="*/ 59 w 60"/>
                  <a:gd name="T15" fmla="*/ 38 h 64"/>
                  <a:gd name="T16" fmla="*/ 60 w 60"/>
                  <a:gd name="T17" fmla="*/ 33 h 64"/>
                  <a:gd name="T18" fmla="*/ 59 w 60"/>
                  <a:gd name="T19" fmla="*/ 27 h 64"/>
                  <a:gd name="T20" fmla="*/ 58 w 60"/>
                  <a:gd name="T21" fmla="*/ 22 h 64"/>
                  <a:gd name="T22" fmla="*/ 54 w 60"/>
                  <a:gd name="T23" fmla="*/ 17 h 64"/>
                  <a:gd name="T24" fmla="*/ 53 w 60"/>
                  <a:gd name="T25" fmla="*/ 13 h 64"/>
                  <a:gd name="T26" fmla="*/ 48 w 60"/>
                  <a:gd name="T27" fmla="*/ 9 h 64"/>
                  <a:gd name="T28" fmla="*/ 44 w 60"/>
                  <a:gd name="T29" fmla="*/ 5 h 64"/>
                  <a:gd name="T30" fmla="*/ 39 w 60"/>
                  <a:gd name="T31" fmla="*/ 3 h 64"/>
                  <a:gd name="T32" fmla="*/ 36 w 60"/>
                  <a:gd name="T33" fmla="*/ 1 h 64"/>
                  <a:gd name="T34" fmla="*/ 29 w 60"/>
                  <a:gd name="T35" fmla="*/ 0 h 64"/>
                  <a:gd name="T36" fmla="*/ 24 w 60"/>
                  <a:gd name="T37" fmla="*/ 1 h 64"/>
                  <a:gd name="T38" fmla="*/ 20 w 60"/>
                  <a:gd name="T39" fmla="*/ 2 h 64"/>
                  <a:gd name="T40" fmla="*/ 15 w 60"/>
                  <a:gd name="T41" fmla="*/ 6 h 64"/>
                  <a:gd name="T42" fmla="*/ 12 w 60"/>
                  <a:gd name="T43" fmla="*/ 8 h 64"/>
                  <a:gd name="T44" fmla="*/ 7 w 60"/>
                  <a:gd name="T45" fmla="*/ 11 h 64"/>
                  <a:gd name="T46" fmla="*/ 5 w 60"/>
                  <a:gd name="T47" fmla="*/ 16 h 64"/>
                  <a:gd name="T48" fmla="*/ 2 w 60"/>
                  <a:gd name="T49" fmla="*/ 22 h 64"/>
                  <a:gd name="T50" fmla="*/ 1 w 60"/>
                  <a:gd name="T51" fmla="*/ 26 h 64"/>
                  <a:gd name="T52" fmla="*/ 0 w 60"/>
                  <a:gd name="T53" fmla="*/ 31 h 64"/>
                  <a:gd name="T54" fmla="*/ 1 w 60"/>
                  <a:gd name="T55" fmla="*/ 37 h 64"/>
                  <a:gd name="T56" fmla="*/ 2 w 60"/>
                  <a:gd name="T57" fmla="*/ 42 h 64"/>
                  <a:gd name="T58" fmla="*/ 6 w 60"/>
                  <a:gd name="T59" fmla="*/ 47 h 64"/>
                  <a:gd name="T60" fmla="*/ 7 w 60"/>
                  <a:gd name="T61" fmla="*/ 51 h 64"/>
                  <a:gd name="T62" fmla="*/ 12 w 60"/>
                  <a:gd name="T63" fmla="*/ 55 h 64"/>
                  <a:gd name="T64" fmla="*/ 16 w 60"/>
                  <a:gd name="T65" fmla="*/ 59 h 64"/>
                  <a:gd name="T66" fmla="*/ 21 w 60"/>
                  <a:gd name="T67" fmla="*/ 61 h 64"/>
                  <a:gd name="T68" fmla="*/ 24 w 60"/>
                  <a:gd name="T69" fmla="*/ 63 h 64"/>
                  <a:gd name="T70" fmla="*/ 31 w 60"/>
                  <a:gd name="T71" fmla="*/ 64 h 64"/>
                  <a:gd name="T72" fmla="*/ 36 w 60"/>
                  <a:gd name="T73" fmla="*/ 63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0"/>
                  <a:gd name="T112" fmla="*/ 0 h 64"/>
                  <a:gd name="T113" fmla="*/ 60 w 60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0" h="64">
                    <a:moveTo>
                      <a:pt x="36" y="63"/>
                    </a:moveTo>
                    <a:lnTo>
                      <a:pt x="40" y="62"/>
                    </a:lnTo>
                    <a:lnTo>
                      <a:pt x="45" y="58"/>
                    </a:lnTo>
                    <a:lnTo>
                      <a:pt x="48" y="56"/>
                    </a:lnTo>
                    <a:lnTo>
                      <a:pt x="53" y="53"/>
                    </a:lnTo>
                    <a:lnTo>
                      <a:pt x="55" y="48"/>
                    </a:lnTo>
                    <a:lnTo>
                      <a:pt x="58" y="42"/>
                    </a:lnTo>
                    <a:lnTo>
                      <a:pt x="59" y="38"/>
                    </a:lnTo>
                    <a:lnTo>
                      <a:pt x="60" y="33"/>
                    </a:lnTo>
                    <a:lnTo>
                      <a:pt x="59" y="27"/>
                    </a:lnTo>
                    <a:lnTo>
                      <a:pt x="58" y="22"/>
                    </a:lnTo>
                    <a:lnTo>
                      <a:pt x="54" y="17"/>
                    </a:lnTo>
                    <a:lnTo>
                      <a:pt x="53" y="13"/>
                    </a:lnTo>
                    <a:lnTo>
                      <a:pt x="48" y="9"/>
                    </a:lnTo>
                    <a:lnTo>
                      <a:pt x="44" y="5"/>
                    </a:lnTo>
                    <a:lnTo>
                      <a:pt x="39" y="3"/>
                    </a:lnTo>
                    <a:lnTo>
                      <a:pt x="36" y="1"/>
                    </a:lnTo>
                    <a:lnTo>
                      <a:pt x="29" y="0"/>
                    </a:lnTo>
                    <a:lnTo>
                      <a:pt x="24" y="1"/>
                    </a:lnTo>
                    <a:lnTo>
                      <a:pt x="20" y="2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7" y="11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1" y="26"/>
                    </a:lnTo>
                    <a:lnTo>
                      <a:pt x="0" y="31"/>
                    </a:lnTo>
                    <a:lnTo>
                      <a:pt x="1" y="37"/>
                    </a:lnTo>
                    <a:lnTo>
                      <a:pt x="2" y="42"/>
                    </a:lnTo>
                    <a:lnTo>
                      <a:pt x="6" y="47"/>
                    </a:lnTo>
                    <a:lnTo>
                      <a:pt x="7" y="51"/>
                    </a:lnTo>
                    <a:lnTo>
                      <a:pt x="12" y="55"/>
                    </a:lnTo>
                    <a:lnTo>
                      <a:pt x="16" y="59"/>
                    </a:lnTo>
                    <a:lnTo>
                      <a:pt x="21" y="61"/>
                    </a:lnTo>
                    <a:lnTo>
                      <a:pt x="24" y="63"/>
                    </a:lnTo>
                    <a:lnTo>
                      <a:pt x="31" y="64"/>
                    </a:lnTo>
                    <a:lnTo>
                      <a:pt x="36" y="6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70" name="Freeform 45">
                <a:extLst>
                  <a:ext uri="{FF2B5EF4-FFF2-40B4-BE49-F238E27FC236}">
                    <a16:creationId xmlns:a16="http://schemas.microsoft.com/office/drawing/2014/main" id="{22D15502-D69E-2D4F-9F06-7540F3A69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1390"/>
                <a:ext cx="183" cy="201"/>
              </a:xfrm>
              <a:custGeom>
                <a:avLst/>
                <a:gdLst>
                  <a:gd name="T0" fmla="*/ 67 w 183"/>
                  <a:gd name="T1" fmla="*/ 155 h 201"/>
                  <a:gd name="T2" fmla="*/ 54 w 183"/>
                  <a:gd name="T3" fmla="*/ 157 h 201"/>
                  <a:gd name="T4" fmla="*/ 35 w 183"/>
                  <a:gd name="T5" fmla="*/ 201 h 201"/>
                  <a:gd name="T6" fmla="*/ 0 w 183"/>
                  <a:gd name="T7" fmla="*/ 182 h 201"/>
                  <a:gd name="T8" fmla="*/ 19 w 183"/>
                  <a:gd name="T9" fmla="*/ 141 h 201"/>
                  <a:gd name="T10" fmla="*/ 40 w 183"/>
                  <a:gd name="T11" fmla="*/ 126 h 201"/>
                  <a:gd name="T12" fmla="*/ 69 w 183"/>
                  <a:gd name="T13" fmla="*/ 118 h 201"/>
                  <a:gd name="T14" fmla="*/ 96 w 183"/>
                  <a:gd name="T15" fmla="*/ 110 h 201"/>
                  <a:gd name="T16" fmla="*/ 121 w 183"/>
                  <a:gd name="T17" fmla="*/ 102 h 201"/>
                  <a:gd name="T18" fmla="*/ 131 w 183"/>
                  <a:gd name="T19" fmla="*/ 89 h 201"/>
                  <a:gd name="T20" fmla="*/ 135 w 183"/>
                  <a:gd name="T21" fmla="*/ 70 h 201"/>
                  <a:gd name="T22" fmla="*/ 129 w 183"/>
                  <a:gd name="T23" fmla="*/ 52 h 201"/>
                  <a:gd name="T24" fmla="*/ 104 w 183"/>
                  <a:gd name="T25" fmla="*/ 37 h 201"/>
                  <a:gd name="T26" fmla="*/ 81 w 183"/>
                  <a:gd name="T27" fmla="*/ 41 h 201"/>
                  <a:gd name="T28" fmla="*/ 67 w 183"/>
                  <a:gd name="T29" fmla="*/ 58 h 201"/>
                  <a:gd name="T30" fmla="*/ 33 w 183"/>
                  <a:gd name="T31" fmla="*/ 44 h 201"/>
                  <a:gd name="T32" fmla="*/ 50 w 183"/>
                  <a:gd name="T33" fmla="*/ 19 h 201"/>
                  <a:gd name="T34" fmla="*/ 73 w 183"/>
                  <a:gd name="T35" fmla="*/ 2 h 201"/>
                  <a:gd name="T36" fmla="*/ 108 w 183"/>
                  <a:gd name="T37" fmla="*/ 0 h 201"/>
                  <a:gd name="T38" fmla="*/ 143 w 183"/>
                  <a:gd name="T39" fmla="*/ 2 h 201"/>
                  <a:gd name="T40" fmla="*/ 168 w 183"/>
                  <a:gd name="T41" fmla="*/ 31 h 201"/>
                  <a:gd name="T42" fmla="*/ 183 w 183"/>
                  <a:gd name="T43" fmla="*/ 60 h 201"/>
                  <a:gd name="T44" fmla="*/ 181 w 183"/>
                  <a:gd name="T45" fmla="*/ 81 h 201"/>
                  <a:gd name="T46" fmla="*/ 175 w 183"/>
                  <a:gd name="T47" fmla="*/ 102 h 201"/>
                  <a:gd name="T48" fmla="*/ 158 w 183"/>
                  <a:gd name="T49" fmla="*/ 131 h 201"/>
                  <a:gd name="T50" fmla="*/ 133 w 183"/>
                  <a:gd name="T51" fmla="*/ 137 h 201"/>
                  <a:gd name="T52" fmla="*/ 108 w 183"/>
                  <a:gd name="T53" fmla="*/ 143 h 201"/>
                  <a:gd name="T54" fmla="*/ 87 w 183"/>
                  <a:gd name="T55" fmla="*/ 145 h 201"/>
                  <a:gd name="T56" fmla="*/ 67 w 183"/>
                  <a:gd name="T57" fmla="*/ 155 h 20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83"/>
                  <a:gd name="T88" fmla="*/ 0 h 201"/>
                  <a:gd name="T89" fmla="*/ 183 w 183"/>
                  <a:gd name="T90" fmla="*/ 201 h 20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83" h="201">
                    <a:moveTo>
                      <a:pt x="67" y="155"/>
                    </a:moveTo>
                    <a:lnTo>
                      <a:pt x="54" y="157"/>
                    </a:lnTo>
                    <a:lnTo>
                      <a:pt x="35" y="201"/>
                    </a:lnTo>
                    <a:lnTo>
                      <a:pt x="0" y="182"/>
                    </a:lnTo>
                    <a:lnTo>
                      <a:pt x="19" y="141"/>
                    </a:lnTo>
                    <a:lnTo>
                      <a:pt x="40" y="126"/>
                    </a:lnTo>
                    <a:lnTo>
                      <a:pt x="69" y="118"/>
                    </a:lnTo>
                    <a:lnTo>
                      <a:pt x="96" y="110"/>
                    </a:lnTo>
                    <a:lnTo>
                      <a:pt x="121" y="102"/>
                    </a:lnTo>
                    <a:lnTo>
                      <a:pt x="131" y="89"/>
                    </a:lnTo>
                    <a:lnTo>
                      <a:pt x="135" y="70"/>
                    </a:lnTo>
                    <a:lnTo>
                      <a:pt x="129" y="52"/>
                    </a:lnTo>
                    <a:lnTo>
                      <a:pt x="104" y="37"/>
                    </a:lnTo>
                    <a:lnTo>
                      <a:pt x="81" y="41"/>
                    </a:lnTo>
                    <a:lnTo>
                      <a:pt x="67" y="58"/>
                    </a:lnTo>
                    <a:lnTo>
                      <a:pt x="33" y="44"/>
                    </a:lnTo>
                    <a:lnTo>
                      <a:pt x="50" y="19"/>
                    </a:lnTo>
                    <a:lnTo>
                      <a:pt x="73" y="2"/>
                    </a:lnTo>
                    <a:lnTo>
                      <a:pt x="108" y="0"/>
                    </a:lnTo>
                    <a:lnTo>
                      <a:pt x="143" y="2"/>
                    </a:lnTo>
                    <a:lnTo>
                      <a:pt x="168" y="31"/>
                    </a:lnTo>
                    <a:lnTo>
                      <a:pt x="183" y="60"/>
                    </a:lnTo>
                    <a:lnTo>
                      <a:pt x="181" y="81"/>
                    </a:lnTo>
                    <a:lnTo>
                      <a:pt x="175" y="102"/>
                    </a:lnTo>
                    <a:lnTo>
                      <a:pt x="158" y="131"/>
                    </a:lnTo>
                    <a:lnTo>
                      <a:pt x="133" y="137"/>
                    </a:lnTo>
                    <a:lnTo>
                      <a:pt x="108" y="143"/>
                    </a:lnTo>
                    <a:lnTo>
                      <a:pt x="87" y="145"/>
                    </a:lnTo>
                    <a:lnTo>
                      <a:pt x="67" y="15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8080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2ADBBE3-BDC5-8949-B064-7D32EB2C06D9}"/>
                </a:ext>
              </a:extLst>
            </p:cNvPr>
            <p:cNvGrpSpPr/>
            <p:nvPr/>
          </p:nvGrpSpPr>
          <p:grpSpPr>
            <a:xfrm>
              <a:off x="5637143" y="3423444"/>
              <a:ext cx="3475038" cy="2947051"/>
              <a:chOff x="5197475" y="3301349"/>
              <a:chExt cx="3475038" cy="2947051"/>
            </a:xfrm>
          </p:grpSpPr>
          <p:grpSp>
            <p:nvGrpSpPr>
              <p:cNvPr id="23556" name="Group 20">
                <a:extLst>
                  <a:ext uri="{FF2B5EF4-FFF2-40B4-BE49-F238E27FC236}">
                    <a16:creationId xmlns:a16="http://schemas.microsoft.com/office/drawing/2014/main" id="{5B9595CC-648D-1145-A21D-49928C46BD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26175" y="5075238"/>
                <a:ext cx="787400" cy="642937"/>
                <a:chOff x="3504" y="2974"/>
                <a:chExt cx="496" cy="405"/>
              </a:xfrm>
            </p:grpSpPr>
            <p:grpSp>
              <p:nvGrpSpPr>
                <p:cNvPr id="23583" name="Group 21">
                  <a:extLst>
                    <a:ext uri="{FF2B5EF4-FFF2-40B4-BE49-F238E27FC236}">
                      <a16:creationId xmlns:a16="http://schemas.microsoft.com/office/drawing/2014/main" id="{2B32EC1D-8CA2-7141-B2B5-583E36D79E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2974"/>
                  <a:ext cx="496" cy="405"/>
                  <a:chOff x="3504" y="2974"/>
                  <a:chExt cx="496" cy="405"/>
                </a:xfrm>
              </p:grpSpPr>
              <p:sp>
                <p:nvSpPr>
                  <p:cNvPr id="23585" name="Freeform 22">
                    <a:extLst>
                      <a:ext uri="{FF2B5EF4-FFF2-40B4-BE49-F238E27FC236}">
                        <a16:creationId xmlns:a16="http://schemas.microsoft.com/office/drawing/2014/main" id="{8BC7CC8F-9C7C-3240-9204-5896330D2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" y="2982"/>
                    <a:ext cx="474" cy="396"/>
                  </a:xfrm>
                  <a:custGeom>
                    <a:avLst/>
                    <a:gdLst>
                      <a:gd name="T0" fmla="*/ 128 w 474"/>
                      <a:gd name="T1" fmla="*/ 61 h 396"/>
                      <a:gd name="T2" fmla="*/ 180 w 474"/>
                      <a:gd name="T3" fmla="*/ 55 h 396"/>
                      <a:gd name="T4" fmla="*/ 201 w 474"/>
                      <a:gd name="T5" fmla="*/ 6 h 396"/>
                      <a:gd name="T6" fmla="*/ 261 w 474"/>
                      <a:gd name="T7" fmla="*/ 0 h 396"/>
                      <a:gd name="T8" fmla="*/ 261 w 474"/>
                      <a:gd name="T9" fmla="*/ 77 h 396"/>
                      <a:gd name="T10" fmla="*/ 296 w 474"/>
                      <a:gd name="T11" fmla="*/ 85 h 396"/>
                      <a:gd name="T12" fmla="*/ 363 w 474"/>
                      <a:gd name="T13" fmla="*/ 43 h 396"/>
                      <a:gd name="T14" fmla="*/ 423 w 474"/>
                      <a:gd name="T15" fmla="*/ 89 h 396"/>
                      <a:gd name="T16" fmla="*/ 350 w 474"/>
                      <a:gd name="T17" fmla="*/ 144 h 396"/>
                      <a:gd name="T18" fmla="*/ 365 w 474"/>
                      <a:gd name="T19" fmla="*/ 164 h 396"/>
                      <a:gd name="T20" fmla="*/ 454 w 474"/>
                      <a:gd name="T21" fmla="*/ 144 h 396"/>
                      <a:gd name="T22" fmla="*/ 474 w 474"/>
                      <a:gd name="T23" fmla="*/ 223 h 396"/>
                      <a:gd name="T24" fmla="*/ 369 w 474"/>
                      <a:gd name="T25" fmla="*/ 238 h 396"/>
                      <a:gd name="T26" fmla="*/ 363 w 474"/>
                      <a:gd name="T27" fmla="*/ 266 h 396"/>
                      <a:gd name="T28" fmla="*/ 413 w 474"/>
                      <a:gd name="T29" fmla="*/ 303 h 396"/>
                      <a:gd name="T30" fmla="*/ 350 w 474"/>
                      <a:gd name="T31" fmla="*/ 366 h 396"/>
                      <a:gd name="T32" fmla="*/ 314 w 474"/>
                      <a:gd name="T33" fmla="*/ 321 h 396"/>
                      <a:gd name="T34" fmla="*/ 296 w 474"/>
                      <a:gd name="T35" fmla="*/ 327 h 396"/>
                      <a:gd name="T36" fmla="*/ 296 w 474"/>
                      <a:gd name="T37" fmla="*/ 390 h 396"/>
                      <a:gd name="T38" fmla="*/ 219 w 474"/>
                      <a:gd name="T39" fmla="*/ 396 h 396"/>
                      <a:gd name="T40" fmla="*/ 223 w 474"/>
                      <a:gd name="T41" fmla="*/ 329 h 396"/>
                      <a:gd name="T42" fmla="*/ 164 w 474"/>
                      <a:gd name="T43" fmla="*/ 329 h 396"/>
                      <a:gd name="T44" fmla="*/ 144 w 474"/>
                      <a:gd name="T45" fmla="*/ 376 h 396"/>
                      <a:gd name="T46" fmla="*/ 65 w 474"/>
                      <a:gd name="T47" fmla="*/ 335 h 396"/>
                      <a:gd name="T48" fmla="*/ 101 w 474"/>
                      <a:gd name="T49" fmla="*/ 296 h 396"/>
                      <a:gd name="T50" fmla="*/ 71 w 474"/>
                      <a:gd name="T51" fmla="*/ 254 h 396"/>
                      <a:gd name="T52" fmla="*/ 16 w 474"/>
                      <a:gd name="T53" fmla="*/ 262 h 396"/>
                      <a:gd name="T54" fmla="*/ 0 w 474"/>
                      <a:gd name="T55" fmla="*/ 193 h 396"/>
                      <a:gd name="T56" fmla="*/ 67 w 474"/>
                      <a:gd name="T57" fmla="*/ 175 h 396"/>
                      <a:gd name="T58" fmla="*/ 73 w 474"/>
                      <a:gd name="T59" fmla="*/ 116 h 396"/>
                      <a:gd name="T60" fmla="*/ 34 w 474"/>
                      <a:gd name="T61" fmla="*/ 91 h 396"/>
                      <a:gd name="T62" fmla="*/ 89 w 474"/>
                      <a:gd name="T63" fmla="*/ 22 h 396"/>
                      <a:gd name="T64" fmla="*/ 128 w 474"/>
                      <a:gd name="T65" fmla="*/ 61 h 39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474"/>
                      <a:gd name="T100" fmla="*/ 0 h 396"/>
                      <a:gd name="T101" fmla="*/ 474 w 474"/>
                      <a:gd name="T102" fmla="*/ 396 h 39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474" h="396">
                        <a:moveTo>
                          <a:pt x="128" y="61"/>
                        </a:moveTo>
                        <a:lnTo>
                          <a:pt x="180" y="55"/>
                        </a:lnTo>
                        <a:lnTo>
                          <a:pt x="201" y="6"/>
                        </a:lnTo>
                        <a:lnTo>
                          <a:pt x="261" y="0"/>
                        </a:lnTo>
                        <a:lnTo>
                          <a:pt x="261" y="77"/>
                        </a:lnTo>
                        <a:lnTo>
                          <a:pt x="296" y="85"/>
                        </a:lnTo>
                        <a:lnTo>
                          <a:pt x="363" y="43"/>
                        </a:lnTo>
                        <a:lnTo>
                          <a:pt x="423" y="89"/>
                        </a:lnTo>
                        <a:lnTo>
                          <a:pt x="350" y="144"/>
                        </a:lnTo>
                        <a:lnTo>
                          <a:pt x="365" y="164"/>
                        </a:lnTo>
                        <a:lnTo>
                          <a:pt x="454" y="144"/>
                        </a:lnTo>
                        <a:lnTo>
                          <a:pt x="474" y="223"/>
                        </a:lnTo>
                        <a:lnTo>
                          <a:pt x="369" y="238"/>
                        </a:lnTo>
                        <a:lnTo>
                          <a:pt x="363" y="266"/>
                        </a:lnTo>
                        <a:lnTo>
                          <a:pt x="413" y="303"/>
                        </a:lnTo>
                        <a:lnTo>
                          <a:pt x="350" y="366"/>
                        </a:lnTo>
                        <a:lnTo>
                          <a:pt x="314" y="321"/>
                        </a:lnTo>
                        <a:lnTo>
                          <a:pt x="296" y="327"/>
                        </a:lnTo>
                        <a:lnTo>
                          <a:pt x="296" y="390"/>
                        </a:lnTo>
                        <a:lnTo>
                          <a:pt x="219" y="396"/>
                        </a:lnTo>
                        <a:lnTo>
                          <a:pt x="223" y="329"/>
                        </a:lnTo>
                        <a:lnTo>
                          <a:pt x="164" y="329"/>
                        </a:lnTo>
                        <a:lnTo>
                          <a:pt x="144" y="376"/>
                        </a:lnTo>
                        <a:lnTo>
                          <a:pt x="65" y="335"/>
                        </a:lnTo>
                        <a:lnTo>
                          <a:pt x="101" y="296"/>
                        </a:lnTo>
                        <a:lnTo>
                          <a:pt x="71" y="254"/>
                        </a:lnTo>
                        <a:lnTo>
                          <a:pt x="16" y="262"/>
                        </a:lnTo>
                        <a:lnTo>
                          <a:pt x="0" y="193"/>
                        </a:lnTo>
                        <a:lnTo>
                          <a:pt x="67" y="175"/>
                        </a:lnTo>
                        <a:lnTo>
                          <a:pt x="73" y="116"/>
                        </a:lnTo>
                        <a:lnTo>
                          <a:pt x="34" y="91"/>
                        </a:lnTo>
                        <a:lnTo>
                          <a:pt x="89" y="22"/>
                        </a:lnTo>
                        <a:lnTo>
                          <a:pt x="128" y="61"/>
                        </a:lnTo>
                        <a:close/>
                      </a:path>
                    </a:pathLst>
                  </a:custGeom>
                  <a:solidFill>
                    <a:srgbClr val="CECEC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23586" name="Group 23">
                    <a:extLst>
                      <a:ext uri="{FF2B5EF4-FFF2-40B4-BE49-F238E27FC236}">
                        <a16:creationId xmlns:a16="http://schemas.microsoft.com/office/drawing/2014/main" id="{B277B2BE-825B-054A-B2A3-45BDCED510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4" y="2974"/>
                    <a:ext cx="496" cy="405"/>
                    <a:chOff x="3504" y="2974"/>
                    <a:chExt cx="496" cy="405"/>
                  </a:xfrm>
                </p:grpSpPr>
                <p:sp>
                  <p:nvSpPr>
                    <p:cNvPr id="23587" name="Freeform 24">
                      <a:extLst>
                        <a:ext uri="{FF2B5EF4-FFF2-40B4-BE49-F238E27FC236}">
                          <a16:creationId xmlns:a16="http://schemas.microsoft.com/office/drawing/2014/main" id="{8AD6BF51-DED0-9F40-86E0-A38ECF2275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04" y="2974"/>
                      <a:ext cx="496" cy="405"/>
                    </a:xfrm>
                    <a:custGeom>
                      <a:avLst/>
                      <a:gdLst>
                        <a:gd name="T0" fmla="*/ 202 w 496"/>
                        <a:gd name="T1" fmla="*/ 73 h 405"/>
                        <a:gd name="T2" fmla="*/ 264 w 496"/>
                        <a:gd name="T3" fmla="*/ 20 h 405"/>
                        <a:gd name="T4" fmla="*/ 307 w 496"/>
                        <a:gd name="T5" fmla="*/ 103 h 405"/>
                        <a:gd name="T6" fmla="*/ 414 w 496"/>
                        <a:gd name="T7" fmla="*/ 95 h 405"/>
                        <a:gd name="T8" fmla="*/ 366 w 496"/>
                        <a:gd name="T9" fmla="*/ 180 h 405"/>
                        <a:gd name="T10" fmla="*/ 474 w 496"/>
                        <a:gd name="T11" fmla="*/ 218 h 405"/>
                        <a:gd name="T12" fmla="*/ 361 w 496"/>
                        <a:gd name="T13" fmla="*/ 275 h 405"/>
                        <a:gd name="T14" fmla="*/ 361 w 496"/>
                        <a:gd name="T15" fmla="*/ 353 h 405"/>
                        <a:gd name="T16" fmla="*/ 294 w 496"/>
                        <a:gd name="T17" fmla="*/ 320 h 405"/>
                        <a:gd name="T18" fmla="*/ 242 w 496"/>
                        <a:gd name="T19" fmla="*/ 390 h 405"/>
                        <a:gd name="T20" fmla="*/ 172 w 496"/>
                        <a:gd name="T21" fmla="*/ 320 h 405"/>
                        <a:gd name="T22" fmla="*/ 92 w 496"/>
                        <a:gd name="T23" fmla="*/ 335 h 405"/>
                        <a:gd name="T24" fmla="*/ 92 w 496"/>
                        <a:gd name="T25" fmla="*/ 245 h 405"/>
                        <a:gd name="T26" fmla="*/ 30 w 496"/>
                        <a:gd name="T27" fmla="*/ 203 h 405"/>
                        <a:gd name="T28" fmla="*/ 97 w 496"/>
                        <a:gd name="T29" fmla="*/ 120 h 405"/>
                        <a:gd name="T30" fmla="*/ 107 w 496"/>
                        <a:gd name="T31" fmla="*/ 38 h 405"/>
                        <a:gd name="T32" fmla="*/ 30 w 496"/>
                        <a:gd name="T33" fmla="*/ 103 h 405"/>
                        <a:gd name="T34" fmla="*/ 67 w 496"/>
                        <a:gd name="T35" fmla="*/ 173 h 405"/>
                        <a:gd name="T36" fmla="*/ 17 w 496"/>
                        <a:gd name="T37" fmla="*/ 278 h 405"/>
                        <a:gd name="T38" fmla="*/ 97 w 496"/>
                        <a:gd name="T39" fmla="*/ 298 h 405"/>
                        <a:gd name="T40" fmla="*/ 142 w 496"/>
                        <a:gd name="T41" fmla="*/ 383 h 405"/>
                        <a:gd name="T42" fmla="*/ 187 w 496"/>
                        <a:gd name="T43" fmla="*/ 338 h 405"/>
                        <a:gd name="T44" fmla="*/ 224 w 496"/>
                        <a:gd name="T45" fmla="*/ 405 h 405"/>
                        <a:gd name="T46" fmla="*/ 317 w 496"/>
                        <a:gd name="T47" fmla="*/ 338 h 405"/>
                        <a:gd name="T48" fmla="*/ 361 w 496"/>
                        <a:gd name="T49" fmla="*/ 380 h 405"/>
                        <a:gd name="T50" fmla="*/ 426 w 496"/>
                        <a:gd name="T51" fmla="*/ 283 h 405"/>
                        <a:gd name="T52" fmla="*/ 396 w 496"/>
                        <a:gd name="T53" fmla="*/ 248 h 405"/>
                        <a:gd name="T54" fmla="*/ 466 w 496"/>
                        <a:gd name="T55" fmla="*/ 135 h 405"/>
                        <a:gd name="T56" fmla="*/ 369 w 496"/>
                        <a:gd name="T57" fmla="*/ 155 h 405"/>
                        <a:gd name="T58" fmla="*/ 374 w 496"/>
                        <a:gd name="T59" fmla="*/ 38 h 405"/>
                        <a:gd name="T60" fmla="*/ 307 w 496"/>
                        <a:gd name="T61" fmla="*/ 83 h 405"/>
                        <a:gd name="T62" fmla="*/ 279 w 496"/>
                        <a:gd name="T63" fmla="*/ 0 h 405"/>
                        <a:gd name="T64" fmla="*/ 179 w 496"/>
                        <a:gd name="T65" fmla="*/ 58 h 405"/>
                        <a:gd name="T66" fmla="*/ 135 w 496"/>
                        <a:gd name="T67" fmla="*/ 80 h 405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496"/>
                        <a:gd name="T103" fmla="*/ 0 h 405"/>
                        <a:gd name="T104" fmla="*/ 496 w 496"/>
                        <a:gd name="T105" fmla="*/ 405 h 405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496" h="405">
                          <a:moveTo>
                            <a:pt x="135" y="80"/>
                          </a:moveTo>
                          <a:lnTo>
                            <a:pt x="202" y="73"/>
                          </a:lnTo>
                          <a:lnTo>
                            <a:pt x="219" y="23"/>
                          </a:lnTo>
                          <a:lnTo>
                            <a:pt x="264" y="20"/>
                          </a:lnTo>
                          <a:lnTo>
                            <a:pt x="262" y="90"/>
                          </a:lnTo>
                          <a:lnTo>
                            <a:pt x="307" y="103"/>
                          </a:lnTo>
                          <a:lnTo>
                            <a:pt x="376" y="68"/>
                          </a:lnTo>
                          <a:lnTo>
                            <a:pt x="414" y="95"/>
                          </a:lnTo>
                          <a:lnTo>
                            <a:pt x="354" y="148"/>
                          </a:lnTo>
                          <a:lnTo>
                            <a:pt x="366" y="180"/>
                          </a:lnTo>
                          <a:lnTo>
                            <a:pt x="456" y="165"/>
                          </a:lnTo>
                          <a:lnTo>
                            <a:pt x="474" y="218"/>
                          </a:lnTo>
                          <a:lnTo>
                            <a:pt x="369" y="238"/>
                          </a:lnTo>
                          <a:lnTo>
                            <a:pt x="361" y="275"/>
                          </a:lnTo>
                          <a:lnTo>
                            <a:pt x="411" y="308"/>
                          </a:lnTo>
                          <a:lnTo>
                            <a:pt x="361" y="353"/>
                          </a:lnTo>
                          <a:lnTo>
                            <a:pt x="324" y="305"/>
                          </a:lnTo>
                          <a:lnTo>
                            <a:pt x="294" y="320"/>
                          </a:lnTo>
                          <a:lnTo>
                            <a:pt x="299" y="388"/>
                          </a:lnTo>
                          <a:lnTo>
                            <a:pt x="242" y="390"/>
                          </a:lnTo>
                          <a:lnTo>
                            <a:pt x="239" y="328"/>
                          </a:lnTo>
                          <a:lnTo>
                            <a:pt x="172" y="320"/>
                          </a:lnTo>
                          <a:lnTo>
                            <a:pt x="150" y="365"/>
                          </a:lnTo>
                          <a:lnTo>
                            <a:pt x="92" y="335"/>
                          </a:lnTo>
                          <a:lnTo>
                            <a:pt x="122" y="300"/>
                          </a:lnTo>
                          <a:lnTo>
                            <a:pt x="92" y="245"/>
                          </a:lnTo>
                          <a:lnTo>
                            <a:pt x="37" y="255"/>
                          </a:lnTo>
                          <a:lnTo>
                            <a:pt x="30" y="203"/>
                          </a:lnTo>
                          <a:lnTo>
                            <a:pt x="90" y="193"/>
                          </a:lnTo>
                          <a:lnTo>
                            <a:pt x="97" y="120"/>
                          </a:lnTo>
                          <a:lnTo>
                            <a:pt x="62" y="95"/>
                          </a:lnTo>
                          <a:lnTo>
                            <a:pt x="107" y="38"/>
                          </a:lnTo>
                          <a:lnTo>
                            <a:pt x="85" y="23"/>
                          </a:lnTo>
                          <a:lnTo>
                            <a:pt x="30" y="103"/>
                          </a:lnTo>
                          <a:lnTo>
                            <a:pt x="75" y="133"/>
                          </a:lnTo>
                          <a:lnTo>
                            <a:pt x="67" y="173"/>
                          </a:lnTo>
                          <a:lnTo>
                            <a:pt x="0" y="193"/>
                          </a:lnTo>
                          <a:lnTo>
                            <a:pt x="17" y="278"/>
                          </a:lnTo>
                          <a:lnTo>
                            <a:pt x="82" y="275"/>
                          </a:lnTo>
                          <a:lnTo>
                            <a:pt x="97" y="298"/>
                          </a:lnTo>
                          <a:lnTo>
                            <a:pt x="60" y="345"/>
                          </a:lnTo>
                          <a:lnTo>
                            <a:pt x="142" y="383"/>
                          </a:lnTo>
                          <a:lnTo>
                            <a:pt x="165" y="388"/>
                          </a:lnTo>
                          <a:lnTo>
                            <a:pt x="187" y="338"/>
                          </a:lnTo>
                          <a:lnTo>
                            <a:pt x="212" y="353"/>
                          </a:lnTo>
                          <a:lnTo>
                            <a:pt x="224" y="405"/>
                          </a:lnTo>
                          <a:lnTo>
                            <a:pt x="317" y="403"/>
                          </a:lnTo>
                          <a:lnTo>
                            <a:pt x="317" y="338"/>
                          </a:lnTo>
                          <a:lnTo>
                            <a:pt x="324" y="335"/>
                          </a:lnTo>
                          <a:lnTo>
                            <a:pt x="361" y="380"/>
                          </a:lnTo>
                          <a:lnTo>
                            <a:pt x="441" y="305"/>
                          </a:lnTo>
                          <a:lnTo>
                            <a:pt x="426" y="283"/>
                          </a:lnTo>
                          <a:lnTo>
                            <a:pt x="381" y="260"/>
                          </a:lnTo>
                          <a:lnTo>
                            <a:pt x="396" y="248"/>
                          </a:lnTo>
                          <a:lnTo>
                            <a:pt x="496" y="233"/>
                          </a:lnTo>
                          <a:lnTo>
                            <a:pt x="466" y="135"/>
                          </a:lnTo>
                          <a:lnTo>
                            <a:pt x="374" y="158"/>
                          </a:lnTo>
                          <a:lnTo>
                            <a:pt x="369" y="155"/>
                          </a:lnTo>
                          <a:lnTo>
                            <a:pt x="444" y="95"/>
                          </a:lnTo>
                          <a:lnTo>
                            <a:pt x="374" y="38"/>
                          </a:lnTo>
                          <a:lnTo>
                            <a:pt x="354" y="50"/>
                          </a:lnTo>
                          <a:lnTo>
                            <a:pt x="307" y="83"/>
                          </a:lnTo>
                          <a:lnTo>
                            <a:pt x="279" y="75"/>
                          </a:lnTo>
                          <a:lnTo>
                            <a:pt x="279" y="0"/>
                          </a:lnTo>
                          <a:lnTo>
                            <a:pt x="204" y="5"/>
                          </a:lnTo>
                          <a:lnTo>
                            <a:pt x="179" y="58"/>
                          </a:lnTo>
                          <a:lnTo>
                            <a:pt x="135" y="58"/>
                          </a:lnTo>
                          <a:lnTo>
                            <a:pt x="135" y="8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588" name="Freeform 25">
                      <a:extLst>
                        <a:ext uri="{FF2B5EF4-FFF2-40B4-BE49-F238E27FC236}">
                          <a16:creationId xmlns:a16="http://schemas.microsoft.com/office/drawing/2014/main" id="{B1B379B4-B2D1-7345-9E7F-1EB0C52ADC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1" y="2994"/>
                      <a:ext cx="83" cy="63"/>
                    </a:xfrm>
                    <a:custGeom>
                      <a:avLst/>
                      <a:gdLst>
                        <a:gd name="T0" fmla="*/ 53 w 83"/>
                        <a:gd name="T1" fmla="*/ 63 h 63"/>
                        <a:gd name="T2" fmla="*/ 0 w 83"/>
                        <a:gd name="T3" fmla="*/ 11 h 63"/>
                        <a:gd name="T4" fmla="*/ 11 w 83"/>
                        <a:gd name="T5" fmla="*/ 0 h 63"/>
                        <a:gd name="T6" fmla="*/ 83 w 83"/>
                        <a:gd name="T7" fmla="*/ 54 h 63"/>
                        <a:gd name="T8" fmla="*/ 53 w 83"/>
                        <a:gd name="T9" fmla="*/ 63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83"/>
                        <a:gd name="T16" fmla="*/ 0 h 63"/>
                        <a:gd name="T17" fmla="*/ 83 w 83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83" h="63">
                          <a:moveTo>
                            <a:pt x="53" y="63"/>
                          </a:moveTo>
                          <a:lnTo>
                            <a:pt x="0" y="11"/>
                          </a:lnTo>
                          <a:lnTo>
                            <a:pt x="11" y="0"/>
                          </a:lnTo>
                          <a:lnTo>
                            <a:pt x="83" y="54"/>
                          </a:lnTo>
                          <a:lnTo>
                            <a:pt x="53" y="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sp>
              <p:nvSpPr>
                <p:cNvPr id="23584" name="Oval 26">
                  <a:extLst>
                    <a:ext uri="{FF2B5EF4-FFF2-40B4-BE49-F238E27FC236}">
                      <a16:creationId xmlns:a16="http://schemas.microsoft.com/office/drawing/2014/main" id="{72E97FB4-C5AF-7D43-ADAA-26B1919973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3" y="3147"/>
                  <a:ext cx="81" cy="5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pt-BR"/>
                </a:p>
              </p:txBody>
            </p:sp>
          </p:grpSp>
          <p:grpSp>
            <p:nvGrpSpPr>
              <p:cNvPr id="23557" name="Group 27">
                <a:extLst>
                  <a:ext uri="{FF2B5EF4-FFF2-40B4-BE49-F238E27FC236}">
                    <a16:creationId xmlns:a16="http://schemas.microsoft.com/office/drawing/2014/main" id="{9EA7ACAD-2B25-D24E-94E8-258EBF4CB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7475" y="5499100"/>
                <a:ext cx="447675" cy="749300"/>
                <a:chOff x="2815" y="2863"/>
                <a:chExt cx="282" cy="472"/>
              </a:xfrm>
            </p:grpSpPr>
            <p:sp>
              <p:nvSpPr>
                <p:cNvPr id="23579" name="Freeform 28">
                  <a:extLst>
                    <a:ext uri="{FF2B5EF4-FFF2-40B4-BE49-F238E27FC236}">
                      <a16:creationId xmlns:a16="http://schemas.microsoft.com/office/drawing/2014/main" id="{BA31C5CC-F080-3649-A667-D69AB0BB1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1" y="2872"/>
                  <a:ext cx="254" cy="446"/>
                </a:xfrm>
                <a:custGeom>
                  <a:avLst/>
                  <a:gdLst>
                    <a:gd name="T0" fmla="*/ 39 w 254"/>
                    <a:gd name="T1" fmla="*/ 85 h 446"/>
                    <a:gd name="T2" fmla="*/ 88 w 254"/>
                    <a:gd name="T3" fmla="*/ 36 h 446"/>
                    <a:gd name="T4" fmla="*/ 156 w 254"/>
                    <a:gd name="T5" fmla="*/ 0 h 446"/>
                    <a:gd name="T6" fmla="*/ 211 w 254"/>
                    <a:gd name="T7" fmla="*/ 18 h 446"/>
                    <a:gd name="T8" fmla="*/ 248 w 254"/>
                    <a:gd name="T9" fmla="*/ 61 h 446"/>
                    <a:gd name="T10" fmla="*/ 254 w 254"/>
                    <a:gd name="T11" fmla="*/ 99 h 446"/>
                    <a:gd name="T12" fmla="*/ 242 w 254"/>
                    <a:gd name="T13" fmla="*/ 166 h 446"/>
                    <a:gd name="T14" fmla="*/ 215 w 254"/>
                    <a:gd name="T15" fmla="*/ 249 h 446"/>
                    <a:gd name="T16" fmla="*/ 180 w 254"/>
                    <a:gd name="T17" fmla="*/ 312 h 446"/>
                    <a:gd name="T18" fmla="*/ 129 w 254"/>
                    <a:gd name="T19" fmla="*/ 377 h 446"/>
                    <a:gd name="T20" fmla="*/ 51 w 254"/>
                    <a:gd name="T21" fmla="*/ 446 h 446"/>
                    <a:gd name="T22" fmla="*/ 0 w 254"/>
                    <a:gd name="T23" fmla="*/ 389 h 446"/>
                    <a:gd name="T24" fmla="*/ 123 w 254"/>
                    <a:gd name="T25" fmla="*/ 274 h 446"/>
                    <a:gd name="T26" fmla="*/ 174 w 254"/>
                    <a:gd name="T27" fmla="*/ 170 h 446"/>
                    <a:gd name="T28" fmla="*/ 186 w 254"/>
                    <a:gd name="T29" fmla="*/ 93 h 446"/>
                    <a:gd name="T30" fmla="*/ 168 w 254"/>
                    <a:gd name="T31" fmla="*/ 73 h 446"/>
                    <a:gd name="T32" fmla="*/ 131 w 254"/>
                    <a:gd name="T33" fmla="*/ 69 h 446"/>
                    <a:gd name="T34" fmla="*/ 100 w 254"/>
                    <a:gd name="T35" fmla="*/ 93 h 446"/>
                    <a:gd name="T36" fmla="*/ 86 w 254"/>
                    <a:gd name="T37" fmla="*/ 130 h 446"/>
                    <a:gd name="T38" fmla="*/ 39 w 254"/>
                    <a:gd name="T39" fmla="*/ 85 h 44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54"/>
                    <a:gd name="T61" fmla="*/ 0 h 446"/>
                    <a:gd name="T62" fmla="*/ 254 w 254"/>
                    <a:gd name="T63" fmla="*/ 446 h 44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54" h="446">
                      <a:moveTo>
                        <a:pt x="39" y="85"/>
                      </a:moveTo>
                      <a:lnTo>
                        <a:pt x="88" y="36"/>
                      </a:lnTo>
                      <a:lnTo>
                        <a:pt x="156" y="0"/>
                      </a:lnTo>
                      <a:lnTo>
                        <a:pt x="211" y="18"/>
                      </a:lnTo>
                      <a:lnTo>
                        <a:pt x="248" y="61"/>
                      </a:lnTo>
                      <a:lnTo>
                        <a:pt x="254" y="99"/>
                      </a:lnTo>
                      <a:lnTo>
                        <a:pt x="242" y="166"/>
                      </a:lnTo>
                      <a:lnTo>
                        <a:pt x="215" y="249"/>
                      </a:lnTo>
                      <a:lnTo>
                        <a:pt x="180" y="312"/>
                      </a:lnTo>
                      <a:lnTo>
                        <a:pt x="129" y="377"/>
                      </a:lnTo>
                      <a:lnTo>
                        <a:pt x="51" y="446"/>
                      </a:lnTo>
                      <a:lnTo>
                        <a:pt x="0" y="389"/>
                      </a:lnTo>
                      <a:lnTo>
                        <a:pt x="123" y="274"/>
                      </a:lnTo>
                      <a:lnTo>
                        <a:pt x="174" y="170"/>
                      </a:lnTo>
                      <a:lnTo>
                        <a:pt x="186" y="93"/>
                      </a:lnTo>
                      <a:lnTo>
                        <a:pt x="168" y="73"/>
                      </a:lnTo>
                      <a:lnTo>
                        <a:pt x="131" y="69"/>
                      </a:lnTo>
                      <a:lnTo>
                        <a:pt x="100" y="93"/>
                      </a:lnTo>
                      <a:lnTo>
                        <a:pt x="86" y="130"/>
                      </a:lnTo>
                      <a:lnTo>
                        <a:pt x="39" y="85"/>
                      </a:lnTo>
                      <a:close/>
                    </a:path>
                  </a:pathLst>
                </a:custGeom>
                <a:solidFill>
                  <a:srgbClr val="CA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23580" name="Group 29">
                  <a:extLst>
                    <a:ext uri="{FF2B5EF4-FFF2-40B4-BE49-F238E27FC236}">
                      <a16:creationId xmlns:a16="http://schemas.microsoft.com/office/drawing/2014/main" id="{0DB2C16B-B37C-F94A-8A8A-17479B1143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15" y="2863"/>
                  <a:ext cx="282" cy="472"/>
                  <a:chOff x="2815" y="2863"/>
                  <a:chExt cx="282" cy="472"/>
                </a:xfrm>
              </p:grpSpPr>
              <p:sp>
                <p:nvSpPr>
                  <p:cNvPr id="23581" name="Freeform 30">
                    <a:extLst>
                      <a:ext uri="{FF2B5EF4-FFF2-40B4-BE49-F238E27FC236}">
                        <a16:creationId xmlns:a16="http://schemas.microsoft.com/office/drawing/2014/main" id="{6645CDC7-A9FE-DA45-9140-F5394964D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5" y="2863"/>
                    <a:ext cx="282" cy="472"/>
                  </a:xfrm>
                  <a:custGeom>
                    <a:avLst/>
                    <a:gdLst>
                      <a:gd name="T0" fmla="*/ 98 w 282"/>
                      <a:gd name="T1" fmla="*/ 128 h 472"/>
                      <a:gd name="T2" fmla="*/ 123 w 282"/>
                      <a:gd name="T3" fmla="*/ 83 h 472"/>
                      <a:gd name="T4" fmla="*/ 159 w 282"/>
                      <a:gd name="T5" fmla="*/ 65 h 472"/>
                      <a:gd name="T6" fmla="*/ 196 w 282"/>
                      <a:gd name="T7" fmla="*/ 77 h 472"/>
                      <a:gd name="T8" fmla="*/ 208 w 282"/>
                      <a:gd name="T9" fmla="*/ 89 h 472"/>
                      <a:gd name="T10" fmla="*/ 213 w 282"/>
                      <a:gd name="T11" fmla="*/ 115 h 472"/>
                      <a:gd name="T12" fmla="*/ 202 w 282"/>
                      <a:gd name="T13" fmla="*/ 174 h 472"/>
                      <a:gd name="T14" fmla="*/ 153 w 282"/>
                      <a:gd name="T15" fmla="*/ 280 h 472"/>
                      <a:gd name="T16" fmla="*/ 74 w 282"/>
                      <a:gd name="T17" fmla="*/ 357 h 472"/>
                      <a:gd name="T18" fmla="*/ 37 w 282"/>
                      <a:gd name="T19" fmla="*/ 395 h 472"/>
                      <a:gd name="T20" fmla="*/ 78 w 282"/>
                      <a:gd name="T21" fmla="*/ 431 h 472"/>
                      <a:gd name="T22" fmla="*/ 141 w 282"/>
                      <a:gd name="T23" fmla="*/ 365 h 472"/>
                      <a:gd name="T24" fmla="*/ 206 w 282"/>
                      <a:gd name="T25" fmla="*/ 278 h 472"/>
                      <a:gd name="T26" fmla="*/ 233 w 282"/>
                      <a:gd name="T27" fmla="*/ 213 h 472"/>
                      <a:gd name="T28" fmla="*/ 255 w 282"/>
                      <a:gd name="T29" fmla="*/ 144 h 472"/>
                      <a:gd name="T30" fmla="*/ 264 w 282"/>
                      <a:gd name="T31" fmla="*/ 97 h 472"/>
                      <a:gd name="T32" fmla="*/ 245 w 282"/>
                      <a:gd name="T33" fmla="*/ 61 h 472"/>
                      <a:gd name="T34" fmla="*/ 208 w 282"/>
                      <a:gd name="T35" fmla="*/ 34 h 472"/>
                      <a:gd name="T36" fmla="*/ 159 w 282"/>
                      <a:gd name="T37" fmla="*/ 22 h 472"/>
                      <a:gd name="T38" fmla="*/ 108 w 282"/>
                      <a:gd name="T39" fmla="*/ 47 h 472"/>
                      <a:gd name="T40" fmla="*/ 86 w 282"/>
                      <a:gd name="T41" fmla="*/ 79 h 472"/>
                      <a:gd name="T42" fmla="*/ 59 w 282"/>
                      <a:gd name="T43" fmla="*/ 109 h 472"/>
                      <a:gd name="T44" fmla="*/ 31 w 282"/>
                      <a:gd name="T45" fmla="*/ 103 h 472"/>
                      <a:gd name="T46" fmla="*/ 78 w 282"/>
                      <a:gd name="T47" fmla="*/ 55 h 472"/>
                      <a:gd name="T48" fmla="*/ 114 w 282"/>
                      <a:gd name="T49" fmla="*/ 22 h 472"/>
                      <a:gd name="T50" fmla="*/ 157 w 282"/>
                      <a:gd name="T51" fmla="*/ 0 h 472"/>
                      <a:gd name="T52" fmla="*/ 196 w 282"/>
                      <a:gd name="T53" fmla="*/ 0 h 472"/>
                      <a:gd name="T54" fmla="*/ 225 w 282"/>
                      <a:gd name="T55" fmla="*/ 16 h 472"/>
                      <a:gd name="T56" fmla="*/ 251 w 282"/>
                      <a:gd name="T57" fmla="*/ 34 h 472"/>
                      <a:gd name="T58" fmla="*/ 270 w 282"/>
                      <a:gd name="T59" fmla="*/ 55 h 472"/>
                      <a:gd name="T60" fmla="*/ 282 w 282"/>
                      <a:gd name="T61" fmla="*/ 91 h 472"/>
                      <a:gd name="T62" fmla="*/ 280 w 282"/>
                      <a:gd name="T63" fmla="*/ 134 h 472"/>
                      <a:gd name="T64" fmla="*/ 257 w 282"/>
                      <a:gd name="T65" fmla="*/ 199 h 472"/>
                      <a:gd name="T66" fmla="*/ 233 w 282"/>
                      <a:gd name="T67" fmla="*/ 273 h 472"/>
                      <a:gd name="T68" fmla="*/ 208 w 282"/>
                      <a:gd name="T69" fmla="*/ 314 h 472"/>
                      <a:gd name="T70" fmla="*/ 172 w 282"/>
                      <a:gd name="T71" fmla="*/ 363 h 472"/>
                      <a:gd name="T72" fmla="*/ 114 w 282"/>
                      <a:gd name="T73" fmla="*/ 423 h 472"/>
                      <a:gd name="T74" fmla="*/ 65 w 282"/>
                      <a:gd name="T75" fmla="*/ 472 h 472"/>
                      <a:gd name="T76" fmla="*/ 0 w 282"/>
                      <a:gd name="T77" fmla="*/ 393 h 472"/>
                      <a:gd name="T78" fmla="*/ 72 w 282"/>
                      <a:gd name="T79" fmla="*/ 326 h 472"/>
                      <a:gd name="T80" fmla="*/ 127 w 282"/>
                      <a:gd name="T81" fmla="*/ 278 h 472"/>
                      <a:gd name="T82" fmla="*/ 163 w 282"/>
                      <a:gd name="T83" fmla="*/ 223 h 472"/>
                      <a:gd name="T84" fmla="*/ 178 w 282"/>
                      <a:gd name="T85" fmla="*/ 176 h 472"/>
                      <a:gd name="T86" fmla="*/ 188 w 282"/>
                      <a:gd name="T87" fmla="*/ 128 h 472"/>
                      <a:gd name="T88" fmla="*/ 188 w 282"/>
                      <a:gd name="T89" fmla="*/ 97 h 472"/>
                      <a:gd name="T90" fmla="*/ 172 w 282"/>
                      <a:gd name="T91" fmla="*/ 89 h 472"/>
                      <a:gd name="T92" fmla="*/ 153 w 282"/>
                      <a:gd name="T93" fmla="*/ 91 h 472"/>
                      <a:gd name="T94" fmla="*/ 127 w 282"/>
                      <a:gd name="T95" fmla="*/ 113 h 472"/>
                      <a:gd name="T96" fmla="*/ 104 w 282"/>
                      <a:gd name="T97" fmla="*/ 152 h 472"/>
                      <a:gd name="T98" fmla="*/ 98 w 282"/>
                      <a:gd name="T99" fmla="*/ 128 h 472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282"/>
                      <a:gd name="T151" fmla="*/ 0 h 472"/>
                      <a:gd name="T152" fmla="*/ 282 w 282"/>
                      <a:gd name="T153" fmla="*/ 472 h 472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282" h="472">
                        <a:moveTo>
                          <a:pt x="98" y="128"/>
                        </a:moveTo>
                        <a:lnTo>
                          <a:pt x="123" y="83"/>
                        </a:lnTo>
                        <a:lnTo>
                          <a:pt x="159" y="65"/>
                        </a:lnTo>
                        <a:lnTo>
                          <a:pt x="196" y="77"/>
                        </a:lnTo>
                        <a:lnTo>
                          <a:pt x="208" y="89"/>
                        </a:lnTo>
                        <a:lnTo>
                          <a:pt x="213" y="115"/>
                        </a:lnTo>
                        <a:lnTo>
                          <a:pt x="202" y="174"/>
                        </a:lnTo>
                        <a:lnTo>
                          <a:pt x="153" y="280"/>
                        </a:lnTo>
                        <a:lnTo>
                          <a:pt x="74" y="357"/>
                        </a:lnTo>
                        <a:lnTo>
                          <a:pt x="37" y="395"/>
                        </a:lnTo>
                        <a:lnTo>
                          <a:pt x="78" y="431"/>
                        </a:lnTo>
                        <a:lnTo>
                          <a:pt x="141" y="365"/>
                        </a:lnTo>
                        <a:lnTo>
                          <a:pt x="206" y="278"/>
                        </a:lnTo>
                        <a:lnTo>
                          <a:pt x="233" y="213"/>
                        </a:lnTo>
                        <a:lnTo>
                          <a:pt x="255" y="144"/>
                        </a:lnTo>
                        <a:lnTo>
                          <a:pt x="264" y="97"/>
                        </a:lnTo>
                        <a:lnTo>
                          <a:pt x="245" y="61"/>
                        </a:lnTo>
                        <a:lnTo>
                          <a:pt x="208" y="34"/>
                        </a:lnTo>
                        <a:lnTo>
                          <a:pt x="159" y="22"/>
                        </a:lnTo>
                        <a:lnTo>
                          <a:pt x="108" y="47"/>
                        </a:lnTo>
                        <a:lnTo>
                          <a:pt x="86" y="79"/>
                        </a:lnTo>
                        <a:lnTo>
                          <a:pt x="59" y="109"/>
                        </a:lnTo>
                        <a:lnTo>
                          <a:pt x="31" y="103"/>
                        </a:lnTo>
                        <a:lnTo>
                          <a:pt x="78" y="55"/>
                        </a:lnTo>
                        <a:lnTo>
                          <a:pt x="114" y="22"/>
                        </a:lnTo>
                        <a:lnTo>
                          <a:pt x="157" y="0"/>
                        </a:lnTo>
                        <a:lnTo>
                          <a:pt x="196" y="0"/>
                        </a:lnTo>
                        <a:lnTo>
                          <a:pt x="225" y="16"/>
                        </a:lnTo>
                        <a:lnTo>
                          <a:pt x="251" y="34"/>
                        </a:lnTo>
                        <a:lnTo>
                          <a:pt x="270" y="55"/>
                        </a:lnTo>
                        <a:lnTo>
                          <a:pt x="282" y="91"/>
                        </a:lnTo>
                        <a:lnTo>
                          <a:pt x="280" y="134"/>
                        </a:lnTo>
                        <a:lnTo>
                          <a:pt x="257" y="199"/>
                        </a:lnTo>
                        <a:lnTo>
                          <a:pt x="233" y="273"/>
                        </a:lnTo>
                        <a:lnTo>
                          <a:pt x="208" y="314"/>
                        </a:lnTo>
                        <a:lnTo>
                          <a:pt x="172" y="363"/>
                        </a:lnTo>
                        <a:lnTo>
                          <a:pt x="114" y="423"/>
                        </a:lnTo>
                        <a:lnTo>
                          <a:pt x="65" y="472"/>
                        </a:lnTo>
                        <a:lnTo>
                          <a:pt x="0" y="393"/>
                        </a:lnTo>
                        <a:lnTo>
                          <a:pt x="72" y="326"/>
                        </a:lnTo>
                        <a:lnTo>
                          <a:pt x="127" y="278"/>
                        </a:lnTo>
                        <a:lnTo>
                          <a:pt x="163" y="223"/>
                        </a:lnTo>
                        <a:lnTo>
                          <a:pt x="178" y="176"/>
                        </a:lnTo>
                        <a:lnTo>
                          <a:pt x="188" y="128"/>
                        </a:lnTo>
                        <a:lnTo>
                          <a:pt x="188" y="97"/>
                        </a:lnTo>
                        <a:lnTo>
                          <a:pt x="172" y="89"/>
                        </a:lnTo>
                        <a:lnTo>
                          <a:pt x="153" y="91"/>
                        </a:lnTo>
                        <a:lnTo>
                          <a:pt x="127" y="113"/>
                        </a:lnTo>
                        <a:lnTo>
                          <a:pt x="104" y="152"/>
                        </a:lnTo>
                        <a:lnTo>
                          <a:pt x="98" y="1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2" name="Freeform 31">
                    <a:extLst>
                      <a:ext uri="{FF2B5EF4-FFF2-40B4-BE49-F238E27FC236}">
                        <a16:creationId xmlns:a16="http://schemas.microsoft.com/office/drawing/2014/main" id="{D1BED442-508B-3C48-B677-3225F70AF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2957"/>
                    <a:ext cx="83" cy="57"/>
                  </a:xfrm>
                  <a:custGeom>
                    <a:avLst/>
                    <a:gdLst>
                      <a:gd name="T0" fmla="*/ 31 w 83"/>
                      <a:gd name="T1" fmla="*/ 0 h 57"/>
                      <a:gd name="T2" fmla="*/ 83 w 83"/>
                      <a:gd name="T3" fmla="*/ 36 h 57"/>
                      <a:gd name="T4" fmla="*/ 76 w 83"/>
                      <a:gd name="T5" fmla="*/ 57 h 57"/>
                      <a:gd name="T6" fmla="*/ 0 w 83"/>
                      <a:gd name="T7" fmla="*/ 7 h 57"/>
                      <a:gd name="T8" fmla="*/ 31 w 83"/>
                      <a:gd name="T9" fmla="*/ 0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3"/>
                      <a:gd name="T16" fmla="*/ 0 h 57"/>
                      <a:gd name="T17" fmla="*/ 83 w 83"/>
                      <a:gd name="T18" fmla="*/ 57 h 5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3" h="57">
                        <a:moveTo>
                          <a:pt x="31" y="0"/>
                        </a:moveTo>
                        <a:lnTo>
                          <a:pt x="83" y="36"/>
                        </a:lnTo>
                        <a:lnTo>
                          <a:pt x="76" y="57"/>
                        </a:lnTo>
                        <a:lnTo>
                          <a:pt x="0" y="7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A5D451F7-2445-1141-8E40-A8CD97EB2DB1}"/>
                  </a:ext>
                </a:extLst>
              </p:cNvPr>
              <p:cNvGrpSpPr/>
              <p:nvPr/>
            </p:nvGrpSpPr>
            <p:grpSpPr>
              <a:xfrm>
                <a:off x="5373688" y="3301349"/>
                <a:ext cx="3298825" cy="2711450"/>
                <a:chOff x="5540375" y="3302000"/>
                <a:chExt cx="3298825" cy="2711450"/>
              </a:xfrm>
            </p:grpSpPr>
            <p:grpSp>
              <p:nvGrpSpPr>
                <p:cNvPr id="23555" name="Group 4">
                  <a:extLst>
                    <a:ext uri="{FF2B5EF4-FFF2-40B4-BE49-F238E27FC236}">
                      <a16:creationId xmlns:a16="http://schemas.microsoft.com/office/drawing/2014/main" id="{6C231D0F-DF3B-EC4D-99B7-A6432E073B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43713" y="3886200"/>
                  <a:ext cx="1995487" cy="1616075"/>
                  <a:chOff x="3929" y="2407"/>
                  <a:chExt cx="1257" cy="1018"/>
                </a:xfrm>
              </p:grpSpPr>
              <p:sp>
                <p:nvSpPr>
                  <p:cNvPr id="23589" name="Freeform 5">
                    <a:extLst>
                      <a:ext uri="{FF2B5EF4-FFF2-40B4-BE49-F238E27FC236}">
                        <a16:creationId xmlns:a16="http://schemas.microsoft.com/office/drawing/2014/main" id="{CEF4C34E-DF5D-9E4F-B63F-974EC9003B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75" y="2907"/>
                    <a:ext cx="823" cy="509"/>
                  </a:xfrm>
                  <a:custGeom>
                    <a:avLst/>
                    <a:gdLst>
                      <a:gd name="T0" fmla="*/ 0 w 823"/>
                      <a:gd name="T1" fmla="*/ 112 h 509"/>
                      <a:gd name="T2" fmla="*/ 2 w 823"/>
                      <a:gd name="T3" fmla="*/ 315 h 509"/>
                      <a:gd name="T4" fmla="*/ 94 w 823"/>
                      <a:gd name="T5" fmla="*/ 388 h 509"/>
                      <a:gd name="T6" fmla="*/ 186 w 823"/>
                      <a:gd name="T7" fmla="*/ 436 h 509"/>
                      <a:gd name="T8" fmla="*/ 331 w 823"/>
                      <a:gd name="T9" fmla="*/ 509 h 509"/>
                      <a:gd name="T10" fmla="*/ 501 w 823"/>
                      <a:gd name="T11" fmla="*/ 397 h 509"/>
                      <a:gd name="T12" fmla="*/ 685 w 823"/>
                      <a:gd name="T13" fmla="*/ 256 h 509"/>
                      <a:gd name="T14" fmla="*/ 816 w 823"/>
                      <a:gd name="T15" fmla="*/ 159 h 509"/>
                      <a:gd name="T16" fmla="*/ 823 w 823"/>
                      <a:gd name="T17" fmla="*/ 0 h 509"/>
                      <a:gd name="T18" fmla="*/ 729 w 823"/>
                      <a:gd name="T19" fmla="*/ 59 h 509"/>
                      <a:gd name="T20" fmla="*/ 637 w 823"/>
                      <a:gd name="T21" fmla="*/ 123 h 509"/>
                      <a:gd name="T22" fmla="*/ 532 w 823"/>
                      <a:gd name="T23" fmla="*/ 203 h 509"/>
                      <a:gd name="T24" fmla="*/ 335 w 823"/>
                      <a:gd name="T25" fmla="*/ 97 h 509"/>
                      <a:gd name="T26" fmla="*/ 258 w 823"/>
                      <a:gd name="T27" fmla="*/ 132 h 509"/>
                      <a:gd name="T28" fmla="*/ 125 w 823"/>
                      <a:gd name="T29" fmla="*/ 183 h 509"/>
                      <a:gd name="T30" fmla="*/ 0 w 823"/>
                      <a:gd name="T31" fmla="*/ 112 h 50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823"/>
                      <a:gd name="T49" fmla="*/ 0 h 509"/>
                      <a:gd name="T50" fmla="*/ 823 w 823"/>
                      <a:gd name="T51" fmla="*/ 509 h 50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823" h="509">
                        <a:moveTo>
                          <a:pt x="0" y="112"/>
                        </a:moveTo>
                        <a:lnTo>
                          <a:pt x="2" y="315"/>
                        </a:lnTo>
                        <a:lnTo>
                          <a:pt x="94" y="388"/>
                        </a:lnTo>
                        <a:lnTo>
                          <a:pt x="186" y="436"/>
                        </a:lnTo>
                        <a:lnTo>
                          <a:pt x="331" y="509"/>
                        </a:lnTo>
                        <a:lnTo>
                          <a:pt x="501" y="397"/>
                        </a:lnTo>
                        <a:lnTo>
                          <a:pt x="685" y="256"/>
                        </a:lnTo>
                        <a:lnTo>
                          <a:pt x="816" y="159"/>
                        </a:lnTo>
                        <a:lnTo>
                          <a:pt x="823" y="0"/>
                        </a:lnTo>
                        <a:lnTo>
                          <a:pt x="729" y="59"/>
                        </a:lnTo>
                        <a:lnTo>
                          <a:pt x="637" y="123"/>
                        </a:lnTo>
                        <a:lnTo>
                          <a:pt x="532" y="203"/>
                        </a:lnTo>
                        <a:lnTo>
                          <a:pt x="335" y="97"/>
                        </a:lnTo>
                        <a:lnTo>
                          <a:pt x="258" y="132"/>
                        </a:lnTo>
                        <a:lnTo>
                          <a:pt x="125" y="183"/>
                        </a:lnTo>
                        <a:lnTo>
                          <a:pt x="0" y="112"/>
                        </a:lnTo>
                        <a:close/>
                      </a:path>
                    </a:pathLst>
                  </a:custGeom>
                  <a:solidFill>
                    <a:srgbClr val="AC824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23590" name="Group 6">
                    <a:extLst>
                      <a:ext uri="{FF2B5EF4-FFF2-40B4-BE49-F238E27FC236}">
                        <a16:creationId xmlns:a16="http://schemas.microsoft.com/office/drawing/2014/main" id="{97C85946-D764-3541-80D0-E8F7EE5377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46" y="2421"/>
                    <a:ext cx="1227" cy="688"/>
                    <a:chOff x="3946" y="2421"/>
                    <a:chExt cx="1227" cy="688"/>
                  </a:xfrm>
                </p:grpSpPr>
                <p:sp>
                  <p:nvSpPr>
                    <p:cNvPr id="23599" name="Freeform 7">
                      <a:extLst>
                        <a:ext uri="{FF2B5EF4-FFF2-40B4-BE49-F238E27FC236}">
                          <a16:creationId xmlns:a16="http://schemas.microsoft.com/office/drawing/2014/main" id="{A22CEACA-2701-4C4F-864F-2F97B3DE31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946" y="2755"/>
                      <a:ext cx="575" cy="342"/>
                    </a:xfrm>
                    <a:custGeom>
                      <a:avLst/>
                      <a:gdLst>
                        <a:gd name="T0" fmla="*/ 220 w 575"/>
                        <a:gd name="T1" fmla="*/ 0 h 342"/>
                        <a:gd name="T2" fmla="*/ 0 w 575"/>
                        <a:gd name="T3" fmla="*/ 140 h 342"/>
                        <a:gd name="T4" fmla="*/ 134 w 575"/>
                        <a:gd name="T5" fmla="*/ 207 h 342"/>
                        <a:gd name="T6" fmla="*/ 245 w 575"/>
                        <a:gd name="T7" fmla="*/ 260 h 342"/>
                        <a:gd name="T8" fmla="*/ 359 w 575"/>
                        <a:gd name="T9" fmla="*/ 342 h 342"/>
                        <a:gd name="T10" fmla="*/ 575 w 575"/>
                        <a:gd name="T11" fmla="*/ 240 h 342"/>
                        <a:gd name="T12" fmla="*/ 432 w 575"/>
                        <a:gd name="T13" fmla="*/ 160 h 342"/>
                        <a:gd name="T14" fmla="*/ 317 w 575"/>
                        <a:gd name="T15" fmla="*/ 80 h 342"/>
                        <a:gd name="T16" fmla="*/ 220 w 575"/>
                        <a:gd name="T17" fmla="*/ 0 h 342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75"/>
                        <a:gd name="T28" fmla="*/ 0 h 342"/>
                        <a:gd name="T29" fmla="*/ 575 w 575"/>
                        <a:gd name="T30" fmla="*/ 342 h 342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75" h="342">
                          <a:moveTo>
                            <a:pt x="220" y="0"/>
                          </a:moveTo>
                          <a:lnTo>
                            <a:pt x="0" y="140"/>
                          </a:lnTo>
                          <a:lnTo>
                            <a:pt x="134" y="207"/>
                          </a:lnTo>
                          <a:lnTo>
                            <a:pt x="245" y="260"/>
                          </a:lnTo>
                          <a:lnTo>
                            <a:pt x="359" y="342"/>
                          </a:lnTo>
                          <a:lnTo>
                            <a:pt x="575" y="240"/>
                          </a:lnTo>
                          <a:lnTo>
                            <a:pt x="432" y="160"/>
                          </a:lnTo>
                          <a:lnTo>
                            <a:pt x="317" y="80"/>
                          </a:lnTo>
                          <a:lnTo>
                            <a:pt x="220" y="0"/>
                          </a:lnTo>
                          <a:close/>
                        </a:path>
                      </a:pathLst>
                    </a:custGeom>
                    <a:solidFill>
                      <a:srgbClr val="CAA8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600" name="Freeform 8">
                      <a:extLst>
                        <a:ext uri="{FF2B5EF4-FFF2-40B4-BE49-F238E27FC236}">
                          <a16:creationId xmlns:a16="http://schemas.microsoft.com/office/drawing/2014/main" id="{22579173-F4DE-E646-821C-C1F3961283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25" y="2694"/>
                      <a:ext cx="648" cy="415"/>
                    </a:xfrm>
                    <a:custGeom>
                      <a:avLst/>
                      <a:gdLst>
                        <a:gd name="T0" fmla="*/ 0 w 648"/>
                        <a:gd name="T1" fmla="*/ 303 h 415"/>
                        <a:gd name="T2" fmla="*/ 178 w 648"/>
                        <a:gd name="T3" fmla="*/ 191 h 415"/>
                        <a:gd name="T4" fmla="*/ 305 w 648"/>
                        <a:gd name="T5" fmla="*/ 123 h 415"/>
                        <a:gd name="T6" fmla="*/ 398 w 648"/>
                        <a:gd name="T7" fmla="*/ 51 h 415"/>
                        <a:gd name="T8" fmla="*/ 463 w 648"/>
                        <a:gd name="T9" fmla="*/ 0 h 415"/>
                        <a:gd name="T10" fmla="*/ 600 w 648"/>
                        <a:gd name="T11" fmla="*/ 53 h 415"/>
                        <a:gd name="T12" fmla="*/ 648 w 648"/>
                        <a:gd name="T13" fmla="*/ 77 h 415"/>
                        <a:gd name="T14" fmla="*/ 580 w 648"/>
                        <a:gd name="T15" fmla="*/ 145 h 415"/>
                        <a:gd name="T16" fmla="*/ 455 w 648"/>
                        <a:gd name="T17" fmla="*/ 222 h 415"/>
                        <a:gd name="T18" fmla="*/ 338 w 648"/>
                        <a:gd name="T19" fmla="*/ 294 h 415"/>
                        <a:gd name="T20" fmla="*/ 237 w 648"/>
                        <a:gd name="T21" fmla="*/ 373 h 415"/>
                        <a:gd name="T22" fmla="*/ 178 w 648"/>
                        <a:gd name="T23" fmla="*/ 415 h 415"/>
                        <a:gd name="T24" fmla="*/ 13 w 648"/>
                        <a:gd name="T25" fmla="*/ 329 h 415"/>
                        <a:gd name="T26" fmla="*/ 0 w 648"/>
                        <a:gd name="T27" fmla="*/ 303 h 415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648"/>
                        <a:gd name="T43" fmla="*/ 0 h 415"/>
                        <a:gd name="T44" fmla="*/ 648 w 648"/>
                        <a:gd name="T45" fmla="*/ 415 h 415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648" h="415">
                          <a:moveTo>
                            <a:pt x="0" y="303"/>
                          </a:moveTo>
                          <a:lnTo>
                            <a:pt x="178" y="191"/>
                          </a:lnTo>
                          <a:lnTo>
                            <a:pt x="305" y="123"/>
                          </a:lnTo>
                          <a:lnTo>
                            <a:pt x="398" y="51"/>
                          </a:lnTo>
                          <a:lnTo>
                            <a:pt x="463" y="0"/>
                          </a:lnTo>
                          <a:lnTo>
                            <a:pt x="600" y="53"/>
                          </a:lnTo>
                          <a:lnTo>
                            <a:pt x="648" y="77"/>
                          </a:lnTo>
                          <a:lnTo>
                            <a:pt x="580" y="145"/>
                          </a:lnTo>
                          <a:lnTo>
                            <a:pt x="455" y="222"/>
                          </a:lnTo>
                          <a:lnTo>
                            <a:pt x="338" y="294"/>
                          </a:lnTo>
                          <a:lnTo>
                            <a:pt x="237" y="373"/>
                          </a:lnTo>
                          <a:lnTo>
                            <a:pt x="178" y="415"/>
                          </a:lnTo>
                          <a:lnTo>
                            <a:pt x="13" y="329"/>
                          </a:lnTo>
                          <a:lnTo>
                            <a:pt x="0" y="303"/>
                          </a:lnTo>
                          <a:close/>
                        </a:path>
                      </a:pathLst>
                    </a:custGeom>
                    <a:solidFill>
                      <a:srgbClr val="CAA8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601" name="Freeform 9">
                      <a:extLst>
                        <a:ext uri="{FF2B5EF4-FFF2-40B4-BE49-F238E27FC236}">
                          <a16:creationId xmlns:a16="http://schemas.microsoft.com/office/drawing/2014/main" id="{78B76C15-6528-0E41-BB0B-8EEEA1A8CA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41" y="2511"/>
                      <a:ext cx="672" cy="243"/>
                    </a:xfrm>
                    <a:custGeom>
                      <a:avLst/>
                      <a:gdLst>
                        <a:gd name="T0" fmla="*/ 132 w 672"/>
                        <a:gd name="T1" fmla="*/ 243 h 243"/>
                        <a:gd name="T2" fmla="*/ 321 w 672"/>
                        <a:gd name="T3" fmla="*/ 149 h 243"/>
                        <a:gd name="T4" fmla="*/ 494 w 672"/>
                        <a:gd name="T5" fmla="*/ 72 h 243"/>
                        <a:gd name="T6" fmla="*/ 672 w 672"/>
                        <a:gd name="T7" fmla="*/ 7 h 243"/>
                        <a:gd name="T8" fmla="*/ 488 w 672"/>
                        <a:gd name="T9" fmla="*/ 0 h 243"/>
                        <a:gd name="T10" fmla="*/ 395 w 672"/>
                        <a:gd name="T11" fmla="*/ 38 h 243"/>
                        <a:gd name="T12" fmla="*/ 224 w 672"/>
                        <a:gd name="T13" fmla="*/ 92 h 243"/>
                        <a:gd name="T14" fmla="*/ 123 w 672"/>
                        <a:gd name="T15" fmla="*/ 133 h 243"/>
                        <a:gd name="T16" fmla="*/ 0 w 672"/>
                        <a:gd name="T17" fmla="*/ 207 h 243"/>
                        <a:gd name="T18" fmla="*/ 132 w 672"/>
                        <a:gd name="T19" fmla="*/ 243 h 243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2"/>
                        <a:gd name="T31" fmla="*/ 0 h 243"/>
                        <a:gd name="T32" fmla="*/ 672 w 672"/>
                        <a:gd name="T33" fmla="*/ 243 h 243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2" h="243">
                          <a:moveTo>
                            <a:pt x="132" y="243"/>
                          </a:moveTo>
                          <a:lnTo>
                            <a:pt x="321" y="149"/>
                          </a:lnTo>
                          <a:lnTo>
                            <a:pt x="494" y="72"/>
                          </a:lnTo>
                          <a:lnTo>
                            <a:pt x="672" y="7"/>
                          </a:lnTo>
                          <a:lnTo>
                            <a:pt x="488" y="0"/>
                          </a:lnTo>
                          <a:lnTo>
                            <a:pt x="395" y="38"/>
                          </a:lnTo>
                          <a:lnTo>
                            <a:pt x="224" y="92"/>
                          </a:lnTo>
                          <a:lnTo>
                            <a:pt x="123" y="133"/>
                          </a:lnTo>
                          <a:lnTo>
                            <a:pt x="0" y="207"/>
                          </a:lnTo>
                          <a:lnTo>
                            <a:pt x="132" y="243"/>
                          </a:lnTo>
                          <a:close/>
                        </a:path>
                      </a:pathLst>
                    </a:custGeom>
                    <a:solidFill>
                      <a:srgbClr val="CAA8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602" name="Freeform 10">
                      <a:extLst>
                        <a:ext uri="{FF2B5EF4-FFF2-40B4-BE49-F238E27FC236}">
                          <a16:creationId xmlns:a16="http://schemas.microsoft.com/office/drawing/2014/main" id="{D19E82EB-3791-8949-AF75-A8E07F8B40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13" y="2421"/>
                      <a:ext cx="401" cy="285"/>
                    </a:xfrm>
                    <a:custGeom>
                      <a:avLst/>
                      <a:gdLst>
                        <a:gd name="T0" fmla="*/ 0 w 401"/>
                        <a:gd name="T1" fmla="*/ 107 h 285"/>
                        <a:gd name="T2" fmla="*/ 160 w 401"/>
                        <a:gd name="T3" fmla="*/ 207 h 285"/>
                        <a:gd name="T4" fmla="*/ 273 w 401"/>
                        <a:gd name="T5" fmla="*/ 285 h 285"/>
                        <a:gd name="T6" fmla="*/ 401 w 401"/>
                        <a:gd name="T7" fmla="*/ 198 h 285"/>
                        <a:gd name="T8" fmla="*/ 188 w 401"/>
                        <a:gd name="T9" fmla="*/ 78 h 285"/>
                        <a:gd name="T10" fmla="*/ 66 w 401"/>
                        <a:gd name="T11" fmla="*/ 0 h 285"/>
                        <a:gd name="T12" fmla="*/ 0 w 401"/>
                        <a:gd name="T13" fmla="*/ 107 h 285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401"/>
                        <a:gd name="T22" fmla="*/ 0 h 285"/>
                        <a:gd name="T23" fmla="*/ 401 w 401"/>
                        <a:gd name="T24" fmla="*/ 285 h 285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401" h="285">
                          <a:moveTo>
                            <a:pt x="0" y="107"/>
                          </a:moveTo>
                          <a:lnTo>
                            <a:pt x="160" y="207"/>
                          </a:lnTo>
                          <a:lnTo>
                            <a:pt x="273" y="285"/>
                          </a:lnTo>
                          <a:lnTo>
                            <a:pt x="401" y="198"/>
                          </a:lnTo>
                          <a:lnTo>
                            <a:pt x="188" y="78"/>
                          </a:lnTo>
                          <a:lnTo>
                            <a:pt x="66" y="0"/>
                          </a:lnTo>
                          <a:lnTo>
                            <a:pt x="0" y="107"/>
                          </a:lnTo>
                          <a:close/>
                        </a:path>
                      </a:pathLst>
                    </a:custGeom>
                    <a:solidFill>
                      <a:srgbClr val="CAA87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603" name="Freeform 11">
                      <a:extLst>
                        <a:ext uri="{FF2B5EF4-FFF2-40B4-BE49-F238E27FC236}">
                          <a16:creationId xmlns:a16="http://schemas.microsoft.com/office/drawing/2014/main" id="{59240AE0-4A30-8141-BD1D-1B0AA9ADD3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57" y="2523"/>
                      <a:ext cx="838" cy="478"/>
                    </a:xfrm>
                    <a:custGeom>
                      <a:avLst/>
                      <a:gdLst>
                        <a:gd name="T0" fmla="*/ 24 w 838"/>
                        <a:gd name="T1" fmla="*/ 233 h 478"/>
                        <a:gd name="T2" fmla="*/ 118 w 838"/>
                        <a:gd name="T3" fmla="*/ 326 h 478"/>
                        <a:gd name="T4" fmla="*/ 247 w 838"/>
                        <a:gd name="T5" fmla="*/ 410 h 478"/>
                        <a:gd name="T6" fmla="*/ 365 w 838"/>
                        <a:gd name="T7" fmla="*/ 478 h 478"/>
                        <a:gd name="T8" fmla="*/ 505 w 838"/>
                        <a:gd name="T9" fmla="*/ 399 h 478"/>
                        <a:gd name="T10" fmla="*/ 584 w 838"/>
                        <a:gd name="T11" fmla="*/ 346 h 478"/>
                        <a:gd name="T12" fmla="*/ 694 w 838"/>
                        <a:gd name="T13" fmla="*/ 291 h 478"/>
                        <a:gd name="T14" fmla="*/ 838 w 838"/>
                        <a:gd name="T15" fmla="*/ 167 h 478"/>
                        <a:gd name="T16" fmla="*/ 615 w 838"/>
                        <a:gd name="T17" fmla="*/ 42 h 478"/>
                        <a:gd name="T18" fmla="*/ 543 w 838"/>
                        <a:gd name="T19" fmla="*/ 0 h 478"/>
                        <a:gd name="T20" fmla="*/ 309 w 838"/>
                        <a:gd name="T21" fmla="*/ 88 h 478"/>
                        <a:gd name="T22" fmla="*/ 138 w 838"/>
                        <a:gd name="T23" fmla="*/ 161 h 478"/>
                        <a:gd name="T24" fmla="*/ 0 w 838"/>
                        <a:gd name="T25" fmla="*/ 231 h 478"/>
                        <a:gd name="T26" fmla="*/ 24 w 838"/>
                        <a:gd name="T27" fmla="*/ 233 h 478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838"/>
                        <a:gd name="T43" fmla="*/ 0 h 478"/>
                        <a:gd name="T44" fmla="*/ 838 w 838"/>
                        <a:gd name="T45" fmla="*/ 478 h 478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838" h="478">
                          <a:moveTo>
                            <a:pt x="24" y="233"/>
                          </a:moveTo>
                          <a:lnTo>
                            <a:pt x="118" y="326"/>
                          </a:lnTo>
                          <a:lnTo>
                            <a:pt x="247" y="410"/>
                          </a:lnTo>
                          <a:lnTo>
                            <a:pt x="365" y="478"/>
                          </a:lnTo>
                          <a:lnTo>
                            <a:pt x="505" y="399"/>
                          </a:lnTo>
                          <a:lnTo>
                            <a:pt x="584" y="346"/>
                          </a:lnTo>
                          <a:lnTo>
                            <a:pt x="694" y="291"/>
                          </a:lnTo>
                          <a:lnTo>
                            <a:pt x="838" y="167"/>
                          </a:lnTo>
                          <a:lnTo>
                            <a:pt x="615" y="42"/>
                          </a:lnTo>
                          <a:lnTo>
                            <a:pt x="543" y="0"/>
                          </a:lnTo>
                          <a:lnTo>
                            <a:pt x="309" y="88"/>
                          </a:lnTo>
                          <a:lnTo>
                            <a:pt x="138" y="161"/>
                          </a:lnTo>
                          <a:lnTo>
                            <a:pt x="0" y="231"/>
                          </a:lnTo>
                          <a:lnTo>
                            <a:pt x="24" y="233"/>
                          </a:lnTo>
                          <a:close/>
                        </a:path>
                      </a:pathLst>
                    </a:custGeom>
                    <a:solidFill>
                      <a:srgbClr val="AC824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23591" name="Freeform 12">
                    <a:extLst>
                      <a:ext uri="{FF2B5EF4-FFF2-40B4-BE49-F238E27FC236}">
                        <a16:creationId xmlns:a16="http://schemas.microsoft.com/office/drawing/2014/main" id="{CD00CD8A-4BDA-4D43-BD86-C47DEFD9DF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8" y="2407"/>
                    <a:ext cx="418" cy="305"/>
                  </a:xfrm>
                  <a:custGeom>
                    <a:avLst/>
                    <a:gdLst>
                      <a:gd name="T0" fmla="*/ 22 w 418"/>
                      <a:gd name="T1" fmla="*/ 106 h 305"/>
                      <a:gd name="T2" fmla="*/ 80 w 418"/>
                      <a:gd name="T3" fmla="*/ 33 h 305"/>
                      <a:gd name="T4" fmla="*/ 288 w 418"/>
                      <a:gd name="T5" fmla="*/ 153 h 305"/>
                      <a:gd name="T6" fmla="*/ 380 w 418"/>
                      <a:gd name="T7" fmla="*/ 210 h 305"/>
                      <a:gd name="T8" fmla="*/ 261 w 418"/>
                      <a:gd name="T9" fmla="*/ 285 h 305"/>
                      <a:gd name="T10" fmla="*/ 268 w 418"/>
                      <a:gd name="T11" fmla="*/ 303 h 305"/>
                      <a:gd name="T12" fmla="*/ 279 w 418"/>
                      <a:gd name="T13" fmla="*/ 305 h 305"/>
                      <a:gd name="T14" fmla="*/ 418 w 418"/>
                      <a:gd name="T15" fmla="*/ 212 h 305"/>
                      <a:gd name="T16" fmla="*/ 400 w 418"/>
                      <a:gd name="T17" fmla="*/ 186 h 305"/>
                      <a:gd name="T18" fmla="*/ 245 w 418"/>
                      <a:gd name="T19" fmla="*/ 106 h 305"/>
                      <a:gd name="T20" fmla="*/ 73 w 418"/>
                      <a:gd name="T21" fmla="*/ 0 h 305"/>
                      <a:gd name="T22" fmla="*/ 53 w 418"/>
                      <a:gd name="T23" fmla="*/ 20 h 305"/>
                      <a:gd name="T24" fmla="*/ 0 w 418"/>
                      <a:gd name="T25" fmla="*/ 111 h 305"/>
                      <a:gd name="T26" fmla="*/ 22 w 418"/>
                      <a:gd name="T27" fmla="*/ 106 h 30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418"/>
                      <a:gd name="T43" fmla="*/ 0 h 305"/>
                      <a:gd name="T44" fmla="*/ 418 w 418"/>
                      <a:gd name="T45" fmla="*/ 305 h 30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418" h="305">
                        <a:moveTo>
                          <a:pt x="22" y="106"/>
                        </a:moveTo>
                        <a:lnTo>
                          <a:pt x="80" y="33"/>
                        </a:lnTo>
                        <a:lnTo>
                          <a:pt x="288" y="153"/>
                        </a:lnTo>
                        <a:lnTo>
                          <a:pt x="380" y="210"/>
                        </a:lnTo>
                        <a:lnTo>
                          <a:pt x="261" y="285"/>
                        </a:lnTo>
                        <a:lnTo>
                          <a:pt x="268" y="303"/>
                        </a:lnTo>
                        <a:lnTo>
                          <a:pt x="279" y="305"/>
                        </a:lnTo>
                        <a:lnTo>
                          <a:pt x="418" y="212"/>
                        </a:lnTo>
                        <a:lnTo>
                          <a:pt x="400" y="186"/>
                        </a:lnTo>
                        <a:lnTo>
                          <a:pt x="245" y="106"/>
                        </a:lnTo>
                        <a:lnTo>
                          <a:pt x="73" y="0"/>
                        </a:lnTo>
                        <a:lnTo>
                          <a:pt x="53" y="20"/>
                        </a:lnTo>
                        <a:lnTo>
                          <a:pt x="0" y="111"/>
                        </a:lnTo>
                        <a:lnTo>
                          <a:pt x="22" y="1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2" name="Freeform 13">
                    <a:extLst>
                      <a:ext uri="{FF2B5EF4-FFF2-40B4-BE49-F238E27FC236}">
                        <a16:creationId xmlns:a16="http://schemas.microsoft.com/office/drawing/2014/main" id="{2FD7EDC9-E4CE-1643-AB38-BC7393C69A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20" y="2503"/>
                    <a:ext cx="693" cy="256"/>
                  </a:xfrm>
                  <a:custGeom>
                    <a:avLst/>
                    <a:gdLst>
                      <a:gd name="T0" fmla="*/ 693 w 693"/>
                      <a:gd name="T1" fmla="*/ 13 h 256"/>
                      <a:gd name="T2" fmla="*/ 522 w 693"/>
                      <a:gd name="T3" fmla="*/ 0 h 256"/>
                      <a:gd name="T4" fmla="*/ 298 w 693"/>
                      <a:gd name="T5" fmla="*/ 73 h 256"/>
                      <a:gd name="T6" fmla="*/ 151 w 693"/>
                      <a:gd name="T7" fmla="*/ 127 h 256"/>
                      <a:gd name="T8" fmla="*/ 39 w 693"/>
                      <a:gd name="T9" fmla="*/ 189 h 256"/>
                      <a:gd name="T10" fmla="*/ 0 w 693"/>
                      <a:gd name="T11" fmla="*/ 216 h 256"/>
                      <a:gd name="T12" fmla="*/ 9 w 693"/>
                      <a:gd name="T13" fmla="*/ 223 h 256"/>
                      <a:gd name="T14" fmla="*/ 138 w 693"/>
                      <a:gd name="T15" fmla="*/ 256 h 256"/>
                      <a:gd name="T16" fmla="*/ 151 w 693"/>
                      <a:gd name="T17" fmla="*/ 240 h 256"/>
                      <a:gd name="T18" fmla="*/ 42 w 693"/>
                      <a:gd name="T19" fmla="*/ 209 h 256"/>
                      <a:gd name="T20" fmla="*/ 118 w 693"/>
                      <a:gd name="T21" fmla="*/ 163 h 256"/>
                      <a:gd name="T22" fmla="*/ 193 w 693"/>
                      <a:gd name="T23" fmla="*/ 129 h 256"/>
                      <a:gd name="T24" fmla="*/ 318 w 693"/>
                      <a:gd name="T25" fmla="*/ 87 h 256"/>
                      <a:gd name="T26" fmla="*/ 461 w 693"/>
                      <a:gd name="T27" fmla="*/ 42 h 256"/>
                      <a:gd name="T28" fmla="*/ 520 w 693"/>
                      <a:gd name="T29" fmla="*/ 16 h 256"/>
                      <a:gd name="T30" fmla="*/ 664 w 693"/>
                      <a:gd name="T31" fmla="*/ 22 h 256"/>
                      <a:gd name="T32" fmla="*/ 693 w 693"/>
                      <a:gd name="T33" fmla="*/ 13 h 25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693"/>
                      <a:gd name="T52" fmla="*/ 0 h 256"/>
                      <a:gd name="T53" fmla="*/ 693 w 693"/>
                      <a:gd name="T54" fmla="*/ 256 h 25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693" h="256">
                        <a:moveTo>
                          <a:pt x="693" y="13"/>
                        </a:moveTo>
                        <a:lnTo>
                          <a:pt x="522" y="0"/>
                        </a:lnTo>
                        <a:lnTo>
                          <a:pt x="298" y="73"/>
                        </a:lnTo>
                        <a:lnTo>
                          <a:pt x="151" y="127"/>
                        </a:lnTo>
                        <a:lnTo>
                          <a:pt x="39" y="189"/>
                        </a:lnTo>
                        <a:lnTo>
                          <a:pt x="0" y="216"/>
                        </a:lnTo>
                        <a:lnTo>
                          <a:pt x="9" y="223"/>
                        </a:lnTo>
                        <a:lnTo>
                          <a:pt x="138" y="256"/>
                        </a:lnTo>
                        <a:lnTo>
                          <a:pt x="151" y="240"/>
                        </a:lnTo>
                        <a:lnTo>
                          <a:pt x="42" y="209"/>
                        </a:lnTo>
                        <a:lnTo>
                          <a:pt x="118" y="163"/>
                        </a:lnTo>
                        <a:lnTo>
                          <a:pt x="193" y="129"/>
                        </a:lnTo>
                        <a:lnTo>
                          <a:pt x="318" y="87"/>
                        </a:lnTo>
                        <a:lnTo>
                          <a:pt x="461" y="42"/>
                        </a:lnTo>
                        <a:lnTo>
                          <a:pt x="520" y="16"/>
                        </a:lnTo>
                        <a:lnTo>
                          <a:pt x="664" y="22"/>
                        </a:lnTo>
                        <a:lnTo>
                          <a:pt x="693" y="1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3" name="Freeform 14">
                    <a:extLst>
                      <a:ext uri="{FF2B5EF4-FFF2-40B4-BE49-F238E27FC236}">
                        <a16:creationId xmlns:a16="http://schemas.microsoft.com/office/drawing/2014/main" id="{6E8FCF4E-6DFF-B749-91AD-201CFEC55E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29" y="2746"/>
                    <a:ext cx="592" cy="357"/>
                  </a:xfrm>
                  <a:custGeom>
                    <a:avLst/>
                    <a:gdLst>
                      <a:gd name="T0" fmla="*/ 229 w 592"/>
                      <a:gd name="T1" fmla="*/ 0 h 357"/>
                      <a:gd name="T2" fmla="*/ 110 w 592"/>
                      <a:gd name="T3" fmla="*/ 84 h 357"/>
                      <a:gd name="T4" fmla="*/ 0 w 592"/>
                      <a:gd name="T5" fmla="*/ 139 h 357"/>
                      <a:gd name="T6" fmla="*/ 20 w 592"/>
                      <a:gd name="T7" fmla="*/ 163 h 357"/>
                      <a:gd name="T8" fmla="*/ 238 w 592"/>
                      <a:gd name="T9" fmla="*/ 262 h 357"/>
                      <a:gd name="T10" fmla="*/ 361 w 592"/>
                      <a:gd name="T11" fmla="*/ 355 h 357"/>
                      <a:gd name="T12" fmla="*/ 381 w 592"/>
                      <a:gd name="T13" fmla="*/ 357 h 357"/>
                      <a:gd name="T14" fmla="*/ 592 w 592"/>
                      <a:gd name="T15" fmla="*/ 264 h 357"/>
                      <a:gd name="T16" fmla="*/ 581 w 592"/>
                      <a:gd name="T17" fmla="*/ 242 h 357"/>
                      <a:gd name="T18" fmla="*/ 381 w 592"/>
                      <a:gd name="T19" fmla="*/ 335 h 357"/>
                      <a:gd name="T20" fmla="*/ 341 w 592"/>
                      <a:gd name="T21" fmla="*/ 311 h 357"/>
                      <a:gd name="T22" fmla="*/ 251 w 592"/>
                      <a:gd name="T23" fmla="*/ 249 h 357"/>
                      <a:gd name="T24" fmla="*/ 196 w 592"/>
                      <a:gd name="T25" fmla="*/ 223 h 357"/>
                      <a:gd name="T26" fmla="*/ 123 w 592"/>
                      <a:gd name="T27" fmla="*/ 185 h 357"/>
                      <a:gd name="T28" fmla="*/ 33 w 592"/>
                      <a:gd name="T29" fmla="*/ 145 h 357"/>
                      <a:gd name="T30" fmla="*/ 238 w 592"/>
                      <a:gd name="T31" fmla="*/ 33 h 357"/>
                      <a:gd name="T32" fmla="*/ 229 w 592"/>
                      <a:gd name="T33" fmla="*/ 0 h 357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92"/>
                      <a:gd name="T52" fmla="*/ 0 h 357"/>
                      <a:gd name="T53" fmla="*/ 592 w 592"/>
                      <a:gd name="T54" fmla="*/ 357 h 357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92" h="357">
                        <a:moveTo>
                          <a:pt x="229" y="0"/>
                        </a:moveTo>
                        <a:lnTo>
                          <a:pt x="110" y="84"/>
                        </a:lnTo>
                        <a:lnTo>
                          <a:pt x="0" y="139"/>
                        </a:lnTo>
                        <a:lnTo>
                          <a:pt x="20" y="163"/>
                        </a:lnTo>
                        <a:lnTo>
                          <a:pt x="238" y="262"/>
                        </a:lnTo>
                        <a:lnTo>
                          <a:pt x="361" y="355"/>
                        </a:lnTo>
                        <a:lnTo>
                          <a:pt x="381" y="357"/>
                        </a:lnTo>
                        <a:lnTo>
                          <a:pt x="592" y="264"/>
                        </a:lnTo>
                        <a:lnTo>
                          <a:pt x="581" y="242"/>
                        </a:lnTo>
                        <a:lnTo>
                          <a:pt x="381" y="335"/>
                        </a:lnTo>
                        <a:lnTo>
                          <a:pt x="341" y="311"/>
                        </a:lnTo>
                        <a:lnTo>
                          <a:pt x="251" y="249"/>
                        </a:lnTo>
                        <a:lnTo>
                          <a:pt x="196" y="223"/>
                        </a:lnTo>
                        <a:lnTo>
                          <a:pt x="123" y="185"/>
                        </a:lnTo>
                        <a:lnTo>
                          <a:pt x="33" y="145"/>
                        </a:lnTo>
                        <a:lnTo>
                          <a:pt x="238" y="33"/>
                        </a:lnTo>
                        <a:lnTo>
                          <a:pt x="22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4" name="Freeform 15">
                    <a:extLst>
                      <a:ext uri="{FF2B5EF4-FFF2-40B4-BE49-F238E27FC236}">
                        <a16:creationId xmlns:a16="http://schemas.microsoft.com/office/drawing/2014/main" id="{9E1531AB-8EEE-8E4E-9BFD-D6C3308201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694"/>
                    <a:ext cx="687" cy="433"/>
                  </a:xfrm>
                  <a:custGeom>
                    <a:avLst/>
                    <a:gdLst>
                      <a:gd name="T0" fmla="*/ 35 w 687"/>
                      <a:gd name="T1" fmla="*/ 310 h 433"/>
                      <a:gd name="T2" fmla="*/ 211 w 687"/>
                      <a:gd name="T3" fmla="*/ 389 h 433"/>
                      <a:gd name="T4" fmla="*/ 323 w 687"/>
                      <a:gd name="T5" fmla="*/ 310 h 433"/>
                      <a:gd name="T6" fmla="*/ 417 w 687"/>
                      <a:gd name="T7" fmla="*/ 244 h 433"/>
                      <a:gd name="T8" fmla="*/ 522 w 687"/>
                      <a:gd name="T9" fmla="*/ 182 h 433"/>
                      <a:gd name="T10" fmla="*/ 615 w 687"/>
                      <a:gd name="T11" fmla="*/ 119 h 433"/>
                      <a:gd name="T12" fmla="*/ 652 w 687"/>
                      <a:gd name="T13" fmla="*/ 73 h 433"/>
                      <a:gd name="T14" fmla="*/ 542 w 687"/>
                      <a:gd name="T15" fmla="*/ 37 h 433"/>
                      <a:gd name="T16" fmla="*/ 468 w 687"/>
                      <a:gd name="T17" fmla="*/ 18 h 433"/>
                      <a:gd name="T18" fmla="*/ 481 w 687"/>
                      <a:gd name="T19" fmla="*/ 0 h 433"/>
                      <a:gd name="T20" fmla="*/ 560 w 687"/>
                      <a:gd name="T21" fmla="*/ 20 h 433"/>
                      <a:gd name="T22" fmla="*/ 634 w 687"/>
                      <a:gd name="T23" fmla="*/ 46 h 433"/>
                      <a:gd name="T24" fmla="*/ 687 w 687"/>
                      <a:gd name="T25" fmla="*/ 73 h 433"/>
                      <a:gd name="T26" fmla="*/ 641 w 687"/>
                      <a:gd name="T27" fmla="*/ 125 h 433"/>
                      <a:gd name="T28" fmla="*/ 595 w 687"/>
                      <a:gd name="T29" fmla="*/ 163 h 433"/>
                      <a:gd name="T30" fmla="*/ 529 w 687"/>
                      <a:gd name="T31" fmla="*/ 202 h 433"/>
                      <a:gd name="T32" fmla="*/ 468 w 687"/>
                      <a:gd name="T33" fmla="*/ 237 h 433"/>
                      <a:gd name="T34" fmla="*/ 395 w 687"/>
                      <a:gd name="T35" fmla="*/ 284 h 433"/>
                      <a:gd name="T36" fmla="*/ 336 w 687"/>
                      <a:gd name="T37" fmla="*/ 327 h 433"/>
                      <a:gd name="T38" fmla="*/ 279 w 687"/>
                      <a:gd name="T39" fmla="*/ 369 h 433"/>
                      <a:gd name="T40" fmla="*/ 204 w 687"/>
                      <a:gd name="T41" fmla="*/ 433 h 433"/>
                      <a:gd name="T42" fmla="*/ 0 w 687"/>
                      <a:gd name="T43" fmla="*/ 314 h 433"/>
                      <a:gd name="T44" fmla="*/ 35 w 687"/>
                      <a:gd name="T45" fmla="*/ 310 h 433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687"/>
                      <a:gd name="T70" fmla="*/ 0 h 433"/>
                      <a:gd name="T71" fmla="*/ 687 w 687"/>
                      <a:gd name="T72" fmla="*/ 433 h 433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687" h="433">
                        <a:moveTo>
                          <a:pt x="35" y="310"/>
                        </a:moveTo>
                        <a:lnTo>
                          <a:pt x="211" y="389"/>
                        </a:lnTo>
                        <a:lnTo>
                          <a:pt x="323" y="310"/>
                        </a:lnTo>
                        <a:lnTo>
                          <a:pt x="417" y="244"/>
                        </a:lnTo>
                        <a:lnTo>
                          <a:pt x="522" y="182"/>
                        </a:lnTo>
                        <a:lnTo>
                          <a:pt x="615" y="119"/>
                        </a:lnTo>
                        <a:lnTo>
                          <a:pt x="652" y="73"/>
                        </a:lnTo>
                        <a:lnTo>
                          <a:pt x="542" y="37"/>
                        </a:lnTo>
                        <a:lnTo>
                          <a:pt x="468" y="18"/>
                        </a:lnTo>
                        <a:lnTo>
                          <a:pt x="481" y="0"/>
                        </a:lnTo>
                        <a:lnTo>
                          <a:pt x="560" y="20"/>
                        </a:lnTo>
                        <a:lnTo>
                          <a:pt x="634" y="46"/>
                        </a:lnTo>
                        <a:lnTo>
                          <a:pt x="687" y="73"/>
                        </a:lnTo>
                        <a:lnTo>
                          <a:pt x="641" y="125"/>
                        </a:lnTo>
                        <a:lnTo>
                          <a:pt x="595" y="163"/>
                        </a:lnTo>
                        <a:lnTo>
                          <a:pt x="529" y="202"/>
                        </a:lnTo>
                        <a:lnTo>
                          <a:pt x="468" y="237"/>
                        </a:lnTo>
                        <a:lnTo>
                          <a:pt x="395" y="284"/>
                        </a:lnTo>
                        <a:lnTo>
                          <a:pt x="336" y="327"/>
                        </a:lnTo>
                        <a:lnTo>
                          <a:pt x="279" y="369"/>
                        </a:lnTo>
                        <a:lnTo>
                          <a:pt x="204" y="433"/>
                        </a:lnTo>
                        <a:lnTo>
                          <a:pt x="0" y="314"/>
                        </a:lnTo>
                        <a:lnTo>
                          <a:pt x="35" y="3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5" name="Freeform 16">
                    <a:extLst>
                      <a:ext uri="{FF2B5EF4-FFF2-40B4-BE49-F238E27FC236}">
                        <a16:creationId xmlns:a16="http://schemas.microsoft.com/office/drawing/2014/main" id="{F4BFD94D-5CED-9B42-8D9C-2189F18F05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1" y="2504"/>
                    <a:ext cx="847" cy="510"/>
                  </a:xfrm>
                  <a:custGeom>
                    <a:avLst/>
                    <a:gdLst>
                      <a:gd name="T0" fmla="*/ 26 w 847"/>
                      <a:gd name="T1" fmla="*/ 245 h 510"/>
                      <a:gd name="T2" fmla="*/ 136 w 847"/>
                      <a:gd name="T3" fmla="*/ 331 h 510"/>
                      <a:gd name="T4" fmla="*/ 260 w 847"/>
                      <a:gd name="T5" fmla="*/ 417 h 510"/>
                      <a:gd name="T6" fmla="*/ 368 w 847"/>
                      <a:gd name="T7" fmla="*/ 481 h 510"/>
                      <a:gd name="T8" fmla="*/ 471 w 847"/>
                      <a:gd name="T9" fmla="*/ 428 h 510"/>
                      <a:gd name="T10" fmla="*/ 552 w 847"/>
                      <a:gd name="T11" fmla="*/ 369 h 510"/>
                      <a:gd name="T12" fmla="*/ 676 w 847"/>
                      <a:gd name="T13" fmla="*/ 305 h 510"/>
                      <a:gd name="T14" fmla="*/ 819 w 847"/>
                      <a:gd name="T15" fmla="*/ 199 h 510"/>
                      <a:gd name="T16" fmla="*/ 648 w 847"/>
                      <a:gd name="T17" fmla="*/ 84 h 510"/>
                      <a:gd name="T18" fmla="*/ 545 w 847"/>
                      <a:gd name="T19" fmla="*/ 20 h 510"/>
                      <a:gd name="T20" fmla="*/ 562 w 847"/>
                      <a:gd name="T21" fmla="*/ 0 h 510"/>
                      <a:gd name="T22" fmla="*/ 608 w 847"/>
                      <a:gd name="T23" fmla="*/ 38 h 510"/>
                      <a:gd name="T24" fmla="*/ 709 w 847"/>
                      <a:gd name="T25" fmla="*/ 99 h 510"/>
                      <a:gd name="T26" fmla="*/ 847 w 847"/>
                      <a:gd name="T27" fmla="*/ 199 h 510"/>
                      <a:gd name="T28" fmla="*/ 742 w 847"/>
                      <a:gd name="T29" fmla="*/ 283 h 510"/>
                      <a:gd name="T30" fmla="*/ 624 w 847"/>
                      <a:gd name="T31" fmla="*/ 355 h 510"/>
                      <a:gd name="T32" fmla="*/ 536 w 847"/>
                      <a:gd name="T33" fmla="*/ 404 h 510"/>
                      <a:gd name="T34" fmla="*/ 366 w 847"/>
                      <a:gd name="T35" fmla="*/ 510 h 510"/>
                      <a:gd name="T36" fmla="*/ 236 w 847"/>
                      <a:gd name="T37" fmla="*/ 431 h 510"/>
                      <a:gd name="T38" fmla="*/ 98 w 847"/>
                      <a:gd name="T39" fmla="*/ 331 h 510"/>
                      <a:gd name="T40" fmla="*/ 0 w 847"/>
                      <a:gd name="T41" fmla="*/ 265 h 510"/>
                      <a:gd name="T42" fmla="*/ 0 w 847"/>
                      <a:gd name="T43" fmla="*/ 238 h 510"/>
                      <a:gd name="T44" fmla="*/ 26 w 847"/>
                      <a:gd name="T45" fmla="*/ 245 h 510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847"/>
                      <a:gd name="T70" fmla="*/ 0 h 510"/>
                      <a:gd name="T71" fmla="*/ 847 w 847"/>
                      <a:gd name="T72" fmla="*/ 510 h 510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847" h="510">
                        <a:moveTo>
                          <a:pt x="26" y="245"/>
                        </a:moveTo>
                        <a:lnTo>
                          <a:pt x="136" y="331"/>
                        </a:lnTo>
                        <a:lnTo>
                          <a:pt x="260" y="417"/>
                        </a:lnTo>
                        <a:lnTo>
                          <a:pt x="368" y="481"/>
                        </a:lnTo>
                        <a:lnTo>
                          <a:pt x="471" y="428"/>
                        </a:lnTo>
                        <a:lnTo>
                          <a:pt x="552" y="369"/>
                        </a:lnTo>
                        <a:lnTo>
                          <a:pt x="676" y="305"/>
                        </a:lnTo>
                        <a:lnTo>
                          <a:pt x="819" y="199"/>
                        </a:lnTo>
                        <a:lnTo>
                          <a:pt x="648" y="84"/>
                        </a:lnTo>
                        <a:lnTo>
                          <a:pt x="545" y="20"/>
                        </a:lnTo>
                        <a:lnTo>
                          <a:pt x="562" y="0"/>
                        </a:lnTo>
                        <a:lnTo>
                          <a:pt x="608" y="38"/>
                        </a:lnTo>
                        <a:lnTo>
                          <a:pt x="709" y="99"/>
                        </a:lnTo>
                        <a:lnTo>
                          <a:pt x="847" y="199"/>
                        </a:lnTo>
                        <a:lnTo>
                          <a:pt x="742" y="283"/>
                        </a:lnTo>
                        <a:lnTo>
                          <a:pt x="624" y="355"/>
                        </a:lnTo>
                        <a:lnTo>
                          <a:pt x="536" y="404"/>
                        </a:lnTo>
                        <a:lnTo>
                          <a:pt x="366" y="510"/>
                        </a:lnTo>
                        <a:lnTo>
                          <a:pt x="236" y="431"/>
                        </a:lnTo>
                        <a:lnTo>
                          <a:pt x="98" y="331"/>
                        </a:lnTo>
                        <a:lnTo>
                          <a:pt x="0" y="265"/>
                        </a:lnTo>
                        <a:lnTo>
                          <a:pt x="0" y="238"/>
                        </a:lnTo>
                        <a:lnTo>
                          <a:pt x="26" y="2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6" name="Freeform 17">
                    <a:extLst>
                      <a:ext uri="{FF2B5EF4-FFF2-40B4-BE49-F238E27FC236}">
                        <a16:creationId xmlns:a16="http://schemas.microsoft.com/office/drawing/2014/main" id="{AF27BF86-6062-1849-8E52-C7DC620388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51" y="2511"/>
                    <a:ext cx="579" cy="252"/>
                  </a:xfrm>
                  <a:custGeom>
                    <a:avLst/>
                    <a:gdLst>
                      <a:gd name="T0" fmla="*/ 0 w 579"/>
                      <a:gd name="T1" fmla="*/ 239 h 252"/>
                      <a:gd name="T2" fmla="*/ 164 w 579"/>
                      <a:gd name="T3" fmla="*/ 154 h 252"/>
                      <a:gd name="T4" fmla="*/ 320 w 579"/>
                      <a:gd name="T5" fmla="*/ 87 h 252"/>
                      <a:gd name="T6" fmla="*/ 461 w 579"/>
                      <a:gd name="T7" fmla="*/ 33 h 252"/>
                      <a:gd name="T8" fmla="*/ 566 w 579"/>
                      <a:gd name="T9" fmla="*/ 0 h 252"/>
                      <a:gd name="T10" fmla="*/ 579 w 579"/>
                      <a:gd name="T11" fmla="*/ 18 h 252"/>
                      <a:gd name="T12" fmla="*/ 498 w 579"/>
                      <a:gd name="T13" fmla="*/ 40 h 252"/>
                      <a:gd name="T14" fmla="*/ 395 w 579"/>
                      <a:gd name="T15" fmla="*/ 80 h 252"/>
                      <a:gd name="T16" fmla="*/ 290 w 579"/>
                      <a:gd name="T17" fmla="*/ 120 h 252"/>
                      <a:gd name="T18" fmla="*/ 182 w 579"/>
                      <a:gd name="T19" fmla="*/ 165 h 252"/>
                      <a:gd name="T20" fmla="*/ 13 w 579"/>
                      <a:gd name="T21" fmla="*/ 252 h 252"/>
                      <a:gd name="T22" fmla="*/ 0 w 579"/>
                      <a:gd name="T23" fmla="*/ 239 h 2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79"/>
                      <a:gd name="T37" fmla="*/ 0 h 252"/>
                      <a:gd name="T38" fmla="*/ 579 w 579"/>
                      <a:gd name="T39" fmla="*/ 252 h 2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79" h="252">
                        <a:moveTo>
                          <a:pt x="0" y="239"/>
                        </a:moveTo>
                        <a:lnTo>
                          <a:pt x="164" y="154"/>
                        </a:lnTo>
                        <a:lnTo>
                          <a:pt x="320" y="87"/>
                        </a:lnTo>
                        <a:lnTo>
                          <a:pt x="461" y="33"/>
                        </a:lnTo>
                        <a:lnTo>
                          <a:pt x="566" y="0"/>
                        </a:lnTo>
                        <a:lnTo>
                          <a:pt x="579" y="18"/>
                        </a:lnTo>
                        <a:lnTo>
                          <a:pt x="498" y="40"/>
                        </a:lnTo>
                        <a:lnTo>
                          <a:pt x="395" y="80"/>
                        </a:lnTo>
                        <a:lnTo>
                          <a:pt x="290" y="120"/>
                        </a:lnTo>
                        <a:lnTo>
                          <a:pt x="182" y="165"/>
                        </a:lnTo>
                        <a:lnTo>
                          <a:pt x="13" y="252"/>
                        </a:lnTo>
                        <a:lnTo>
                          <a:pt x="0" y="2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7" name="Freeform 18">
                    <a:extLst>
                      <a:ext uri="{FF2B5EF4-FFF2-40B4-BE49-F238E27FC236}">
                        <a16:creationId xmlns:a16="http://schemas.microsoft.com/office/drawing/2014/main" id="{766B8CF4-D4BD-664C-8E97-789467FCC5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67" y="2899"/>
                    <a:ext cx="839" cy="526"/>
                  </a:xfrm>
                  <a:custGeom>
                    <a:avLst/>
                    <a:gdLst>
                      <a:gd name="T0" fmla="*/ 0 w 839"/>
                      <a:gd name="T1" fmla="*/ 107 h 526"/>
                      <a:gd name="T2" fmla="*/ 0 w 839"/>
                      <a:gd name="T3" fmla="*/ 322 h 526"/>
                      <a:gd name="T4" fmla="*/ 79 w 839"/>
                      <a:gd name="T5" fmla="*/ 384 h 526"/>
                      <a:gd name="T6" fmla="*/ 191 w 839"/>
                      <a:gd name="T7" fmla="*/ 449 h 526"/>
                      <a:gd name="T8" fmla="*/ 338 w 839"/>
                      <a:gd name="T9" fmla="*/ 526 h 526"/>
                      <a:gd name="T10" fmla="*/ 534 w 839"/>
                      <a:gd name="T11" fmla="*/ 395 h 526"/>
                      <a:gd name="T12" fmla="*/ 692 w 839"/>
                      <a:gd name="T13" fmla="*/ 270 h 526"/>
                      <a:gd name="T14" fmla="*/ 830 w 839"/>
                      <a:gd name="T15" fmla="*/ 171 h 526"/>
                      <a:gd name="T16" fmla="*/ 839 w 839"/>
                      <a:gd name="T17" fmla="*/ 0 h 526"/>
                      <a:gd name="T18" fmla="*/ 813 w 839"/>
                      <a:gd name="T19" fmla="*/ 22 h 526"/>
                      <a:gd name="T20" fmla="*/ 810 w 839"/>
                      <a:gd name="T21" fmla="*/ 160 h 526"/>
                      <a:gd name="T22" fmla="*/ 562 w 839"/>
                      <a:gd name="T23" fmla="*/ 348 h 526"/>
                      <a:gd name="T24" fmla="*/ 402 w 839"/>
                      <a:gd name="T25" fmla="*/ 460 h 526"/>
                      <a:gd name="T26" fmla="*/ 351 w 839"/>
                      <a:gd name="T27" fmla="*/ 487 h 526"/>
                      <a:gd name="T28" fmla="*/ 358 w 839"/>
                      <a:gd name="T29" fmla="*/ 107 h 526"/>
                      <a:gd name="T30" fmla="*/ 332 w 839"/>
                      <a:gd name="T31" fmla="*/ 101 h 526"/>
                      <a:gd name="T32" fmla="*/ 325 w 839"/>
                      <a:gd name="T33" fmla="*/ 114 h 526"/>
                      <a:gd name="T34" fmla="*/ 336 w 839"/>
                      <a:gd name="T35" fmla="*/ 237 h 526"/>
                      <a:gd name="T36" fmla="*/ 336 w 839"/>
                      <a:gd name="T37" fmla="*/ 421 h 526"/>
                      <a:gd name="T38" fmla="*/ 323 w 839"/>
                      <a:gd name="T39" fmla="*/ 489 h 526"/>
                      <a:gd name="T40" fmla="*/ 206 w 839"/>
                      <a:gd name="T41" fmla="*/ 441 h 526"/>
                      <a:gd name="T42" fmla="*/ 132 w 839"/>
                      <a:gd name="T43" fmla="*/ 395 h 526"/>
                      <a:gd name="T44" fmla="*/ 46 w 839"/>
                      <a:gd name="T45" fmla="*/ 335 h 526"/>
                      <a:gd name="T46" fmla="*/ 22 w 839"/>
                      <a:gd name="T47" fmla="*/ 302 h 526"/>
                      <a:gd name="T48" fmla="*/ 20 w 839"/>
                      <a:gd name="T49" fmla="*/ 118 h 526"/>
                      <a:gd name="T50" fmla="*/ 0 w 839"/>
                      <a:gd name="T51" fmla="*/ 107 h 52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839"/>
                      <a:gd name="T79" fmla="*/ 0 h 526"/>
                      <a:gd name="T80" fmla="*/ 839 w 839"/>
                      <a:gd name="T81" fmla="*/ 526 h 52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839" h="526">
                        <a:moveTo>
                          <a:pt x="0" y="107"/>
                        </a:moveTo>
                        <a:lnTo>
                          <a:pt x="0" y="322"/>
                        </a:lnTo>
                        <a:lnTo>
                          <a:pt x="79" y="384"/>
                        </a:lnTo>
                        <a:lnTo>
                          <a:pt x="191" y="449"/>
                        </a:lnTo>
                        <a:lnTo>
                          <a:pt x="338" y="526"/>
                        </a:lnTo>
                        <a:lnTo>
                          <a:pt x="534" y="395"/>
                        </a:lnTo>
                        <a:lnTo>
                          <a:pt x="692" y="270"/>
                        </a:lnTo>
                        <a:lnTo>
                          <a:pt x="830" y="171"/>
                        </a:lnTo>
                        <a:lnTo>
                          <a:pt x="839" y="0"/>
                        </a:lnTo>
                        <a:lnTo>
                          <a:pt x="813" y="22"/>
                        </a:lnTo>
                        <a:lnTo>
                          <a:pt x="810" y="160"/>
                        </a:lnTo>
                        <a:lnTo>
                          <a:pt x="562" y="348"/>
                        </a:lnTo>
                        <a:lnTo>
                          <a:pt x="402" y="460"/>
                        </a:lnTo>
                        <a:lnTo>
                          <a:pt x="351" y="487"/>
                        </a:lnTo>
                        <a:lnTo>
                          <a:pt x="358" y="107"/>
                        </a:lnTo>
                        <a:lnTo>
                          <a:pt x="332" y="101"/>
                        </a:lnTo>
                        <a:lnTo>
                          <a:pt x="325" y="114"/>
                        </a:lnTo>
                        <a:lnTo>
                          <a:pt x="336" y="237"/>
                        </a:lnTo>
                        <a:lnTo>
                          <a:pt x="336" y="421"/>
                        </a:lnTo>
                        <a:lnTo>
                          <a:pt x="323" y="489"/>
                        </a:lnTo>
                        <a:lnTo>
                          <a:pt x="206" y="441"/>
                        </a:lnTo>
                        <a:lnTo>
                          <a:pt x="132" y="395"/>
                        </a:lnTo>
                        <a:lnTo>
                          <a:pt x="46" y="335"/>
                        </a:lnTo>
                        <a:lnTo>
                          <a:pt x="22" y="302"/>
                        </a:lnTo>
                        <a:lnTo>
                          <a:pt x="20" y="118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8" name="Freeform 19">
                    <a:extLst>
                      <a:ext uri="{FF2B5EF4-FFF2-40B4-BE49-F238E27FC236}">
                        <a16:creationId xmlns:a16="http://schemas.microsoft.com/office/drawing/2014/main" id="{5FD4249B-DD72-1E48-B777-755FB3E457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51" y="2620"/>
                    <a:ext cx="457" cy="208"/>
                  </a:xfrm>
                  <a:custGeom>
                    <a:avLst/>
                    <a:gdLst>
                      <a:gd name="T0" fmla="*/ 12 w 457"/>
                      <a:gd name="T1" fmla="*/ 169 h 208"/>
                      <a:gd name="T2" fmla="*/ 20 w 457"/>
                      <a:gd name="T3" fmla="*/ 122 h 208"/>
                      <a:gd name="T4" fmla="*/ 43 w 457"/>
                      <a:gd name="T5" fmla="*/ 82 h 208"/>
                      <a:gd name="T6" fmla="*/ 81 w 457"/>
                      <a:gd name="T7" fmla="*/ 60 h 208"/>
                      <a:gd name="T8" fmla="*/ 128 w 457"/>
                      <a:gd name="T9" fmla="*/ 60 h 208"/>
                      <a:gd name="T10" fmla="*/ 173 w 457"/>
                      <a:gd name="T11" fmla="*/ 72 h 208"/>
                      <a:gd name="T12" fmla="*/ 207 w 457"/>
                      <a:gd name="T13" fmla="*/ 89 h 208"/>
                      <a:gd name="T14" fmla="*/ 244 w 457"/>
                      <a:gd name="T15" fmla="*/ 76 h 208"/>
                      <a:gd name="T16" fmla="*/ 268 w 457"/>
                      <a:gd name="T17" fmla="*/ 39 h 208"/>
                      <a:gd name="T18" fmla="*/ 301 w 457"/>
                      <a:gd name="T19" fmla="*/ 12 h 208"/>
                      <a:gd name="T20" fmla="*/ 353 w 457"/>
                      <a:gd name="T21" fmla="*/ 0 h 208"/>
                      <a:gd name="T22" fmla="*/ 404 w 457"/>
                      <a:gd name="T23" fmla="*/ 4 h 208"/>
                      <a:gd name="T24" fmla="*/ 451 w 457"/>
                      <a:gd name="T25" fmla="*/ 39 h 208"/>
                      <a:gd name="T26" fmla="*/ 457 w 457"/>
                      <a:gd name="T27" fmla="*/ 76 h 208"/>
                      <a:gd name="T28" fmla="*/ 441 w 457"/>
                      <a:gd name="T29" fmla="*/ 138 h 208"/>
                      <a:gd name="T30" fmla="*/ 392 w 457"/>
                      <a:gd name="T31" fmla="*/ 159 h 208"/>
                      <a:gd name="T32" fmla="*/ 380 w 457"/>
                      <a:gd name="T33" fmla="*/ 138 h 208"/>
                      <a:gd name="T34" fmla="*/ 410 w 457"/>
                      <a:gd name="T35" fmla="*/ 126 h 208"/>
                      <a:gd name="T36" fmla="*/ 429 w 457"/>
                      <a:gd name="T37" fmla="*/ 91 h 208"/>
                      <a:gd name="T38" fmla="*/ 422 w 457"/>
                      <a:gd name="T39" fmla="*/ 54 h 208"/>
                      <a:gd name="T40" fmla="*/ 398 w 457"/>
                      <a:gd name="T41" fmla="*/ 29 h 208"/>
                      <a:gd name="T42" fmla="*/ 347 w 457"/>
                      <a:gd name="T43" fmla="*/ 23 h 208"/>
                      <a:gd name="T44" fmla="*/ 311 w 457"/>
                      <a:gd name="T45" fmla="*/ 41 h 208"/>
                      <a:gd name="T46" fmla="*/ 280 w 457"/>
                      <a:gd name="T47" fmla="*/ 78 h 208"/>
                      <a:gd name="T48" fmla="*/ 262 w 457"/>
                      <a:gd name="T49" fmla="*/ 101 h 208"/>
                      <a:gd name="T50" fmla="*/ 240 w 457"/>
                      <a:gd name="T51" fmla="*/ 115 h 208"/>
                      <a:gd name="T52" fmla="*/ 195 w 457"/>
                      <a:gd name="T53" fmla="*/ 119 h 208"/>
                      <a:gd name="T54" fmla="*/ 158 w 457"/>
                      <a:gd name="T55" fmla="*/ 107 h 208"/>
                      <a:gd name="T56" fmla="*/ 124 w 457"/>
                      <a:gd name="T57" fmla="*/ 91 h 208"/>
                      <a:gd name="T58" fmla="*/ 85 w 457"/>
                      <a:gd name="T59" fmla="*/ 91 h 208"/>
                      <a:gd name="T60" fmla="*/ 55 w 457"/>
                      <a:gd name="T61" fmla="*/ 113 h 208"/>
                      <a:gd name="T62" fmla="*/ 39 w 457"/>
                      <a:gd name="T63" fmla="*/ 150 h 208"/>
                      <a:gd name="T64" fmla="*/ 49 w 457"/>
                      <a:gd name="T65" fmla="*/ 183 h 208"/>
                      <a:gd name="T66" fmla="*/ 85 w 457"/>
                      <a:gd name="T67" fmla="*/ 208 h 208"/>
                      <a:gd name="T68" fmla="*/ 0 w 457"/>
                      <a:gd name="T69" fmla="*/ 187 h 208"/>
                      <a:gd name="T70" fmla="*/ 12 w 457"/>
                      <a:gd name="T71" fmla="*/ 169 h 20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57"/>
                      <a:gd name="T109" fmla="*/ 0 h 208"/>
                      <a:gd name="T110" fmla="*/ 457 w 457"/>
                      <a:gd name="T111" fmla="*/ 208 h 20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57" h="208">
                        <a:moveTo>
                          <a:pt x="12" y="169"/>
                        </a:moveTo>
                        <a:lnTo>
                          <a:pt x="20" y="122"/>
                        </a:lnTo>
                        <a:lnTo>
                          <a:pt x="43" y="82"/>
                        </a:lnTo>
                        <a:lnTo>
                          <a:pt x="81" y="60"/>
                        </a:lnTo>
                        <a:lnTo>
                          <a:pt x="128" y="60"/>
                        </a:lnTo>
                        <a:lnTo>
                          <a:pt x="173" y="72"/>
                        </a:lnTo>
                        <a:lnTo>
                          <a:pt x="207" y="89"/>
                        </a:lnTo>
                        <a:lnTo>
                          <a:pt x="244" y="76"/>
                        </a:lnTo>
                        <a:lnTo>
                          <a:pt x="268" y="39"/>
                        </a:lnTo>
                        <a:lnTo>
                          <a:pt x="301" y="12"/>
                        </a:lnTo>
                        <a:lnTo>
                          <a:pt x="353" y="0"/>
                        </a:lnTo>
                        <a:lnTo>
                          <a:pt x="404" y="4"/>
                        </a:lnTo>
                        <a:lnTo>
                          <a:pt x="451" y="39"/>
                        </a:lnTo>
                        <a:lnTo>
                          <a:pt x="457" y="76"/>
                        </a:lnTo>
                        <a:lnTo>
                          <a:pt x="441" y="138"/>
                        </a:lnTo>
                        <a:lnTo>
                          <a:pt x="392" y="159"/>
                        </a:lnTo>
                        <a:lnTo>
                          <a:pt x="380" y="138"/>
                        </a:lnTo>
                        <a:lnTo>
                          <a:pt x="410" y="126"/>
                        </a:lnTo>
                        <a:lnTo>
                          <a:pt x="429" y="91"/>
                        </a:lnTo>
                        <a:lnTo>
                          <a:pt x="422" y="54"/>
                        </a:lnTo>
                        <a:lnTo>
                          <a:pt x="398" y="29"/>
                        </a:lnTo>
                        <a:lnTo>
                          <a:pt x="347" y="23"/>
                        </a:lnTo>
                        <a:lnTo>
                          <a:pt x="311" y="41"/>
                        </a:lnTo>
                        <a:lnTo>
                          <a:pt x="280" y="78"/>
                        </a:lnTo>
                        <a:lnTo>
                          <a:pt x="262" y="101"/>
                        </a:lnTo>
                        <a:lnTo>
                          <a:pt x="240" y="115"/>
                        </a:lnTo>
                        <a:lnTo>
                          <a:pt x="195" y="119"/>
                        </a:lnTo>
                        <a:lnTo>
                          <a:pt x="158" y="107"/>
                        </a:lnTo>
                        <a:lnTo>
                          <a:pt x="124" y="91"/>
                        </a:lnTo>
                        <a:lnTo>
                          <a:pt x="85" y="91"/>
                        </a:lnTo>
                        <a:lnTo>
                          <a:pt x="55" y="113"/>
                        </a:lnTo>
                        <a:lnTo>
                          <a:pt x="39" y="150"/>
                        </a:lnTo>
                        <a:lnTo>
                          <a:pt x="49" y="183"/>
                        </a:lnTo>
                        <a:lnTo>
                          <a:pt x="85" y="208"/>
                        </a:lnTo>
                        <a:lnTo>
                          <a:pt x="0" y="187"/>
                        </a:lnTo>
                        <a:lnTo>
                          <a:pt x="12" y="1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3558" name="Group 32">
                  <a:extLst>
                    <a:ext uri="{FF2B5EF4-FFF2-40B4-BE49-F238E27FC236}">
                      <a16:creationId xmlns:a16="http://schemas.microsoft.com/office/drawing/2014/main" id="{5132DA1B-E12A-8341-9FC4-26BAAD444A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64188" y="5462588"/>
                  <a:ext cx="977900" cy="550862"/>
                  <a:chOff x="2970" y="3262"/>
                  <a:chExt cx="616" cy="347"/>
                </a:xfrm>
              </p:grpSpPr>
              <p:sp>
                <p:nvSpPr>
                  <p:cNvPr id="23575" name="Freeform 33">
                    <a:extLst>
                      <a:ext uri="{FF2B5EF4-FFF2-40B4-BE49-F238E27FC236}">
                        <a16:creationId xmlns:a16="http://schemas.microsoft.com/office/drawing/2014/main" id="{C0FE5EE7-43D0-CC4C-B85A-5F5752895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" y="3274"/>
                    <a:ext cx="565" cy="331"/>
                  </a:xfrm>
                  <a:custGeom>
                    <a:avLst/>
                    <a:gdLst>
                      <a:gd name="T0" fmla="*/ 0 w 565"/>
                      <a:gd name="T1" fmla="*/ 104 h 331"/>
                      <a:gd name="T2" fmla="*/ 243 w 565"/>
                      <a:gd name="T3" fmla="*/ 0 h 331"/>
                      <a:gd name="T4" fmla="*/ 348 w 565"/>
                      <a:gd name="T5" fmla="*/ 67 h 331"/>
                      <a:gd name="T6" fmla="*/ 413 w 565"/>
                      <a:gd name="T7" fmla="*/ 90 h 331"/>
                      <a:gd name="T8" fmla="*/ 555 w 565"/>
                      <a:gd name="T9" fmla="*/ 133 h 331"/>
                      <a:gd name="T10" fmla="*/ 565 w 565"/>
                      <a:gd name="T11" fmla="*/ 170 h 331"/>
                      <a:gd name="T12" fmla="*/ 367 w 565"/>
                      <a:gd name="T13" fmla="*/ 292 h 331"/>
                      <a:gd name="T14" fmla="*/ 334 w 565"/>
                      <a:gd name="T15" fmla="*/ 331 h 331"/>
                      <a:gd name="T16" fmla="*/ 275 w 565"/>
                      <a:gd name="T17" fmla="*/ 288 h 331"/>
                      <a:gd name="T18" fmla="*/ 215 w 565"/>
                      <a:gd name="T19" fmla="*/ 239 h 331"/>
                      <a:gd name="T20" fmla="*/ 45 w 565"/>
                      <a:gd name="T21" fmla="*/ 139 h 331"/>
                      <a:gd name="T22" fmla="*/ 0 w 565"/>
                      <a:gd name="T23" fmla="*/ 104 h 33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565"/>
                      <a:gd name="T37" fmla="*/ 0 h 331"/>
                      <a:gd name="T38" fmla="*/ 565 w 565"/>
                      <a:gd name="T39" fmla="*/ 331 h 331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565" h="331">
                        <a:moveTo>
                          <a:pt x="0" y="104"/>
                        </a:moveTo>
                        <a:lnTo>
                          <a:pt x="243" y="0"/>
                        </a:lnTo>
                        <a:lnTo>
                          <a:pt x="348" y="67"/>
                        </a:lnTo>
                        <a:lnTo>
                          <a:pt x="413" y="90"/>
                        </a:lnTo>
                        <a:lnTo>
                          <a:pt x="555" y="133"/>
                        </a:lnTo>
                        <a:lnTo>
                          <a:pt x="565" y="170"/>
                        </a:lnTo>
                        <a:lnTo>
                          <a:pt x="367" y="292"/>
                        </a:lnTo>
                        <a:lnTo>
                          <a:pt x="334" y="331"/>
                        </a:lnTo>
                        <a:lnTo>
                          <a:pt x="275" y="288"/>
                        </a:lnTo>
                        <a:lnTo>
                          <a:pt x="215" y="239"/>
                        </a:lnTo>
                        <a:lnTo>
                          <a:pt x="45" y="139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grpSp>
                <p:nvGrpSpPr>
                  <p:cNvPr id="23576" name="Group 34">
                    <a:extLst>
                      <a:ext uri="{FF2B5EF4-FFF2-40B4-BE49-F238E27FC236}">
                        <a16:creationId xmlns:a16="http://schemas.microsoft.com/office/drawing/2014/main" id="{863FBC17-BC54-2A4D-99DD-C096CA2610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0" y="3262"/>
                    <a:ext cx="616" cy="347"/>
                    <a:chOff x="2970" y="3262"/>
                    <a:chExt cx="616" cy="347"/>
                  </a:xfrm>
                </p:grpSpPr>
                <p:sp>
                  <p:nvSpPr>
                    <p:cNvPr id="23577" name="Freeform 35">
                      <a:extLst>
                        <a:ext uri="{FF2B5EF4-FFF2-40B4-BE49-F238E27FC236}">
                          <a16:creationId xmlns:a16="http://schemas.microsoft.com/office/drawing/2014/main" id="{6FCB6EE6-BDEF-8C40-B384-59FDAB8749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70" y="3262"/>
                      <a:ext cx="616" cy="347"/>
                    </a:xfrm>
                    <a:custGeom>
                      <a:avLst/>
                      <a:gdLst>
                        <a:gd name="T0" fmla="*/ 588 w 616"/>
                        <a:gd name="T1" fmla="*/ 129 h 347"/>
                        <a:gd name="T2" fmla="*/ 489 w 616"/>
                        <a:gd name="T3" fmla="*/ 104 h 347"/>
                        <a:gd name="T4" fmla="*/ 406 w 616"/>
                        <a:gd name="T5" fmla="*/ 78 h 347"/>
                        <a:gd name="T6" fmla="*/ 337 w 616"/>
                        <a:gd name="T7" fmla="*/ 37 h 347"/>
                        <a:gd name="T8" fmla="*/ 289 w 616"/>
                        <a:gd name="T9" fmla="*/ 0 h 347"/>
                        <a:gd name="T10" fmla="*/ 261 w 616"/>
                        <a:gd name="T11" fmla="*/ 16 h 347"/>
                        <a:gd name="T12" fmla="*/ 283 w 616"/>
                        <a:gd name="T13" fmla="*/ 47 h 347"/>
                        <a:gd name="T14" fmla="*/ 325 w 616"/>
                        <a:gd name="T15" fmla="*/ 59 h 347"/>
                        <a:gd name="T16" fmla="*/ 404 w 616"/>
                        <a:gd name="T17" fmla="*/ 96 h 347"/>
                        <a:gd name="T18" fmla="*/ 473 w 616"/>
                        <a:gd name="T19" fmla="*/ 122 h 347"/>
                        <a:gd name="T20" fmla="*/ 551 w 616"/>
                        <a:gd name="T21" fmla="*/ 147 h 347"/>
                        <a:gd name="T22" fmla="*/ 582 w 616"/>
                        <a:gd name="T23" fmla="*/ 157 h 347"/>
                        <a:gd name="T24" fmla="*/ 582 w 616"/>
                        <a:gd name="T25" fmla="*/ 165 h 347"/>
                        <a:gd name="T26" fmla="*/ 582 w 616"/>
                        <a:gd name="T27" fmla="*/ 178 h 347"/>
                        <a:gd name="T28" fmla="*/ 555 w 616"/>
                        <a:gd name="T29" fmla="*/ 196 h 347"/>
                        <a:gd name="T30" fmla="*/ 491 w 616"/>
                        <a:gd name="T31" fmla="*/ 233 h 347"/>
                        <a:gd name="T32" fmla="*/ 442 w 616"/>
                        <a:gd name="T33" fmla="*/ 263 h 347"/>
                        <a:gd name="T34" fmla="*/ 394 w 616"/>
                        <a:gd name="T35" fmla="*/ 294 h 347"/>
                        <a:gd name="T36" fmla="*/ 370 w 616"/>
                        <a:gd name="T37" fmla="*/ 325 h 347"/>
                        <a:gd name="T38" fmla="*/ 289 w 616"/>
                        <a:gd name="T39" fmla="*/ 261 h 347"/>
                        <a:gd name="T40" fmla="*/ 194 w 616"/>
                        <a:gd name="T41" fmla="*/ 208 h 347"/>
                        <a:gd name="T42" fmla="*/ 115 w 616"/>
                        <a:gd name="T43" fmla="*/ 157 h 347"/>
                        <a:gd name="T44" fmla="*/ 71 w 616"/>
                        <a:gd name="T45" fmla="*/ 127 h 347"/>
                        <a:gd name="T46" fmla="*/ 40 w 616"/>
                        <a:gd name="T47" fmla="*/ 114 h 347"/>
                        <a:gd name="T48" fmla="*/ 16 w 616"/>
                        <a:gd name="T49" fmla="*/ 110 h 347"/>
                        <a:gd name="T50" fmla="*/ 0 w 616"/>
                        <a:gd name="T51" fmla="*/ 120 h 347"/>
                        <a:gd name="T52" fmla="*/ 18 w 616"/>
                        <a:gd name="T53" fmla="*/ 133 h 347"/>
                        <a:gd name="T54" fmla="*/ 59 w 616"/>
                        <a:gd name="T55" fmla="*/ 153 h 347"/>
                        <a:gd name="T56" fmla="*/ 158 w 616"/>
                        <a:gd name="T57" fmla="*/ 214 h 347"/>
                        <a:gd name="T58" fmla="*/ 234 w 616"/>
                        <a:gd name="T59" fmla="*/ 257 h 347"/>
                        <a:gd name="T60" fmla="*/ 295 w 616"/>
                        <a:gd name="T61" fmla="*/ 294 h 347"/>
                        <a:gd name="T62" fmla="*/ 349 w 616"/>
                        <a:gd name="T63" fmla="*/ 343 h 347"/>
                        <a:gd name="T64" fmla="*/ 376 w 616"/>
                        <a:gd name="T65" fmla="*/ 347 h 347"/>
                        <a:gd name="T66" fmla="*/ 400 w 616"/>
                        <a:gd name="T67" fmla="*/ 329 h 347"/>
                        <a:gd name="T68" fmla="*/ 440 w 616"/>
                        <a:gd name="T69" fmla="*/ 292 h 347"/>
                        <a:gd name="T70" fmla="*/ 503 w 616"/>
                        <a:gd name="T71" fmla="*/ 261 h 347"/>
                        <a:gd name="T72" fmla="*/ 570 w 616"/>
                        <a:gd name="T73" fmla="*/ 220 h 347"/>
                        <a:gd name="T74" fmla="*/ 616 w 616"/>
                        <a:gd name="T75" fmla="*/ 190 h 347"/>
                        <a:gd name="T76" fmla="*/ 612 w 616"/>
                        <a:gd name="T77" fmla="*/ 171 h 347"/>
                        <a:gd name="T78" fmla="*/ 606 w 616"/>
                        <a:gd name="T79" fmla="*/ 145 h 347"/>
                        <a:gd name="T80" fmla="*/ 588 w 616"/>
                        <a:gd name="T81" fmla="*/ 129 h 347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w 616"/>
                        <a:gd name="T124" fmla="*/ 0 h 347"/>
                        <a:gd name="T125" fmla="*/ 616 w 616"/>
                        <a:gd name="T126" fmla="*/ 347 h 347"/>
                      </a:gdLst>
                      <a:ahLst/>
                      <a:cxnLst>
                        <a:cxn ang="T82">
                          <a:pos x="T0" y="T1"/>
                        </a:cxn>
                        <a:cxn ang="T83">
                          <a:pos x="T2" y="T3"/>
                        </a:cxn>
                        <a:cxn ang="T84">
                          <a:pos x="T4" y="T5"/>
                        </a:cxn>
                        <a:cxn ang="T85">
                          <a:pos x="T6" y="T7"/>
                        </a:cxn>
                        <a:cxn ang="T86">
                          <a:pos x="T8" y="T9"/>
                        </a:cxn>
                        <a:cxn ang="T87">
                          <a:pos x="T10" y="T11"/>
                        </a:cxn>
                        <a:cxn ang="T88">
                          <a:pos x="T12" y="T13"/>
                        </a:cxn>
                        <a:cxn ang="T89">
                          <a:pos x="T14" y="T15"/>
                        </a:cxn>
                        <a:cxn ang="T90">
                          <a:pos x="T16" y="T17"/>
                        </a:cxn>
                        <a:cxn ang="T91">
                          <a:pos x="T18" y="T19"/>
                        </a:cxn>
                        <a:cxn ang="T92">
                          <a:pos x="T20" y="T21"/>
                        </a:cxn>
                        <a:cxn ang="T93">
                          <a:pos x="T22" y="T23"/>
                        </a:cxn>
                        <a:cxn ang="T94">
                          <a:pos x="T24" y="T25"/>
                        </a:cxn>
                        <a:cxn ang="T95">
                          <a:pos x="T26" y="T27"/>
                        </a:cxn>
                        <a:cxn ang="T96">
                          <a:pos x="T28" y="T29"/>
                        </a:cxn>
                        <a:cxn ang="T97">
                          <a:pos x="T30" y="T31"/>
                        </a:cxn>
                        <a:cxn ang="T98">
                          <a:pos x="T32" y="T33"/>
                        </a:cxn>
                        <a:cxn ang="T99">
                          <a:pos x="T34" y="T35"/>
                        </a:cxn>
                        <a:cxn ang="T100">
                          <a:pos x="T36" y="T37"/>
                        </a:cxn>
                        <a:cxn ang="T101">
                          <a:pos x="T38" y="T39"/>
                        </a:cxn>
                        <a:cxn ang="T102">
                          <a:pos x="T40" y="T41"/>
                        </a:cxn>
                        <a:cxn ang="T103">
                          <a:pos x="T42" y="T43"/>
                        </a:cxn>
                        <a:cxn ang="T104">
                          <a:pos x="T44" y="T45"/>
                        </a:cxn>
                        <a:cxn ang="T105">
                          <a:pos x="T46" y="T47"/>
                        </a:cxn>
                        <a:cxn ang="T106">
                          <a:pos x="T48" y="T49"/>
                        </a:cxn>
                        <a:cxn ang="T107">
                          <a:pos x="T50" y="T51"/>
                        </a:cxn>
                        <a:cxn ang="T108">
                          <a:pos x="T52" y="T53"/>
                        </a:cxn>
                        <a:cxn ang="T109">
                          <a:pos x="T54" y="T55"/>
                        </a:cxn>
                        <a:cxn ang="T110">
                          <a:pos x="T56" y="T57"/>
                        </a:cxn>
                        <a:cxn ang="T111">
                          <a:pos x="T58" y="T59"/>
                        </a:cxn>
                        <a:cxn ang="T112">
                          <a:pos x="T60" y="T61"/>
                        </a:cxn>
                        <a:cxn ang="T113">
                          <a:pos x="T62" y="T63"/>
                        </a:cxn>
                        <a:cxn ang="T114">
                          <a:pos x="T64" y="T65"/>
                        </a:cxn>
                        <a:cxn ang="T115">
                          <a:pos x="T66" y="T67"/>
                        </a:cxn>
                        <a:cxn ang="T116">
                          <a:pos x="T68" y="T69"/>
                        </a:cxn>
                        <a:cxn ang="T117">
                          <a:pos x="T70" y="T71"/>
                        </a:cxn>
                        <a:cxn ang="T118">
                          <a:pos x="T72" y="T73"/>
                        </a:cxn>
                        <a:cxn ang="T119">
                          <a:pos x="T74" y="T75"/>
                        </a:cxn>
                        <a:cxn ang="T120">
                          <a:pos x="T76" y="T77"/>
                        </a:cxn>
                        <a:cxn ang="T121">
                          <a:pos x="T78" y="T79"/>
                        </a:cxn>
                        <a:cxn ang="T122">
                          <a:pos x="T80" y="T81"/>
                        </a:cxn>
                      </a:cxnLst>
                      <a:rect l="T123" t="T124" r="T125" b="T126"/>
                      <a:pathLst>
                        <a:path w="616" h="347">
                          <a:moveTo>
                            <a:pt x="588" y="129"/>
                          </a:moveTo>
                          <a:lnTo>
                            <a:pt x="489" y="104"/>
                          </a:lnTo>
                          <a:lnTo>
                            <a:pt x="406" y="78"/>
                          </a:lnTo>
                          <a:lnTo>
                            <a:pt x="337" y="37"/>
                          </a:lnTo>
                          <a:lnTo>
                            <a:pt x="289" y="0"/>
                          </a:lnTo>
                          <a:lnTo>
                            <a:pt x="261" y="16"/>
                          </a:lnTo>
                          <a:lnTo>
                            <a:pt x="283" y="47"/>
                          </a:lnTo>
                          <a:lnTo>
                            <a:pt x="325" y="59"/>
                          </a:lnTo>
                          <a:lnTo>
                            <a:pt x="404" y="96"/>
                          </a:lnTo>
                          <a:lnTo>
                            <a:pt x="473" y="122"/>
                          </a:lnTo>
                          <a:lnTo>
                            <a:pt x="551" y="147"/>
                          </a:lnTo>
                          <a:lnTo>
                            <a:pt x="582" y="157"/>
                          </a:lnTo>
                          <a:lnTo>
                            <a:pt x="582" y="165"/>
                          </a:lnTo>
                          <a:lnTo>
                            <a:pt x="582" y="178"/>
                          </a:lnTo>
                          <a:lnTo>
                            <a:pt x="555" y="196"/>
                          </a:lnTo>
                          <a:lnTo>
                            <a:pt x="491" y="233"/>
                          </a:lnTo>
                          <a:lnTo>
                            <a:pt x="442" y="263"/>
                          </a:lnTo>
                          <a:lnTo>
                            <a:pt x="394" y="294"/>
                          </a:lnTo>
                          <a:lnTo>
                            <a:pt x="370" y="325"/>
                          </a:lnTo>
                          <a:lnTo>
                            <a:pt x="289" y="261"/>
                          </a:lnTo>
                          <a:lnTo>
                            <a:pt x="194" y="208"/>
                          </a:lnTo>
                          <a:lnTo>
                            <a:pt x="115" y="157"/>
                          </a:lnTo>
                          <a:lnTo>
                            <a:pt x="71" y="127"/>
                          </a:lnTo>
                          <a:lnTo>
                            <a:pt x="40" y="114"/>
                          </a:lnTo>
                          <a:lnTo>
                            <a:pt x="16" y="110"/>
                          </a:lnTo>
                          <a:lnTo>
                            <a:pt x="0" y="120"/>
                          </a:lnTo>
                          <a:lnTo>
                            <a:pt x="18" y="133"/>
                          </a:lnTo>
                          <a:lnTo>
                            <a:pt x="59" y="153"/>
                          </a:lnTo>
                          <a:lnTo>
                            <a:pt x="158" y="214"/>
                          </a:lnTo>
                          <a:lnTo>
                            <a:pt x="234" y="257"/>
                          </a:lnTo>
                          <a:lnTo>
                            <a:pt x="295" y="294"/>
                          </a:lnTo>
                          <a:lnTo>
                            <a:pt x="349" y="343"/>
                          </a:lnTo>
                          <a:lnTo>
                            <a:pt x="376" y="347"/>
                          </a:lnTo>
                          <a:lnTo>
                            <a:pt x="400" y="329"/>
                          </a:lnTo>
                          <a:lnTo>
                            <a:pt x="440" y="292"/>
                          </a:lnTo>
                          <a:lnTo>
                            <a:pt x="503" y="261"/>
                          </a:lnTo>
                          <a:lnTo>
                            <a:pt x="570" y="220"/>
                          </a:lnTo>
                          <a:lnTo>
                            <a:pt x="616" y="190"/>
                          </a:lnTo>
                          <a:lnTo>
                            <a:pt x="612" y="171"/>
                          </a:lnTo>
                          <a:lnTo>
                            <a:pt x="606" y="145"/>
                          </a:lnTo>
                          <a:lnTo>
                            <a:pt x="588" y="1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23578" name="Freeform 36">
                      <a:extLst>
                        <a:ext uri="{FF2B5EF4-FFF2-40B4-BE49-F238E27FC236}">
                          <a16:creationId xmlns:a16="http://schemas.microsoft.com/office/drawing/2014/main" id="{7B0337EB-6B02-D141-BDAB-36ED346023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77" y="3266"/>
                      <a:ext cx="281" cy="134"/>
                    </a:xfrm>
                    <a:custGeom>
                      <a:avLst/>
                      <a:gdLst>
                        <a:gd name="T0" fmla="*/ 0 w 281"/>
                        <a:gd name="T1" fmla="*/ 117 h 134"/>
                        <a:gd name="T2" fmla="*/ 61 w 281"/>
                        <a:gd name="T3" fmla="*/ 96 h 134"/>
                        <a:gd name="T4" fmla="*/ 147 w 281"/>
                        <a:gd name="T5" fmla="*/ 60 h 134"/>
                        <a:gd name="T6" fmla="*/ 224 w 281"/>
                        <a:gd name="T7" fmla="*/ 15 h 134"/>
                        <a:gd name="T8" fmla="*/ 267 w 281"/>
                        <a:gd name="T9" fmla="*/ 0 h 134"/>
                        <a:gd name="T10" fmla="*/ 279 w 281"/>
                        <a:gd name="T11" fmla="*/ 2 h 134"/>
                        <a:gd name="T12" fmla="*/ 281 w 281"/>
                        <a:gd name="T13" fmla="*/ 15 h 134"/>
                        <a:gd name="T14" fmla="*/ 238 w 281"/>
                        <a:gd name="T15" fmla="*/ 34 h 134"/>
                        <a:gd name="T16" fmla="*/ 181 w 281"/>
                        <a:gd name="T17" fmla="*/ 66 h 134"/>
                        <a:gd name="T18" fmla="*/ 92 w 281"/>
                        <a:gd name="T19" fmla="*/ 104 h 134"/>
                        <a:gd name="T20" fmla="*/ 35 w 281"/>
                        <a:gd name="T21" fmla="*/ 134 h 134"/>
                        <a:gd name="T22" fmla="*/ 0 w 281"/>
                        <a:gd name="T23" fmla="*/ 117 h 134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81"/>
                        <a:gd name="T37" fmla="*/ 0 h 134"/>
                        <a:gd name="T38" fmla="*/ 281 w 281"/>
                        <a:gd name="T39" fmla="*/ 134 h 134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81" h="134">
                          <a:moveTo>
                            <a:pt x="0" y="117"/>
                          </a:moveTo>
                          <a:lnTo>
                            <a:pt x="61" y="96"/>
                          </a:lnTo>
                          <a:lnTo>
                            <a:pt x="147" y="60"/>
                          </a:lnTo>
                          <a:lnTo>
                            <a:pt x="224" y="15"/>
                          </a:lnTo>
                          <a:lnTo>
                            <a:pt x="267" y="0"/>
                          </a:lnTo>
                          <a:lnTo>
                            <a:pt x="279" y="2"/>
                          </a:lnTo>
                          <a:lnTo>
                            <a:pt x="281" y="15"/>
                          </a:lnTo>
                          <a:lnTo>
                            <a:pt x="238" y="34"/>
                          </a:lnTo>
                          <a:lnTo>
                            <a:pt x="181" y="66"/>
                          </a:lnTo>
                          <a:lnTo>
                            <a:pt x="92" y="104"/>
                          </a:lnTo>
                          <a:lnTo>
                            <a:pt x="35" y="134"/>
                          </a:lnTo>
                          <a:lnTo>
                            <a:pt x="0" y="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</p:grpSp>
            <p:grpSp>
              <p:nvGrpSpPr>
                <p:cNvPr id="23559" name="Group 37">
                  <a:extLst>
                    <a:ext uri="{FF2B5EF4-FFF2-40B4-BE49-F238E27FC236}">
                      <a16:creationId xmlns:a16="http://schemas.microsoft.com/office/drawing/2014/main" id="{EC3A6F00-2D4D-7C45-9B7A-5E548C26C5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40375" y="4829175"/>
                  <a:ext cx="815975" cy="625475"/>
                  <a:chOff x="3094" y="2856"/>
                  <a:chExt cx="514" cy="394"/>
                </a:xfrm>
              </p:grpSpPr>
              <p:sp>
                <p:nvSpPr>
                  <p:cNvPr id="23573" name="Freeform 38">
                    <a:extLst>
                      <a:ext uri="{FF2B5EF4-FFF2-40B4-BE49-F238E27FC236}">
                        <a16:creationId xmlns:a16="http://schemas.microsoft.com/office/drawing/2014/main" id="{D4039711-8BA9-DA43-BAC3-8843AC3EEA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2875"/>
                    <a:ext cx="493" cy="372"/>
                  </a:xfrm>
                  <a:custGeom>
                    <a:avLst/>
                    <a:gdLst>
                      <a:gd name="T0" fmla="*/ 0 w 493"/>
                      <a:gd name="T1" fmla="*/ 321 h 372"/>
                      <a:gd name="T2" fmla="*/ 67 w 493"/>
                      <a:gd name="T3" fmla="*/ 254 h 372"/>
                      <a:gd name="T4" fmla="*/ 108 w 493"/>
                      <a:gd name="T5" fmla="*/ 181 h 372"/>
                      <a:gd name="T6" fmla="*/ 150 w 493"/>
                      <a:gd name="T7" fmla="*/ 98 h 372"/>
                      <a:gd name="T8" fmla="*/ 168 w 493"/>
                      <a:gd name="T9" fmla="*/ 12 h 372"/>
                      <a:gd name="T10" fmla="*/ 487 w 493"/>
                      <a:gd name="T11" fmla="*/ 0 h 372"/>
                      <a:gd name="T12" fmla="*/ 493 w 493"/>
                      <a:gd name="T13" fmla="*/ 24 h 372"/>
                      <a:gd name="T14" fmla="*/ 450 w 493"/>
                      <a:gd name="T15" fmla="*/ 144 h 372"/>
                      <a:gd name="T16" fmla="*/ 424 w 493"/>
                      <a:gd name="T17" fmla="*/ 193 h 372"/>
                      <a:gd name="T18" fmla="*/ 365 w 493"/>
                      <a:gd name="T19" fmla="*/ 260 h 372"/>
                      <a:gd name="T20" fmla="*/ 304 w 493"/>
                      <a:gd name="T21" fmla="*/ 333 h 372"/>
                      <a:gd name="T22" fmla="*/ 274 w 493"/>
                      <a:gd name="T23" fmla="*/ 366 h 372"/>
                      <a:gd name="T24" fmla="*/ 122 w 493"/>
                      <a:gd name="T25" fmla="*/ 372 h 372"/>
                      <a:gd name="T26" fmla="*/ 55 w 493"/>
                      <a:gd name="T27" fmla="*/ 366 h 372"/>
                      <a:gd name="T28" fmla="*/ 6 w 493"/>
                      <a:gd name="T29" fmla="*/ 346 h 372"/>
                      <a:gd name="T30" fmla="*/ 0 w 493"/>
                      <a:gd name="T31" fmla="*/ 321 h 37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93"/>
                      <a:gd name="T49" fmla="*/ 0 h 372"/>
                      <a:gd name="T50" fmla="*/ 493 w 493"/>
                      <a:gd name="T51" fmla="*/ 372 h 372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93" h="372">
                        <a:moveTo>
                          <a:pt x="0" y="321"/>
                        </a:moveTo>
                        <a:lnTo>
                          <a:pt x="67" y="254"/>
                        </a:lnTo>
                        <a:lnTo>
                          <a:pt x="108" y="181"/>
                        </a:lnTo>
                        <a:lnTo>
                          <a:pt x="150" y="98"/>
                        </a:lnTo>
                        <a:lnTo>
                          <a:pt x="168" y="12"/>
                        </a:lnTo>
                        <a:lnTo>
                          <a:pt x="487" y="0"/>
                        </a:lnTo>
                        <a:lnTo>
                          <a:pt x="493" y="24"/>
                        </a:lnTo>
                        <a:lnTo>
                          <a:pt x="450" y="144"/>
                        </a:lnTo>
                        <a:lnTo>
                          <a:pt x="424" y="193"/>
                        </a:lnTo>
                        <a:lnTo>
                          <a:pt x="365" y="260"/>
                        </a:lnTo>
                        <a:lnTo>
                          <a:pt x="304" y="333"/>
                        </a:lnTo>
                        <a:lnTo>
                          <a:pt x="274" y="366"/>
                        </a:lnTo>
                        <a:lnTo>
                          <a:pt x="122" y="372"/>
                        </a:lnTo>
                        <a:lnTo>
                          <a:pt x="55" y="366"/>
                        </a:lnTo>
                        <a:lnTo>
                          <a:pt x="6" y="346"/>
                        </a:lnTo>
                        <a:lnTo>
                          <a:pt x="0" y="3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74" name="Freeform 39">
                    <a:extLst>
                      <a:ext uri="{FF2B5EF4-FFF2-40B4-BE49-F238E27FC236}">
                        <a16:creationId xmlns:a16="http://schemas.microsoft.com/office/drawing/2014/main" id="{80ACBBFB-893D-0041-8E8C-412B0FA591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4" y="2856"/>
                    <a:ext cx="514" cy="394"/>
                  </a:xfrm>
                  <a:custGeom>
                    <a:avLst/>
                    <a:gdLst>
                      <a:gd name="T0" fmla="*/ 32 w 514"/>
                      <a:gd name="T1" fmla="*/ 339 h 394"/>
                      <a:gd name="T2" fmla="*/ 99 w 514"/>
                      <a:gd name="T3" fmla="*/ 256 h 394"/>
                      <a:gd name="T4" fmla="*/ 147 w 514"/>
                      <a:gd name="T5" fmla="*/ 158 h 394"/>
                      <a:gd name="T6" fmla="*/ 171 w 514"/>
                      <a:gd name="T7" fmla="*/ 91 h 394"/>
                      <a:gd name="T8" fmla="*/ 187 w 514"/>
                      <a:gd name="T9" fmla="*/ 47 h 394"/>
                      <a:gd name="T10" fmla="*/ 250 w 514"/>
                      <a:gd name="T11" fmla="*/ 35 h 394"/>
                      <a:gd name="T12" fmla="*/ 401 w 514"/>
                      <a:gd name="T13" fmla="*/ 41 h 394"/>
                      <a:gd name="T14" fmla="*/ 480 w 514"/>
                      <a:gd name="T15" fmla="*/ 43 h 394"/>
                      <a:gd name="T16" fmla="*/ 460 w 514"/>
                      <a:gd name="T17" fmla="*/ 108 h 394"/>
                      <a:gd name="T18" fmla="*/ 423 w 514"/>
                      <a:gd name="T19" fmla="*/ 193 h 394"/>
                      <a:gd name="T20" fmla="*/ 363 w 514"/>
                      <a:gd name="T21" fmla="*/ 272 h 394"/>
                      <a:gd name="T22" fmla="*/ 304 w 514"/>
                      <a:gd name="T23" fmla="*/ 339 h 394"/>
                      <a:gd name="T24" fmla="*/ 278 w 514"/>
                      <a:gd name="T25" fmla="*/ 370 h 394"/>
                      <a:gd name="T26" fmla="*/ 202 w 514"/>
                      <a:gd name="T27" fmla="*/ 378 h 394"/>
                      <a:gd name="T28" fmla="*/ 48 w 514"/>
                      <a:gd name="T29" fmla="*/ 370 h 394"/>
                      <a:gd name="T30" fmla="*/ 75 w 514"/>
                      <a:gd name="T31" fmla="*/ 390 h 394"/>
                      <a:gd name="T32" fmla="*/ 194 w 514"/>
                      <a:gd name="T33" fmla="*/ 394 h 394"/>
                      <a:gd name="T34" fmla="*/ 290 w 514"/>
                      <a:gd name="T35" fmla="*/ 388 h 394"/>
                      <a:gd name="T36" fmla="*/ 347 w 514"/>
                      <a:gd name="T37" fmla="*/ 329 h 394"/>
                      <a:gd name="T38" fmla="*/ 411 w 514"/>
                      <a:gd name="T39" fmla="*/ 242 h 394"/>
                      <a:gd name="T40" fmla="*/ 462 w 514"/>
                      <a:gd name="T41" fmla="*/ 169 h 394"/>
                      <a:gd name="T42" fmla="*/ 490 w 514"/>
                      <a:gd name="T43" fmla="*/ 102 h 394"/>
                      <a:gd name="T44" fmla="*/ 508 w 514"/>
                      <a:gd name="T45" fmla="*/ 53 h 394"/>
                      <a:gd name="T46" fmla="*/ 514 w 514"/>
                      <a:gd name="T47" fmla="*/ 28 h 394"/>
                      <a:gd name="T48" fmla="*/ 498 w 514"/>
                      <a:gd name="T49" fmla="*/ 0 h 394"/>
                      <a:gd name="T50" fmla="*/ 454 w 514"/>
                      <a:gd name="T51" fmla="*/ 6 h 394"/>
                      <a:gd name="T52" fmla="*/ 323 w 514"/>
                      <a:gd name="T53" fmla="*/ 16 h 394"/>
                      <a:gd name="T54" fmla="*/ 200 w 514"/>
                      <a:gd name="T55" fmla="*/ 16 h 394"/>
                      <a:gd name="T56" fmla="*/ 169 w 514"/>
                      <a:gd name="T57" fmla="*/ 16 h 394"/>
                      <a:gd name="T58" fmla="*/ 151 w 514"/>
                      <a:gd name="T59" fmla="*/ 53 h 394"/>
                      <a:gd name="T60" fmla="*/ 139 w 514"/>
                      <a:gd name="T61" fmla="*/ 132 h 394"/>
                      <a:gd name="T62" fmla="*/ 105 w 514"/>
                      <a:gd name="T63" fmla="*/ 195 h 394"/>
                      <a:gd name="T64" fmla="*/ 60 w 514"/>
                      <a:gd name="T65" fmla="*/ 266 h 394"/>
                      <a:gd name="T66" fmla="*/ 24 w 514"/>
                      <a:gd name="T67" fmla="*/ 309 h 394"/>
                      <a:gd name="T68" fmla="*/ 0 w 514"/>
                      <a:gd name="T69" fmla="*/ 335 h 394"/>
                      <a:gd name="T70" fmla="*/ 6 w 514"/>
                      <a:gd name="T71" fmla="*/ 359 h 394"/>
                      <a:gd name="T72" fmla="*/ 32 w 514"/>
                      <a:gd name="T73" fmla="*/ 364 h 394"/>
                      <a:gd name="T74" fmla="*/ 32 w 514"/>
                      <a:gd name="T75" fmla="*/ 339 h 39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4"/>
                      <a:gd name="T115" fmla="*/ 0 h 394"/>
                      <a:gd name="T116" fmla="*/ 514 w 514"/>
                      <a:gd name="T117" fmla="*/ 394 h 39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4" h="394">
                        <a:moveTo>
                          <a:pt x="32" y="339"/>
                        </a:moveTo>
                        <a:lnTo>
                          <a:pt x="99" y="256"/>
                        </a:lnTo>
                        <a:lnTo>
                          <a:pt x="147" y="158"/>
                        </a:lnTo>
                        <a:lnTo>
                          <a:pt x="171" y="91"/>
                        </a:lnTo>
                        <a:lnTo>
                          <a:pt x="187" y="47"/>
                        </a:lnTo>
                        <a:lnTo>
                          <a:pt x="250" y="35"/>
                        </a:lnTo>
                        <a:lnTo>
                          <a:pt x="401" y="41"/>
                        </a:lnTo>
                        <a:lnTo>
                          <a:pt x="480" y="43"/>
                        </a:lnTo>
                        <a:lnTo>
                          <a:pt x="460" y="108"/>
                        </a:lnTo>
                        <a:lnTo>
                          <a:pt x="423" y="193"/>
                        </a:lnTo>
                        <a:lnTo>
                          <a:pt x="363" y="272"/>
                        </a:lnTo>
                        <a:lnTo>
                          <a:pt x="304" y="339"/>
                        </a:lnTo>
                        <a:lnTo>
                          <a:pt x="278" y="370"/>
                        </a:lnTo>
                        <a:lnTo>
                          <a:pt x="202" y="378"/>
                        </a:lnTo>
                        <a:lnTo>
                          <a:pt x="48" y="370"/>
                        </a:lnTo>
                        <a:lnTo>
                          <a:pt x="75" y="390"/>
                        </a:lnTo>
                        <a:lnTo>
                          <a:pt x="194" y="394"/>
                        </a:lnTo>
                        <a:lnTo>
                          <a:pt x="290" y="388"/>
                        </a:lnTo>
                        <a:lnTo>
                          <a:pt x="347" y="329"/>
                        </a:lnTo>
                        <a:lnTo>
                          <a:pt x="411" y="242"/>
                        </a:lnTo>
                        <a:lnTo>
                          <a:pt x="462" y="169"/>
                        </a:lnTo>
                        <a:lnTo>
                          <a:pt x="490" y="102"/>
                        </a:lnTo>
                        <a:lnTo>
                          <a:pt x="508" y="53"/>
                        </a:lnTo>
                        <a:lnTo>
                          <a:pt x="514" y="28"/>
                        </a:lnTo>
                        <a:lnTo>
                          <a:pt x="498" y="0"/>
                        </a:lnTo>
                        <a:lnTo>
                          <a:pt x="454" y="6"/>
                        </a:lnTo>
                        <a:lnTo>
                          <a:pt x="323" y="16"/>
                        </a:lnTo>
                        <a:lnTo>
                          <a:pt x="200" y="16"/>
                        </a:lnTo>
                        <a:lnTo>
                          <a:pt x="169" y="16"/>
                        </a:lnTo>
                        <a:lnTo>
                          <a:pt x="151" y="53"/>
                        </a:lnTo>
                        <a:lnTo>
                          <a:pt x="139" y="132"/>
                        </a:lnTo>
                        <a:lnTo>
                          <a:pt x="105" y="195"/>
                        </a:lnTo>
                        <a:lnTo>
                          <a:pt x="60" y="266"/>
                        </a:lnTo>
                        <a:lnTo>
                          <a:pt x="24" y="309"/>
                        </a:lnTo>
                        <a:lnTo>
                          <a:pt x="0" y="335"/>
                        </a:lnTo>
                        <a:lnTo>
                          <a:pt x="6" y="359"/>
                        </a:lnTo>
                        <a:lnTo>
                          <a:pt x="32" y="364"/>
                        </a:lnTo>
                        <a:lnTo>
                          <a:pt x="32" y="3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3562" name="Group 46">
                  <a:extLst>
                    <a:ext uri="{FF2B5EF4-FFF2-40B4-BE49-F238E27FC236}">
                      <a16:creationId xmlns:a16="http://schemas.microsoft.com/office/drawing/2014/main" id="{5E1F0835-FBA8-4A45-AAB5-4A614DBFF4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97563" y="3302000"/>
                  <a:ext cx="1060450" cy="2046288"/>
                  <a:chOff x="3333" y="1603"/>
                  <a:chExt cx="668" cy="1289"/>
                </a:xfrm>
              </p:grpSpPr>
              <p:sp>
                <p:nvSpPr>
                  <p:cNvPr id="23563" name="Freeform 47">
                    <a:extLst>
                      <a:ext uri="{FF2B5EF4-FFF2-40B4-BE49-F238E27FC236}">
                        <a16:creationId xmlns:a16="http://schemas.microsoft.com/office/drawing/2014/main" id="{EB508F2B-BF69-1A43-A28B-44FD91883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1705"/>
                    <a:ext cx="346" cy="329"/>
                  </a:xfrm>
                  <a:custGeom>
                    <a:avLst/>
                    <a:gdLst>
                      <a:gd name="T0" fmla="*/ 113 w 346"/>
                      <a:gd name="T1" fmla="*/ 187 h 329"/>
                      <a:gd name="T2" fmla="*/ 88 w 346"/>
                      <a:gd name="T3" fmla="*/ 144 h 329"/>
                      <a:gd name="T4" fmla="*/ 74 w 346"/>
                      <a:gd name="T5" fmla="*/ 110 h 329"/>
                      <a:gd name="T6" fmla="*/ 68 w 346"/>
                      <a:gd name="T7" fmla="*/ 84 h 329"/>
                      <a:gd name="T8" fmla="*/ 74 w 346"/>
                      <a:gd name="T9" fmla="*/ 53 h 329"/>
                      <a:gd name="T10" fmla="*/ 88 w 346"/>
                      <a:gd name="T11" fmla="*/ 32 h 329"/>
                      <a:gd name="T12" fmla="*/ 111 w 346"/>
                      <a:gd name="T13" fmla="*/ 11 h 329"/>
                      <a:gd name="T14" fmla="*/ 143 w 346"/>
                      <a:gd name="T15" fmla="*/ 4 h 329"/>
                      <a:gd name="T16" fmla="*/ 178 w 346"/>
                      <a:gd name="T17" fmla="*/ 0 h 329"/>
                      <a:gd name="T18" fmla="*/ 217 w 346"/>
                      <a:gd name="T19" fmla="*/ 9 h 329"/>
                      <a:gd name="T20" fmla="*/ 252 w 346"/>
                      <a:gd name="T21" fmla="*/ 21 h 329"/>
                      <a:gd name="T22" fmla="*/ 278 w 346"/>
                      <a:gd name="T23" fmla="*/ 41 h 329"/>
                      <a:gd name="T24" fmla="*/ 303 w 346"/>
                      <a:gd name="T25" fmla="*/ 64 h 329"/>
                      <a:gd name="T26" fmla="*/ 328 w 346"/>
                      <a:gd name="T27" fmla="*/ 100 h 329"/>
                      <a:gd name="T28" fmla="*/ 344 w 346"/>
                      <a:gd name="T29" fmla="*/ 126 h 329"/>
                      <a:gd name="T30" fmla="*/ 346 w 346"/>
                      <a:gd name="T31" fmla="*/ 158 h 329"/>
                      <a:gd name="T32" fmla="*/ 338 w 346"/>
                      <a:gd name="T33" fmla="*/ 190 h 329"/>
                      <a:gd name="T34" fmla="*/ 321 w 346"/>
                      <a:gd name="T35" fmla="*/ 217 h 329"/>
                      <a:gd name="T36" fmla="*/ 303 w 346"/>
                      <a:gd name="T37" fmla="*/ 235 h 329"/>
                      <a:gd name="T38" fmla="*/ 283 w 346"/>
                      <a:gd name="T39" fmla="*/ 249 h 329"/>
                      <a:gd name="T40" fmla="*/ 248 w 346"/>
                      <a:gd name="T41" fmla="*/ 256 h 329"/>
                      <a:gd name="T42" fmla="*/ 217 w 346"/>
                      <a:gd name="T43" fmla="*/ 254 h 329"/>
                      <a:gd name="T44" fmla="*/ 184 w 346"/>
                      <a:gd name="T45" fmla="*/ 245 h 329"/>
                      <a:gd name="T46" fmla="*/ 162 w 346"/>
                      <a:gd name="T47" fmla="*/ 235 h 329"/>
                      <a:gd name="T48" fmla="*/ 137 w 346"/>
                      <a:gd name="T49" fmla="*/ 222 h 329"/>
                      <a:gd name="T50" fmla="*/ 98 w 346"/>
                      <a:gd name="T51" fmla="*/ 261 h 329"/>
                      <a:gd name="T52" fmla="*/ 63 w 346"/>
                      <a:gd name="T53" fmla="*/ 299 h 329"/>
                      <a:gd name="T54" fmla="*/ 51 w 346"/>
                      <a:gd name="T55" fmla="*/ 320 h 329"/>
                      <a:gd name="T56" fmla="*/ 27 w 346"/>
                      <a:gd name="T57" fmla="*/ 329 h 329"/>
                      <a:gd name="T58" fmla="*/ 6 w 346"/>
                      <a:gd name="T59" fmla="*/ 324 h 329"/>
                      <a:gd name="T60" fmla="*/ 0 w 346"/>
                      <a:gd name="T61" fmla="*/ 308 h 329"/>
                      <a:gd name="T62" fmla="*/ 2 w 346"/>
                      <a:gd name="T63" fmla="*/ 288 h 329"/>
                      <a:gd name="T64" fmla="*/ 27 w 346"/>
                      <a:gd name="T65" fmla="*/ 265 h 329"/>
                      <a:gd name="T66" fmla="*/ 74 w 346"/>
                      <a:gd name="T67" fmla="*/ 235 h 329"/>
                      <a:gd name="T68" fmla="*/ 113 w 346"/>
                      <a:gd name="T69" fmla="*/ 187 h 329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346"/>
                      <a:gd name="T106" fmla="*/ 0 h 329"/>
                      <a:gd name="T107" fmla="*/ 346 w 346"/>
                      <a:gd name="T108" fmla="*/ 329 h 329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346" h="329">
                        <a:moveTo>
                          <a:pt x="113" y="187"/>
                        </a:moveTo>
                        <a:lnTo>
                          <a:pt x="88" y="144"/>
                        </a:lnTo>
                        <a:lnTo>
                          <a:pt x="74" y="110"/>
                        </a:lnTo>
                        <a:lnTo>
                          <a:pt x="68" y="84"/>
                        </a:lnTo>
                        <a:lnTo>
                          <a:pt x="74" y="53"/>
                        </a:lnTo>
                        <a:lnTo>
                          <a:pt x="88" y="32"/>
                        </a:lnTo>
                        <a:lnTo>
                          <a:pt x="111" y="11"/>
                        </a:lnTo>
                        <a:lnTo>
                          <a:pt x="143" y="4"/>
                        </a:lnTo>
                        <a:lnTo>
                          <a:pt x="178" y="0"/>
                        </a:lnTo>
                        <a:lnTo>
                          <a:pt x="217" y="9"/>
                        </a:lnTo>
                        <a:lnTo>
                          <a:pt x="252" y="21"/>
                        </a:lnTo>
                        <a:lnTo>
                          <a:pt x="278" y="41"/>
                        </a:lnTo>
                        <a:lnTo>
                          <a:pt x="303" y="64"/>
                        </a:lnTo>
                        <a:lnTo>
                          <a:pt x="328" y="100"/>
                        </a:lnTo>
                        <a:lnTo>
                          <a:pt x="344" y="126"/>
                        </a:lnTo>
                        <a:lnTo>
                          <a:pt x="346" y="158"/>
                        </a:lnTo>
                        <a:lnTo>
                          <a:pt x="338" y="190"/>
                        </a:lnTo>
                        <a:lnTo>
                          <a:pt x="321" y="217"/>
                        </a:lnTo>
                        <a:lnTo>
                          <a:pt x="303" y="235"/>
                        </a:lnTo>
                        <a:lnTo>
                          <a:pt x="283" y="249"/>
                        </a:lnTo>
                        <a:lnTo>
                          <a:pt x="248" y="256"/>
                        </a:lnTo>
                        <a:lnTo>
                          <a:pt x="217" y="254"/>
                        </a:lnTo>
                        <a:lnTo>
                          <a:pt x="184" y="245"/>
                        </a:lnTo>
                        <a:lnTo>
                          <a:pt x="162" y="235"/>
                        </a:lnTo>
                        <a:lnTo>
                          <a:pt x="137" y="222"/>
                        </a:lnTo>
                        <a:lnTo>
                          <a:pt x="98" y="261"/>
                        </a:lnTo>
                        <a:lnTo>
                          <a:pt x="63" y="299"/>
                        </a:lnTo>
                        <a:lnTo>
                          <a:pt x="51" y="320"/>
                        </a:lnTo>
                        <a:lnTo>
                          <a:pt x="27" y="329"/>
                        </a:lnTo>
                        <a:lnTo>
                          <a:pt x="6" y="324"/>
                        </a:lnTo>
                        <a:lnTo>
                          <a:pt x="0" y="308"/>
                        </a:lnTo>
                        <a:lnTo>
                          <a:pt x="2" y="288"/>
                        </a:lnTo>
                        <a:lnTo>
                          <a:pt x="27" y="265"/>
                        </a:lnTo>
                        <a:lnTo>
                          <a:pt x="74" y="235"/>
                        </a:lnTo>
                        <a:lnTo>
                          <a:pt x="113" y="18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64" name="Freeform 48">
                    <a:extLst>
                      <a:ext uri="{FF2B5EF4-FFF2-40B4-BE49-F238E27FC236}">
                        <a16:creationId xmlns:a16="http://schemas.microsoft.com/office/drawing/2014/main" id="{C7D82F34-6801-6043-86CD-70E3E2E8F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8" y="1940"/>
                    <a:ext cx="288" cy="477"/>
                  </a:xfrm>
                  <a:custGeom>
                    <a:avLst/>
                    <a:gdLst>
                      <a:gd name="T0" fmla="*/ 25 w 288"/>
                      <a:gd name="T1" fmla="*/ 16 h 477"/>
                      <a:gd name="T2" fmla="*/ 49 w 288"/>
                      <a:gd name="T3" fmla="*/ 4 h 477"/>
                      <a:gd name="T4" fmla="*/ 74 w 288"/>
                      <a:gd name="T5" fmla="*/ 0 h 477"/>
                      <a:gd name="T6" fmla="*/ 103 w 288"/>
                      <a:gd name="T7" fmla="*/ 0 h 477"/>
                      <a:gd name="T8" fmla="*/ 140 w 288"/>
                      <a:gd name="T9" fmla="*/ 10 h 477"/>
                      <a:gd name="T10" fmla="*/ 171 w 288"/>
                      <a:gd name="T11" fmla="*/ 28 h 477"/>
                      <a:gd name="T12" fmla="*/ 202 w 288"/>
                      <a:gd name="T13" fmla="*/ 55 h 477"/>
                      <a:gd name="T14" fmla="*/ 226 w 288"/>
                      <a:gd name="T15" fmla="*/ 89 h 477"/>
                      <a:gd name="T16" fmla="*/ 247 w 288"/>
                      <a:gd name="T17" fmla="*/ 127 h 477"/>
                      <a:gd name="T18" fmla="*/ 269 w 288"/>
                      <a:gd name="T19" fmla="*/ 174 h 477"/>
                      <a:gd name="T20" fmla="*/ 282 w 288"/>
                      <a:gd name="T21" fmla="*/ 216 h 477"/>
                      <a:gd name="T22" fmla="*/ 288 w 288"/>
                      <a:gd name="T23" fmla="*/ 265 h 477"/>
                      <a:gd name="T24" fmla="*/ 288 w 288"/>
                      <a:gd name="T25" fmla="*/ 315 h 477"/>
                      <a:gd name="T26" fmla="*/ 284 w 288"/>
                      <a:gd name="T27" fmla="*/ 356 h 477"/>
                      <a:gd name="T28" fmla="*/ 276 w 288"/>
                      <a:gd name="T29" fmla="*/ 392 h 477"/>
                      <a:gd name="T30" fmla="*/ 263 w 288"/>
                      <a:gd name="T31" fmla="*/ 424 h 477"/>
                      <a:gd name="T32" fmla="*/ 235 w 288"/>
                      <a:gd name="T33" fmla="*/ 447 h 477"/>
                      <a:gd name="T34" fmla="*/ 214 w 288"/>
                      <a:gd name="T35" fmla="*/ 465 h 477"/>
                      <a:gd name="T36" fmla="*/ 171 w 288"/>
                      <a:gd name="T37" fmla="*/ 477 h 477"/>
                      <a:gd name="T38" fmla="*/ 130 w 288"/>
                      <a:gd name="T39" fmla="*/ 473 h 477"/>
                      <a:gd name="T40" fmla="*/ 105 w 288"/>
                      <a:gd name="T41" fmla="*/ 461 h 477"/>
                      <a:gd name="T42" fmla="*/ 84 w 288"/>
                      <a:gd name="T43" fmla="*/ 428 h 477"/>
                      <a:gd name="T44" fmla="*/ 66 w 288"/>
                      <a:gd name="T45" fmla="*/ 394 h 477"/>
                      <a:gd name="T46" fmla="*/ 56 w 288"/>
                      <a:gd name="T47" fmla="*/ 350 h 477"/>
                      <a:gd name="T48" fmla="*/ 66 w 288"/>
                      <a:gd name="T49" fmla="*/ 295 h 477"/>
                      <a:gd name="T50" fmla="*/ 78 w 288"/>
                      <a:gd name="T51" fmla="*/ 259 h 477"/>
                      <a:gd name="T52" fmla="*/ 84 w 288"/>
                      <a:gd name="T53" fmla="*/ 224 h 477"/>
                      <a:gd name="T54" fmla="*/ 80 w 288"/>
                      <a:gd name="T55" fmla="*/ 194 h 477"/>
                      <a:gd name="T56" fmla="*/ 68 w 288"/>
                      <a:gd name="T57" fmla="*/ 164 h 477"/>
                      <a:gd name="T58" fmla="*/ 43 w 288"/>
                      <a:gd name="T59" fmla="*/ 139 h 477"/>
                      <a:gd name="T60" fmla="*/ 23 w 288"/>
                      <a:gd name="T61" fmla="*/ 125 h 477"/>
                      <a:gd name="T62" fmla="*/ 6 w 288"/>
                      <a:gd name="T63" fmla="*/ 103 h 477"/>
                      <a:gd name="T64" fmla="*/ 0 w 288"/>
                      <a:gd name="T65" fmla="*/ 77 h 477"/>
                      <a:gd name="T66" fmla="*/ 0 w 288"/>
                      <a:gd name="T67" fmla="*/ 55 h 477"/>
                      <a:gd name="T68" fmla="*/ 10 w 288"/>
                      <a:gd name="T69" fmla="*/ 34 h 477"/>
                      <a:gd name="T70" fmla="*/ 25 w 288"/>
                      <a:gd name="T71" fmla="*/ 16 h 477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288"/>
                      <a:gd name="T109" fmla="*/ 0 h 477"/>
                      <a:gd name="T110" fmla="*/ 288 w 288"/>
                      <a:gd name="T111" fmla="*/ 477 h 477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288" h="477">
                        <a:moveTo>
                          <a:pt x="25" y="16"/>
                        </a:moveTo>
                        <a:lnTo>
                          <a:pt x="49" y="4"/>
                        </a:lnTo>
                        <a:lnTo>
                          <a:pt x="74" y="0"/>
                        </a:lnTo>
                        <a:lnTo>
                          <a:pt x="103" y="0"/>
                        </a:lnTo>
                        <a:lnTo>
                          <a:pt x="140" y="10"/>
                        </a:lnTo>
                        <a:lnTo>
                          <a:pt x="171" y="28"/>
                        </a:lnTo>
                        <a:lnTo>
                          <a:pt x="202" y="55"/>
                        </a:lnTo>
                        <a:lnTo>
                          <a:pt x="226" y="89"/>
                        </a:lnTo>
                        <a:lnTo>
                          <a:pt x="247" y="127"/>
                        </a:lnTo>
                        <a:lnTo>
                          <a:pt x="269" y="174"/>
                        </a:lnTo>
                        <a:lnTo>
                          <a:pt x="282" y="216"/>
                        </a:lnTo>
                        <a:lnTo>
                          <a:pt x="288" y="265"/>
                        </a:lnTo>
                        <a:lnTo>
                          <a:pt x="288" y="315"/>
                        </a:lnTo>
                        <a:lnTo>
                          <a:pt x="284" y="356"/>
                        </a:lnTo>
                        <a:lnTo>
                          <a:pt x="276" y="392"/>
                        </a:lnTo>
                        <a:lnTo>
                          <a:pt x="263" y="424"/>
                        </a:lnTo>
                        <a:lnTo>
                          <a:pt x="235" y="447"/>
                        </a:lnTo>
                        <a:lnTo>
                          <a:pt x="214" y="465"/>
                        </a:lnTo>
                        <a:lnTo>
                          <a:pt x="171" y="477"/>
                        </a:lnTo>
                        <a:lnTo>
                          <a:pt x="130" y="473"/>
                        </a:lnTo>
                        <a:lnTo>
                          <a:pt x="105" y="461"/>
                        </a:lnTo>
                        <a:lnTo>
                          <a:pt x="84" y="428"/>
                        </a:lnTo>
                        <a:lnTo>
                          <a:pt x="66" y="394"/>
                        </a:lnTo>
                        <a:lnTo>
                          <a:pt x="56" y="350"/>
                        </a:lnTo>
                        <a:lnTo>
                          <a:pt x="66" y="295"/>
                        </a:lnTo>
                        <a:lnTo>
                          <a:pt x="78" y="259"/>
                        </a:lnTo>
                        <a:lnTo>
                          <a:pt x="84" y="224"/>
                        </a:lnTo>
                        <a:lnTo>
                          <a:pt x="80" y="194"/>
                        </a:lnTo>
                        <a:lnTo>
                          <a:pt x="68" y="164"/>
                        </a:lnTo>
                        <a:lnTo>
                          <a:pt x="43" y="139"/>
                        </a:lnTo>
                        <a:lnTo>
                          <a:pt x="23" y="125"/>
                        </a:lnTo>
                        <a:lnTo>
                          <a:pt x="6" y="103"/>
                        </a:lnTo>
                        <a:lnTo>
                          <a:pt x="0" y="77"/>
                        </a:lnTo>
                        <a:lnTo>
                          <a:pt x="0" y="55"/>
                        </a:lnTo>
                        <a:lnTo>
                          <a:pt x="10" y="34"/>
                        </a:lnTo>
                        <a:lnTo>
                          <a:pt x="25" y="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65" name="Freeform 49">
                    <a:extLst>
                      <a:ext uri="{FF2B5EF4-FFF2-40B4-BE49-F238E27FC236}">
                        <a16:creationId xmlns:a16="http://schemas.microsoft.com/office/drawing/2014/main" id="{DE62B6F8-EAD8-8945-9968-DD79F1EFD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5" y="1973"/>
                    <a:ext cx="237" cy="464"/>
                  </a:xfrm>
                  <a:custGeom>
                    <a:avLst/>
                    <a:gdLst>
                      <a:gd name="T0" fmla="*/ 127 w 237"/>
                      <a:gd name="T1" fmla="*/ 67 h 464"/>
                      <a:gd name="T2" fmla="*/ 164 w 237"/>
                      <a:gd name="T3" fmla="*/ 20 h 464"/>
                      <a:gd name="T4" fmla="*/ 193 w 237"/>
                      <a:gd name="T5" fmla="*/ 0 h 464"/>
                      <a:gd name="T6" fmla="*/ 214 w 237"/>
                      <a:gd name="T7" fmla="*/ 14 h 464"/>
                      <a:gd name="T8" fmla="*/ 231 w 237"/>
                      <a:gd name="T9" fmla="*/ 69 h 464"/>
                      <a:gd name="T10" fmla="*/ 220 w 237"/>
                      <a:gd name="T11" fmla="*/ 91 h 464"/>
                      <a:gd name="T12" fmla="*/ 164 w 237"/>
                      <a:gd name="T13" fmla="*/ 111 h 464"/>
                      <a:gd name="T14" fmla="*/ 125 w 237"/>
                      <a:gd name="T15" fmla="*/ 140 h 464"/>
                      <a:gd name="T16" fmla="*/ 77 w 237"/>
                      <a:gd name="T17" fmla="*/ 176 h 464"/>
                      <a:gd name="T18" fmla="*/ 50 w 237"/>
                      <a:gd name="T19" fmla="*/ 207 h 464"/>
                      <a:gd name="T20" fmla="*/ 46 w 237"/>
                      <a:gd name="T21" fmla="*/ 225 h 464"/>
                      <a:gd name="T22" fmla="*/ 58 w 237"/>
                      <a:gd name="T23" fmla="*/ 243 h 464"/>
                      <a:gd name="T24" fmla="*/ 71 w 237"/>
                      <a:gd name="T25" fmla="*/ 261 h 464"/>
                      <a:gd name="T26" fmla="*/ 119 w 237"/>
                      <a:gd name="T27" fmla="*/ 294 h 464"/>
                      <a:gd name="T28" fmla="*/ 164 w 237"/>
                      <a:gd name="T29" fmla="*/ 318 h 464"/>
                      <a:gd name="T30" fmla="*/ 206 w 237"/>
                      <a:gd name="T31" fmla="*/ 328 h 464"/>
                      <a:gd name="T32" fmla="*/ 225 w 237"/>
                      <a:gd name="T33" fmla="*/ 324 h 464"/>
                      <a:gd name="T34" fmla="*/ 233 w 237"/>
                      <a:gd name="T35" fmla="*/ 330 h 464"/>
                      <a:gd name="T36" fmla="*/ 237 w 237"/>
                      <a:gd name="T37" fmla="*/ 346 h 464"/>
                      <a:gd name="T38" fmla="*/ 208 w 237"/>
                      <a:gd name="T39" fmla="*/ 371 h 464"/>
                      <a:gd name="T40" fmla="*/ 187 w 237"/>
                      <a:gd name="T41" fmla="*/ 397 h 464"/>
                      <a:gd name="T42" fmla="*/ 181 w 237"/>
                      <a:gd name="T43" fmla="*/ 428 h 464"/>
                      <a:gd name="T44" fmla="*/ 177 w 237"/>
                      <a:gd name="T45" fmla="*/ 456 h 464"/>
                      <a:gd name="T46" fmla="*/ 158 w 237"/>
                      <a:gd name="T47" fmla="*/ 464 h 464"/>
                      <a:gd name="T48" fmla="*/ 143 w 237"/>
                      <a:gd name="T49" fmla="*/ 456 h 464"/>
                      <a:gd name="T50" fmla="*/ 146 w 237"/>
                      <a:gd name="T51" fmla="*/ 421 h 464"/>
                      <a:gd name="T52" fmla="*/ 158 w 237"/>
                      <a:gd name="T53" fmla="*/ 383 h 464"/>
                      <a:gd name="T54" fmla="*/ 181 w 237"/>
                      <a:gd name="T55" fmla="*/ 349 h 464"/>
                      <a:gd name="T56" fmla="*/ 133 w 237"/>
                      <a:gd name="T57" fmla="*/ 336 h 464"/>
                      <a:gd name="T58" fmla="*/ 81 w 237"/>
                      <a:gd name="T59" fmla="*/ 316 h 464"/>
                      <a:gd name="T60" fmla="*/ 37 w 237"/>
                      <a:gd name="T61" fmla="*/ 288 h 464"/>
                      <a:gd name="T62" fmla="*/ 15 w 237"/>
                      <a:gd name="T63" fmla="*/ 263 h 464"/>
                      <a:gd name="T64" fmla="*/ 0 w 237"/>
                      <a:gd name="T65" fmla="*/ 227 h 464"/>
                      <a:gd name="T66" fmla="*/ 0 w 237"/>
                      <a:gd name="T67" fmla="*/ 207 h 464"/>
                      <a:gd name="T68" fmla="*/ 12 w 237"/>
                      <a:gd name="T69" fmla="*/ 176 h 464"/>
                      <a:gd name="T70" fmla="*/ 44 w 237"/>
                      <a:gd name="T71" fmla="*/ 146 h 464"/>
                      <a:gd name="T72" fmla="*/ 87 w 237"/>
                      <a:gd name="T73" fmla="*/ 109 h 464"/>
                      <a:gd name="T74" fmla="*/ 127 w 237"/>
                      <a:gd name="T75" fmla="*/ 67 h 46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7"/>
                      <a:gd name="T115" fmla="*/ 0 h 464"/>
                      <a:gd name="T116" fmla="*/ 237 w 237"/>
                      <a:gd name="T117" fmla="*/ 464 h 46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7" h="464">
                        <a:moveTo>
                          <a:pt x="127" y="67"/>
                        </a:moveTo>
                        <a:lnTo>
                          <a:pt x="164" y="20"/>
                        </a:lnTo>
                        <a:lnTo>
                          <a:pt x="193" y="0"/>
                        </a:lnTo>
                        <a:lnTo>
                          <a:pt x="214" y="14"/>
                        </a:lnTo>
                        <a:lnTo>
                          <a:pt x="231" y="69"/>
                        </a:lnTo>
                        <a:lnTo>
                          <a:pt x="220" y="91"/>
                        </a:lnTo>
                        <a:lnTo>
                          <a:pt x="164" y="111"/>
                        </a:lnTo>
                        <a:lnTo>
                          <a:pt x="125" y="140"/>
                        </a:lnTo>
                        <a:lnTo>
                          <a:pt x="77" y="176"/>
                        </a:lnTo>
                        <a:lnTo>
                          <a:pt x="50" y="207"/>
                        </a:lnTo>
                        <a:lnTo>
                          <a:pt x="46" y="225"/>
                        </a:lnTo>
                        <a:lnTo>
                          <a:pt x="58" y="243"/>
                        </a:lnTo>
                        <a:lnTo>
                          <a:pt x="71" y="261"/>
                        </a:lnTo>
                        <a:lnTo>
                          <a:pt x="119" y="294"/>
                        </a:lnTo>
                        <a:lnTo>
                          <a:pt x="164" y="318"/>
                        </a:lnTo>
                        <a:lnTo>
                          <a:pt x="206" y="328"/>
                        </a:lnTo>
                        <a:lnTo>
                          <a:pt x="225" y="324"/>
                        </a:lnTo>
                        <a:lnTo>
                          <a:pt x="233" y="330"/>
                        </a:lnTo>
                        <a:lnTo>
                          <a:pt x="237" y="346"/>
                        </a:lnTo>
                        <a:lnTo>
                          <a:pt x="208" y="371"/>
                        </a:lnTo>
                        <a:lnTo>
                          <a:pt x="187" y="397"/>
                        </a:lnTo>
                        <a:lnTo>
                          <a:pt x="181" y="428"/>
                        </a:lnTo>
                        <a:lnTo>
                          <a:pt x="177" y="456"/>
                        </a:lnTo>
                        <a:lnTo>
                          <a:pt x="158" y="464"/>
                        </a:lnTo>
                        <a:lnTo>
                          <a:pt x="143" y="456"/>
                        </a:lnTo>
                        <a:lnTo>
                          <a:pt x="146" y="421"/>
                        </a:lnTo>
                        <a:lnTo>
                          <a:pt x="158" y="383"/>
                        </a:lnTo>
                        <a:lnTo>
                          <a:pt x="181" y="349"/>
                        </a:lnTo>
                        <a:lnTo>
                          <a:pt x="133" y="336"/>
                        </a:lnTo>
                        <a:lnTo>
                          <a:pt x="81" y="316"/>
                        </a:lnTo>
                        <a:lnTo>
                          <a:pt x="37" y="288"/>
                        </a:lnTo>
                        <a:lnTo>
                          <a:pt x="15" y="263"/>
                        </a:lnTo>
                        <a:lnTo>
                          <a:pt x="0" y="227"/>
                        </a:lnTo>
                        <a:lnTo>
                          <a:pt x="0" y="207"/>
                        </a:lnTo>
                        <a:lnTo>
                          <a:pt x="12" y="176"/>
                        </a:lnTo>
                        <a:lnTo>
                          <a:pt x="44" y="146"/>
                        </a:lnTo>
                        <a:lnTo>
                          <a:pt x="87" y="109"/>
                        </a:lnTo>
                        <a:lnTo>
                          <a:pt x="127" y="6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66" name="Freeform 50">
                    <a:extLst>
                      <a:ext uri="{FF2B5EF4-FFF2-40B4-BE49-F238E27FC236}">
                        <a16:creationId xmlns:a16="http://schemas.microsoft.com/office/drawing/2014/main" id="{164F950E-1A3B-344C-A89C-F4B2AD883D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70" y="1603"/>
                    <a:ext cx="398" cy="407"/>
                  </a:xfrm>
                  <a:custGeom>
                    <a:avLst/>
                    <a:gdLst>
                      <a:gd name="T0" fmla="*/ 172 w 398"/>
                      <a:gd name="T1" fmla="*/ 358 h 407"/>
                      <a:gd name="T2" fmla="*/ 211 w 398"/>
                      <a:gd name="T3" fmla="*/ 352 h 407"/>
                      <a:gd name="T4" fmla="*/ 265 w 398"/>
                      <a:gd name="T5" fmla="*/ 338 h 407"/>
                      <a:gd name="T6" fmla="*/ 283 w 398"/>
                      <a:gd name="T7" fmla="*/ 331 h 407"/>
                      <a:gd name="T8" fmla="*/ 315 w 398"/>
                      <a:gd name="T9" fmla="*/ 306 h 407"/>
                      <a:gd name="T10" fmla="*/ 342 w 398"/>
                      <a:gd name="T11" fmla="*/ 267 h 407"/>
                      <a:gd name="T12" fmla="*/ 350 w 398"/>
                      <a:gd name="T13" fmla="*/ 246 h 407"/>
                      <a:gd name="T14" fmla="*/ 350 w 398"/>
                      <a:gd name="T15" fmla="*/ 220 h 407"/>
                      <a:gd name="T16" fmla="*/ 304 w 398"/>
                      <a:gd name="T17" fmla="*/ 192 h 407"/>
                      <a:gd name="T18" fmla="*/ 226 w 398"/>
                      <a:gd name="T19" fmla="*/ 156 h 407"/>
                      <a:gd name="T20" fmla="*/ 176 w 398"/>
                      <a:gd name="T21" fmla="*/ 150 h 407"/>
                      <a:gd name="T22" fmla="*/ 143 w 398"/>
                      <a:gd name="T23" fmla="*/ 155 h 407"/>
                      <a:gd name="T24" fmla="*/ 117 w 398"/>
                      <a:gd name="T25" fmla="*/ 167 h 407"/>
                      <a:gd name="T26" fmla="*/ 100 w 398"/>
                      <a:gd name="T27" fmla="*/ 172 h 407"/>
                      <a:gd name="T28" fmla="*/ 83 w 398"/>
                      <a:gd name="T29" fmla="*/ 161 h 407"/>
                      <a:gd name="T30" fmla="*/ 78 w 398"/>
                      <a:gd name="T31" fmla="*/ 145 h 407"/>
                      <a:gd name="T32" fmla="*/ 104 w 398"/>
                      <a:gd name="T33" fmla="*/ 126 h 407"/>
                      <a:gd name="T34" fmla="*/ 128 w 398"/>
                      <a:gd name="T35" fmla="*/ 124 h 407"/>
                      <a:gd name="T36" fmla="*/ 148 w 398"/>
                      <a:gd name="T37" fmla="*/ 119 h 407"/>
                      <a:gd name="T38" fmla="*/ 154 w 398"/>
                      <a:gd name="T39" fmla="*/ 109 h 407"/>
                      <a:gd name="T40" fmla="*/ 148 w 398"/>
                      <a:gd name="T41" fmla="*/ 76 h 407"/>
                      <a:gd name="T42" fmla="*/ 122 w 398"/>
                      <a:gd name="T43" fmla="*/ 54 h 407"/>
                      <a:gd name="T44" fmla="*/ 94 w 398"/>
                      <a:gd name="T45" fmla="*/ 44 h 407"/>
                      <a:gd name="T46" fmla="*/ 61 w 398"/>
                      <a:gd name="T47" fmla="*/ 45 h 407"/>
                      <a:gd name="T48" fmla="*/ 44 w 398"/>
                      <a:gd name="T49" fmla="*/ 54 h 407"/>
                      <a:gd name="T50" fmla="*/ 37 w 398"/>
                      <a:gd name="T51" fmla="*/ 71 h 407"/>
                      <a:gd name="T52" fmla="*/ 39 w 398"/>
                      <a:gd name="T53" fmla="*/ 89 h 407"/>
                      <a:gd name="T54" fmla="*/ 48 w 398"/>
                      <a:gd name="T55" fmla="*/ 101 h 407"/>
                      <a:gd name="T56" fmla="*/ 39 w 398"/>
                      <a:gd name="T57" fmla="*/ 111 h 407"/>
                      <a:gd name="T58" fmla="*/ 20 w 398"/>
                      <a:gd name="T59" fmla="*/ 114 h 407"/>
                      <a:gd name="T60" fmla="*/ 4 w 398"/>
                      <a:gd name="T61" fmla="*/ 99 h 407"/>
                      <a:gd name="T62" fmla="*/ 0 w 398"/>
                      <a:gd name="T63" fmla="*/ 76 h 407"/>
                      <a:gd name="T64" fmla="*/ 9 w 398"/>
                      <a:gd name="T65" fmla="*/ 44 h 407"/>
                      <a:gd name="T66" fmla="*/ 28 w 398"/>
                      <a:gd name="T67" fmla="*/ 30 h 407"/>
                      <a:gd name="T68" fmla="*/ 44 w 398"/>
                      <a:gd name="T69" fmla="*/ 13 h 407"/>
                      <a:gd name="T70" fmla="*/ 76 w 398"/>
                      <a:gd name="T71" fmla="*/ 5 h 407"/>
                      <a:gd name="T72" fmla="*/ 104 w 398"/>
                      <a:gd name="T73" fmla="*/ 0 h 407"/>
                      <a:gd name="T74" fmla="*/ 117 w 398"/>
                      <a:gd name="T75" fmla="*/ 0 h 407"/>
                      <a:gd name="T76" fmla="*/ 139 w 398"/>
                      <a:gd name="T77" fmla="*/ 19 h 407"/>
                      <a:gd name="T78" fmla="*/ 159 w 398"/>
                      <a:gd name="T79" fmla="*/ 40 h 407"/>
                      <a:gd name="T80" fmla="*/ 193 w 398"/>
                      <a:gd name="T81" fmla="*/ 79 h 407"/>
                      <a:gd name="T82" fmla="*/ 222 w 398"/>
                      <a:gd name="T83" fmla="*/ 116 h 407"/>
                      <a:gd name="T84" fmla="*/ 267 w 398"/>
                      <a:gd name="T85" fmla="*/ 141 h 407"/>
                      <a:gd name="T86" fmla="*/ 311 w 398"/>
                      <a:gd name="T87" fmla="*/ 161 h 407"/>
                      <a:gd name="T88" fmla="*/ 361 w 398"/>
                      <a:gd name="T89" fmla="*/ 185 h 407"/>
                      <a:gd name="T90" fmla="*/ 389 w 398"/>
                      <a:gd name="T91" fmla="*/ 195 h 407"/>
                      <a:gd name="T92" fmla="*/ 398 w 398"/>
                      <a:gd name="T93" fmla="*/ 207 h 407"/>
                      <a:gd name="T94" fmla="*/ 394 w 398"/>
                      <a:gd name="T95" fmla="*/ 251 h 407"/>
                      <a:gd name="T96" fmla="*/ 381 w 398"/>
                      <a:gd name="T97" fmla="*/ 291 h 407"/>
                      <a:gd name="T98" fmla="*/ 359 w 398"/>
                      <a:gd name="T99" fmla="*/ 321 h 407"/>
                      <a:gd name="T100" fmla="*/ 322 w 398"/>
                      <a:gd name="T101" fmla="*/ 358 h 407"/>
                      <a:gd name="T102" fmla="*/ 270 w 398"/>
                      <a:gd name="T103" fmla="*/ 387 h 407"/>
                      <a:gd name="T104" fmla="*/ 200 w 398"/>
                      <a:gd name="T105" fmla="*/ 407 h 407"/>
                      <a:gd name="T106" fmla="*/ 167 w 398"/>
                      <a:gd name="T107" fmla="*/ 404 h 407"/>
                      <a:gd name="T108" fmla="*/ 143 w 398"/>
                      <a:gd name="T109" fmla="*/ 387 h 407"/>
                      <a:gd name="T110" fmla="*/ 139 w 398"/>
                      <a:gd name="T111" fmla="*/ 367 h 407"/>
                      <a:gd name="T112" fmla="*/ 172 w 398"/>
                      <a:gd name="T113" fmla="*/ 358 h 407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398"/>
                      <a:gd name="T172" fmla="*/ 0 h 407"/>
                      <a:gd name="T173" fmla="*/ 398 w 398"/>
                      <a:gd name="T174" fmla="*/ 407 h 407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398" h="407">
                        <a:moveTo>
                          <a:pt x="172" y="358"/>
                        </a:moveTo>
                        <a:lnTo>
                          <a:pt x="211" y="352"/>
                        </a:lnTo>
                        <a:lnTo>
                          <a:pt x="265" y="338"/>
                        </a:lnTo>
                        <a:lnTo>
                          <a:pt x="283" y="331"/>
                        </a:lnTo>
                        <a:lnTo>
                          <a:pt x="315" y="306"/>
                        </a:lnTo>
                        <a:lnTo>
                          <a:pt x="342" y="267"/>
                        </a:lnTo>
                        <a:lnTo>
                          <a:pt x="350" y="246"/>
                        </a:lnTo>
                        <a:lnTo>
                          <a:pt x="350" y="220"/>
                        </a:lnTo>
                        <a:lnTo>
                          <a:pt x="304" y="192"/>
                        </a:lnTo>
                        <a:lnTo>
                          <a:pt x="226" y="156"/>
                        </a:lnTo>
                        <a:lnTo>
                          <a:pt x="176" y="150"/>
                        </a:lnTo>
                        <a:lnTo>
                          <a:pt x="143" y="155"/>
                        </a:lnTo>
                        <a:lnTo>
                          <a:pt x="117" y="167"/>
                        </a:lnTo>
                        <a:lnTo>
                          <a:pt x="100" y="172"/>
                        </a:lnTo>
                        <a:lnTo>
                          <a:pt x="83" y="161"/>
                        </a:lnTo>
                        <a:lnTo>
                          <a:pt x="78" y="145"/>
                        </a:lnTo>
                        <a:lnTo>
                          <a:pt x="104" y="126"/>
                        </a:lnTo>
                        <a:lnTo>
                          <a:pt x="128" y="124"/>
                        </a:lnTo>
                        <a:lnTo>
                          <a:pt x="148" y="119"/>
                        </a:lnTo>
                        <a:lnTo>
                          <a:pt x="154" y="109"/>
                        </a:lnTo>
                        <a:lnTo>
                          <a:pt x="148" y="76"/>
                        </a:lnTo>
                        <a:lnTo>
                          <a:pt x="122" y="54"/>
                        </a:lnTo>
                        <a:lnTo>
                          <a:pt x="94" y="44"/>
                        </a:lnTo>
                        <a:lnTo>
                          <a:pt x="61" y="45"/>
                        </a:lnTo>
                        <a:lnTo>
                          <a:pt x="44" y="54"/>
                        </a:lnTo>
                        <a:lnTo>
                          <a:pt x="37" y="71"/>
                        </a:lnTo>
                        <a:lnTo>
                          <a:pt x="39" y="89"/>
                        </a:lnTo>
                        <a:lnTo>
                          <a:pt x="48" y="101"/>
                        </a:lnTo>
                        <a:lnTo>
                          <a:pt x="39" y="111"/>
                        </a:lnTo>
                        <a:lnTo>
                          <a:pt x="20" y="114"/>
                        </a:lnTo>
                        <a:lnTo>
                          <a:pt x="4" y="99"/>
                        </a:lnTo>
                        <a:lnTo>
                          <a:pt x="0" y="76"/>
                        </a:lnTo>
                        <a:lnTo>
                          <a:pt x="9" y="44"/>
                        </a:lnTo>
                        <a:lnTo>
                          <a:pt x="28" y="30"/>
                        </a:lnTo>
                        <a:lnTo>
                          <a:pt x="44" y="13"/>
                        </a:lnTo>
                        <a:lnTo>
                          <a:pt x="76" y="5"/>
                        </a:lnTo>
                        <a:lnTo>
                          <a:pt x="104" y="0"/>
                        </a:lnTo>
                        <a:lnTo>
                          <a:pt x="117" y="0"/>
                        </a:lnTo>
                        <a:lnTo>
                          <a:pt x="139" y="19"/>
                        </a:lnTo>
                        <a:lnTo>
                          <a:pt x="159" y="40"/>
                        </a:lnTo>
                        <a:lnTo>
                          <a:pt x="193" y="79"/>
                        </a:lnTo>
                        <a:lnTo>
                          <a:pt x="222" y="116"/>
                        </a:lnTo>
                        <a:lnTo>
                          <a:pt x="267" y="141"/>
                        </a:lnTo>
                        <a:lnTo>
                          <a:pt x="311" y="161"/>
                        </a:lnTo>
                        <a:lnTo>
                          <a:pt x="361" y="185"/>
                        </a:lnTo>
                        <a:lnTo>
                          <a:pt x="389" y="195"/>
                        </a:lnTo>
                        <a:lnTo>
                          <a:pt x="398" y="207"/>
                        </a:lnTo>
                        <a:lnTo>
                          <a:pt x="394" y="251"/>
                        </a:lnTo>
                        <a:lnTo>
                          <a:pt x="381" y="291"/>
                        </a:lnTo>
                        <a:lnTo>
                          <a:pt x="359" y="321"/>
                        </a:lnTo>
                        <a:lnTo>
                          <a:pt x="322" y="358"/>
                        </a:lnTo>
                        <a:lnTo>
                          <a:pt x="270" y="387"/>
                        </a:lnTo>
                        <a:lnTo>
                          <a:pt x="200" y="407"/>
                        </a:lnTo>
                        <a:lnTo>
                          <a:pt x="167" y="404"/>
                        </a:lnTo>
                        <a:lnTo>
                          <a:pt x="143" y="387"/>
                        </a:lnTo>
                        <a:lnTo>
                          <a:pt x="139" y="367"/>
                        </a:lnTo>
                        <a:lnTo>
                          <a:pt x="172" y="35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67" name="Freeform 51">
                    <a:extLst>
                      <a:ext uri="{FF2B5EF4-FFF2-40B4-BE49-F238E27FC236}">
                        <a16:creationId xmlns:a16="http://schemas.microsoft.com/office/drawing/2014/main" id="{6ABBE7D4-E317-D84B-A1E1-18027B223D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5" y="2331"/>
                    <a:ext cx="226" cy="532"/>
                  </a:xfrm>
                  <a:custGeom>
                    <a:avLst/>
                    <a:gdLst>
                      <a:gd name="T0" fmla="*/ 6 w 226"/>
                      <a:gd name="T1" fmla="*/ 49 h 532"/>
                      <a:gd name="T2" fmla="*/ 0 w 226"/>
                      <a:gd name="T3" fmla="*/ 26 h 532"/>
                      <a:gd name="T4" fmla="*/ 23 w 226"/>
                      <a:gd name="T5" fmla="*/ 0 h 532"/>
                      <a:gd name="T6" fmla="*/ 53 w 226"/>
                      <a:gd name="T7" fmla="*/ 2 h 532"/>
                      <a:gd name="T8" fmla="*/ 74 w 226"/>
                      <a:gd name="T9" fmla="*/ 12 h 532"/>
                      <a:gd name="T10" fmla="*/ 99 w 226"/>
                      <a:gd name="T11" fmla="*/ 45 h 532"/>
                      <a:gd name="T12" fmla="*/ 117 w 226"/>
                      <a:gd name="T13" fmla="*/ 111 h 532"/>
                      <a:gd name="T14" fmla="*/ 142 w 226"/>
                      <a:gd name="T15" fmla="*/ 170 h 532"/>
                      <a:gd name="T16" fmla="*/ 164 w 226"/>
                      <a:gd name="T17" fmla="*/ 225 h 532"/>
                      <a:gd name="T18" fmla="*/ 164 w 226"/>
                      <a:gd name="T19" fmla="*/ 255 h 532"/>
                      <a:gd name="T20" fmla="*/ 164 w 226"/>
                      <a:gd name="T21" fmla="*/ 279 h 532"/>
                      <a:gd name="T22" fmla="*/ 152 w 226"/>
                      <a:gd name="T23" fmla="*/ 309 h 532"/>
                      <a:gd name="T24" fmla="*/ 121 w 226"/>
                      <a:gd name="T25" fmla="*/ 370 h 532"/>
                      <a:gd name="T26" fmla="*/ 103 w 226"/>
                      <a:gd name="T27" fmla="*/ 423 h 532"/>
                      <a:gd name="T28" fmla="*/ 97 w 226"/>
                      <a:gd name="T29" fmla="*/ 443 h 532"/>
                      <a:gd name="T30" fmla="*/ 111 w 226"/>
                      <a:gd name="T31" fmla="*/ 459 h 532"/>
                      <a:gd name="T32" fmla="*/ 152 w 226"/>
                      <a:gd name="T33" fmla="*/ 471 h 532"/>
                      <a:gd name="T34" fmla="*/ 203 w 226"/>
                      <a:gd name="T35" fmla="*/ 483 h 532"/>
                      <a:gd name="T36" fmla="*/ 226 w 226"/>
                      <a:gd name="T37" fmla="*/ 496 h 532"/>
                      <a:gd name="T38" fmla="*/ 203 w 226"/>
                      <a:gd name="T39" fmla="*/ 516 h 532"/>
                      <a:gd name="T40" fmla="*/ 158 w 226"/>
                      <a:gd name="T41" fmla="*/ 532 h 532"/>
                      <a:gd name="T42" fmla="*/ 136 w 226"/>
                      <a:gd name="T43" fmla="*/ 526 h 532"/>
                      <a:gd name="T44" fmla="*/ 117 w 226"/>
                      <a:gd name="T45" fmla="*/ 502 h 532"/>
                      <a:gd name="T46" fmla="*/ 86 w 226"/>
                      <a:gd name="T47" fmla="*/ 483 h 532"/>
                      <a:gd name="T48" fmla="*/ 60 w 226"/>
                      <a:gd name="T49" fmla="*/ 483 h 532"/>
                      <a:gd name="T50" fmla="*/ 43 w 226"/>
                      <a:gd name="T51" fmla="*/ 479 h 532"/>
                      <a:gd name="T52" fmla="*/ 35 w 226"/>
                      <a:gd name="T53" fmla="*/ 459 h 532"/>
                      <a:gd name="T54" fmla="*/ 47 w 226"/>
                      <a:gd name="T55" fmla="*/ 437 h 532"/>
                      <a:gd name="T56" fmla="*/ 68 w 226"/>
                      <a:gd name="T57" fmla="*/ 407 h 532"/>
                      <a:gd name="T58" fmla="*/ 86 w 226"/>
                      <a:gd name="T59" fmla="*/ 382 h 532"/>
                      <a:gd name="T60" fmla="*/ 109 w 226"/>
                      <a:gd name="T61" fmla="*/ 322 h 532"/>
                      <a:gd name="T62" fmla="*/ 117 w 226"/>
                      <a:gd name="T63" fmla="*/ 285 h 532"/>
                      <a:gd name="T64" fmla="*/ 121 w 226"/>
                      <a:gd name="T65" fmla="*/ 255 h 532"/>
                      <a:gd name="T66" fmla="*/ 115 w 226"/>
                      <a:gd name="T67" fmla="*/ 225 h 532"/>
                      <a:gd name="T68" fmla="*/ 97 w 226"/>
                      <a:gd name="T69" fmla="*/ 190 h 532"/>
                      <a:gd name="T70" fmla="*/ 66 w 226"/>
                      <a:gd name="T71" fmla="*/ 158 h 532"/>
                      <a:gd name="T72" fmla="*/ 35 w 226"/>
                      <a:gd name="T73" fmla="*/ 105 h 532"/>
                      <a:gd name="T74" fmla="*/ 6 w 226"/>
                      <a:gd name="T75" fmla="*/ 49 h 53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26"/>
                      <a:gd name="T115" fmla="*/ 0 h 532"/>
                      <a:gd name="T116" fmla="*/ 226 w 226"/>
                      <a:gd name="T117" fmla="*/ 532 h 53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26" h="532">
                        <a:moveTo>
                          <a:pt x="6" y="49"/>
                        </a:moveTo>
                        <a:lnTo>
                          <a:pt x="0" y="26"/>
                        </a:lnTo>
                        <a:lnTo>
                          <a:pt x="23" y="0"/>
                        </a:lnTo>
                        <a:lnTo>
                          <a:pt x="53" y="2"/>
                        </a:lnTo>
                        <a:lnTo>
                          <a:pt x="74" y="12"/>
                        </a:lnTo>
                        <a:lnTo>
                          <a:pt x="99" y="45"/>
                        </a:lnTo>
                        <a:lnTo>
                          <a:pt x="117" y="111"/>
                        </a:lnTo>
                        <a:lnTo>
                          <a:pt x="142" y="170"/>
                        </a:lnTo>
                        <a:lnTo>
                          <a:pt x="164" y="225"/>
                        </a:lnTo>
                        <a:lnTo>
                          <a:pt x="164" y="255"/>
                        </a:lnTo>
                        <a:lnTo>
                          <a:pt x="164" y="279"/>
                        </a:lnTo>
                        <a:lnTo>
                          <a:pt x="152" y="309"/>
                        </a:lnTo>
                        <a:lnTo>
                          <a:pt x="121" y="370"/>
                        </a:lnTo>
                        <a:lnTo>
                          <a:pt x="103" y="423"/>
                        </a:lnTo>
                        <a:lnTo>
                          <a:pt x="97" y="443"/>
                        </a:lnTo>
                        <a:lnTo>
                          <a:pt x="111" y="459"/>
                        </a:lnTo>
                        <a:lnTo>
                          <a:pt x="152" y="471"/>
                        </a:lnTo>
                        <a:lnTo>
                          <a:pt x="203" y="483"/>
                        </a:lnTo>
                        <a:lnTo>
                          <a:pt x="226" y="496"/>
                        </a:lnTo>
                        <a:lnTo>
                          <a:pt x="203" y="516"/>
                        </a:lnTo>
                        <a:lnTo>
                          <a:pt x="158" y="532"/>
                        </a:lnTo>
                        <a:lnTo>
                          <a:pt x="136" y="526"/>
                        </a:lnTo>
                        <a:lnTo>
                          <a:pt x="117" y="502"/>
                        </a:lnTo>
                        <a:lnTo>
                          <a:pt x="86" y="483"/>
                        </a:lnTo>
                        <a:lnTo>
                          <a:pt x="60" y="483"/>
                        </a:lnTo>
                        <a:lnTo>
                          <a:pt x="43" y="479"/>
                        </a:lnTo>
                        <a:lnTo>
                          <a:pt x="35" y="459"/>
                        </a:lnTo>
                        <a:lnTo>
                          <a:pt x="47" y="437"/>
                        </a:lnTo>
                        <a:lnTo>
                          <a:pt x="68" y="407"/>
                        </a:lnTo>
                        <a:lnTo>
                          <a:pt x="86" y="382"/>
                        </a:lnTo>
                        <a:lnTo>
                          <a:pt x="109" y="322"/>
                        </a:lnTo>
                        <a:lnTo>
                          <a:pt x="117" y="285"/>
                        </a:lnTo>
                        <a:lnTo>
                          <a:pt x="121" y="255"/>
                        </a:lnTo>
                        <a:lnTo>
                          <a:pt x="115" y="225"/>
                        </a:lnTo>
                        <a:lnTo>
                          <a:pt x="97" y="190"/>
                        </a:lnTo>
                        <a:lnTo>
                          <a:pt x="66" y="158"/>
                        </a:lnTo>
                        <a:lnTo>
                          <a:pt x="35" y="105"/>
                        </a:lnTo>
                        <a:lnTo>
                          <a:pt x="6" y="49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68" name="Freeform 52">
                    <a:extLst>
                      <a:ext uri="{FF2B5EF4-FFF2-40B4-BE49-F238E27FC236}">
                        <a16:creationId xmlns:a16="http://schemas.microsoft.com/office/drawing/2014/main" id="{D8AC9596-E812-2E4F-95A9-BAEB7FFD1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6" y="2337"/>
                    <a:ext cx="159" cy="555"/>
                  </a:xfrm>
                  <a:custGeom>
                    <a:avLst/>
                    <a:gdLst>
                      <a:gd name="T0" fmla="*/ 63 w 159"/>
                      <a:gd name="T1" fmla="*/ 137 h 555"/>
                      <a:gd name="T2" fmla="*/ 82 w 159"/>
                      <a:gd name="T3" fmla="*/ 61 h 555"/>
                      <a:gd name="T4" fmla="*/ 94 w 159"/>
                      <a:gd name="T5" fmla="*/ 12 h 555"/>
                      <a:gd name="T6" fmla="*/ 115 w 159"/>
                      <a:gd name="T7" fmla="*/ 0 h 555"/>
                      <a:gd name="T8" fmla="*/ 144 w 159"/>
                      <a:gd name="T9" fmla="*/ 4 h 555"/>
                      <a:gd name="T10" fmla="*/ 159 w 159"/>
                      <a:gd name="T11" fmla="*/ 34 h 555"/>
                      <a:gd name="T12" fmla="*/ 146 w 159"/>
                      <a:gd name="T13" fmla="*/ 71 h 555"/>
                      <a:gd name="T14" fmla="*/ 132 w 159"/>
                      <a:gd name="T15" fmla="*/ 137 h 555"/>
                      <a:gd name="T16" fmla="*/ 113 w 159"/>
                      <a:gd name="T17" fmla="*/ 212 h 555"/>
                      <a:gd name="T18" fmla="*/ 107 w 159"/>
                      <a:gd name="T19" fmla="*/ 264 h 555"/>
                      <a:gd name="T20" fmla="*/ 107 w 159"/>
                      <a:gd name="T21" fmla="*/ 337 h 555"/>
                      <a:gd name="T22" fmla="*/ 115 w 159"/>
                      <a:gd name="T23" fmla="*/ 398 h 555"/>
                      <a:gd name="T24" fmla="*/ 121 w 159"/>
                      <a:gd name="T25" fmla="*/ 456 h 555"/>
                      <a:gd name="T26" fmla="*/ 128 w 159"/>
                      <a:gd name="T27" fmla="*/ 474 h 555"/>
                      <a:gd name="T28" fmla="*/ 119 w 159"/>
                      <a:gd name="T29" fmla="*/ 486 h 555"/>
                      <a:gd name="T30" fmla="*/ 94 w 159"/>
                      <a:gd name="T31" fmla="*/ 498 h 555"/>
                      <a:gd name="T32" fmla="*/ 71 w 159"/>
                      <a:gd name="T33" fmla="*/ 525 h 555"/>
                      <a:gd name="T34" fmla="*/ 59 w 159"/>
                      <a:gd name="T35" fmla="*/ 553 h 555"/>
                      <a:gd name="T36" fmla="*/ 38 w 159"/>
                      <a:gd name="T37" fmla="*/ 555 h 555"/>
                      <a:gd name="T38" fmla="*/ 0 w 159"/>
                      <a:gd name="T39" fmla="*/ 537 h 555"/>
                      <a:gd name="T40" fmla="*/ 6 w 159"/>
                      <a:gd name="T41" fmla="*/ 519 h 555"/>
                      <a:gd name="T42" fmla="*/ 27 w 159"/>
                      <a:gd name="T43" fmla="*/ 505 h 555"/>
                      <a:gd name="T44" fmla="*/ 65 w 159"/>
                      <a:gd name="T45" fmla="*/ 474 h 555"/>
                      <a:gd name="T46" fmla="*/ 84 w 159"/>
                      <a:gd name="T47" fmla="*/ 458 h 555"/>
                      <a:gd name="T48" fmla="*/ 94 w 159"/>
                      <a:gd name="T49" fmla="*/ 438 h 555"/>
                      <a:gd name="T50" fmla="*/ 94 w 159"/>
                      <a:gd name="T51" fmla="*/ 398 h 555"/>
                      <a:gd name="T52" fmla="*/ 82 w 159"/>
                      <a:gd name="T53" fmla="*/ 335 h 555"/>
                      <a:gd name="T54" fmla="*/ 69 w 159"/>
                      <a:gd name="T55" fmla="*/ 279 h 555"/>
                      <a:gd name="T56" fmla="*/ 63 w 159"/>
                      <a:gd name="T57" fmla="*/ 228 h 555"/>
                      <a:gd name="T58" fmla="*/ 59 w 159"/>
                      <a:gd name="T59" fmla="*/ 188 h 555"/>
                      <a:gd name="T60" fmla="*/ 63 w 159"/>
                      <a:gd name="T61" fmla="*/ 137 h 555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159"/>
                      <a:gd name="T94" fmla="*/ 0 h 555"/>
                      <a:gd name="T95" fmla="*/ 159 w 159"/>
                      <a:gd name="T96" fmla="*/ 555 h 555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159" h="555">
                        <a:moveTo>
                          <a:pt x="63" y="137"/>
                        </a:moveTo>
                        <a:lnTo>
                          <a:pt x="82" y="61"/>
                        </a:lnTo>
                        <a:lnTo>
                          <a:pt x="94" y="12"/>
                        </a:lnTo>
                        <a:lnTo>
                          <a:pt x="115" y="0"/>
                        </a:lnTo>
                        <a:lnTo>
                          <a:pt x="144" y="4"/>
                        </a:lnTo>
                        <a:lnTo>
                          <a:pt x="159" y="34"/>
                        </a:lnTo>
                        <a:lnTo>
                          <a:pt x="146" y="71"/>
                        </a:lnTo>
                        <a:lnTo>
                          <a:pt x="132" y="137"/>
                        </a:lnTo>
                        <a:lnTo>
                          <a:pt x="113" y="212"/>
                        </a:lnTo>
                        <a:lnTo>
                          <a:pt x="107" y="264"/>
                        </a:lnTo>
                        <a:lnTo>
                          <a:pt x="107" y="337"/>
                        </a:lnTo>
                        <a:lnTo>
                          <a:pt x="115" y="398"/>
                        </a:lnTo>
                        <a:lnTo>
                          <a:pt x="121" y="456"/>
                        </a:lnTo>
                        <a:lnTo>
                          <a:pt x="128" y="474"/>
                        </a:lnTo>
                        <a:lnTo>
                          <a:pt x="119" y="486"/>
                        </a:lnTo>
                        <a:lnTo>
                          <a:pt x="94" y="498"/>
                        </a:lnTo>
                        <a:lnTo>
                          <a:pt x="71" y="525"/>
                        </a:lnTo>
                        <a:lnTo>
                          <a:pt x="59" y="553"/>
                        </a:lnTo>
                        <a:lnTo>
                          <a:pt x="38" y="555"/>
                        </a:lnTo>
                        <a:lnTo>
                          <a:pt x="0" y="537"/>
                        </a:lnTo>
                        <a:lnTo>
                          <a:pt x="6" y="519"/>
                        </a:lnTo>
                        <a:lnTo>
                          <a:pt x="27" y="505"/>
                        </a:lnTo>
                        <a:lnTo>
                          <a:pt x="65" y="474"/>
                        </a:lnTo>
                        <a:lnTo>
                          <a:pt x="84" y="458"/>
                        </a:lnTo>
                        <a:lnTo>
                          <a:pt x="94" y="438"/>
                        </a:lnTo>
                        <a:lnTo>
                          <a:pt x="94" y="398"/>
                        </a:lnTo>
                        <a:lnTo>
                          <a:pt x="82" y="335"/>
                        </a:lnTo>
                        <a:lnTo>
                          <a:pt x="69" y="279"/>
                        </a:lnTo>
                        <a:lnTo>
                          <a:pt x="63" y="228"/>
                        </a:lnTo>
                        <a:lnTo>
                          <a:pt x="59" y="188"/>
                        </a:lnTo>
                        <a:lnTo>
                          <a:pt x="63" y="13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solidFill>
                      <a:srgbClr val="080808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plate Administração Univás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dministração Univás" id="{A9E5F45A-88FF-5B4F-84A2-99F2E3EF9EF5}" vid="{74D5E5F1-77B6-1A45-BCCB-9DEF0F29778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Administração Univás</Template>
  <TotalTime>1442</TotalTime>
  <Words>636</Words>
  <Application>Microsoft Office PowerPoint</Application>
  <PresentationFormat>Apresentação na tela (4:3)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Corbel</vt:lpstr>
      <vt:lpstr>Times New Roman</vt:lpstr>
      <vt:lpstr>Trebuchet MS</vt:lpstr>
      <vt:lpstr>Verdana</vt:lpstr>
      <vt:lpstr>Template Administração Univás</vt:lpstr>
      <vt:lpstr>Laboratório de Negócios: Empreendedorismo de Alto Impacto </vt:lpstr>
      <vt:lpstr>O processo empreendedor</vt:lpstr>
      <vt:lpstr>Como ser bem sucedido</vt:lpstr>
      <vt:lpstr>Fases do financiamento empreendedor</vt:lpstr>
      <vt:lpstr>5 objetivos de um PN</vt:lpstr>
      <vt:lpstr>Por que escrever um Plano de Negócios?</vt:lpstr>
      <vt:lpstr>Por que não escrever um Plano de Negócios?</vt:lpstr>
      <vt:lpstr>Aspectos Chave do Plano de Negócios</vt:lpstr>
      <vt:lpstr>Aspectos Chave da história</vt:lpstr>
      <vt:lpstr>Possíveis Públicos-Alvos de um Plano de Negócios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</dc:title>
  <dc:creator/>
  <cp:lastModifiedBy>Guilherme Pincelli</cp:lastModifiedBy>
  <cp:revision>261</cp:revision>
  <dcterms:created xsi:type="dcterms:W3CDTF">2003-01-10T21:14:58Z</dcterms:created>
  <dcterms:modified xsi:type="dcterms:W3CDTF">2024-02-26T18:18:47Z</dcterms:modified>
</cp:coreProperties>
</file>