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uiz Ferrigno Pincelli" userId="391ef976-267c-4a63-bef5-fbf9e44ceee1" providerId="ADAL" clId="{47D7EE99-5E3C-46DF-B51B-FD9E2B09359F}"/>
    <pc:docChg chg="custSel modMainMaster">
      <pc:chgData name="Guilherme Luiz Ferrigno Pincelli" userId="391ef976-267c-4a63-bef5-fbf9e44ceee1" providerId="ADAL" clId="{47D7EE99-5E3C-46DF-B51B-FD9E2B09359F}" dt="2024-03-04T16:10:07.516" v="9" actId="478"/>
      <pc:docMkLst>
        <pc:docMk/>
      </pc:docMkLst>
      <pc:sldMasterChg chg="modSldLayout">
        <pc:chgData name="Guilherme Luiz Ferrigno Pincelli" userId="391ef976-267c-4a63-bef5-fbf9e44ceee1" providerId="ADAL" clId="{47D7EE99-5E3C-46DF-B51B-FD9E2B09359F}" dt="2024-03-04T16:10:07.516" v="9" actId="478"/>
        <pc:sldMasterMkLst>
          <pc:docMk/>
          <pc:sldMasterMk cId="994485171" sldId="2147483660"/>
        </pc:sldMasterMkLst>
        <pc:sldLayoutChg chg="delSp">
          <pc:chgData name="Guilherme Luiz Ferrigno Pincelli" userId="391ef976-267c-4a63-bef5-fbf9e44ceee1" providerId="ADAL" clId="{47D7EE99-5E3C-46DF-B51B-FD9E2B09359F}" dt="2024-03-04T16:09:29.921" v="0" actId="478"/>
          <pc:sldLayoutMkLst>
            <pc:docMk/>
            <pc:sldMasterMk cId="994485171" sldId="2147483660"/>
            <pc:sldLayoutMk cId="973605323" sldId="2147483661"/>
          </pc:sldLayoutMkLst>
          <pc:picChg chg="del">
            <ac:chgData name="Guilherme Luiz Ferrigno Pincelli" userId="391ef976-267c-4a63-bef5-fbf9e44ceee1" providerId="ADAL" clId="{47D7EE99-5E3C-46DF-B51B-FD9E2B09359F}" dt="2024-03-04T16:09:29.921" v="0" actId="478"/>
            <ac:picMkLst>
              <pc:docMk/>
              <pc:sldMasterMk cId="994485171" sldId="2147483660"/>
              <pc:sldLayoutMk cId="973605323" sldId="2147483661"/>
              <ac:picMk id="59" creationId="{492FE66B-BE59-4A8F-9ACB-D71E1090EF61}"/>
            </ac:picMkLst>
          </pc:picChg>
        </pc:sldLayoutChg>
        <pc:sldLayoutChg chg="delSp">
          <pc:chgData name="Guilherme Luiz Ferrigno Pincelli" userId="391ef976-267c-4a63-bef5-fbf9e44ceee1" providerId="ADAL" clId="{47D7EE99-5E3C-46DF-B51B-FD9E2B09359F}" dt="2024-03-04T16:09:34.009" v="1" actId="478"/>
          <pc:sldLayoutMkLst>
            <pc:docMk/>
            <pc:sldMasterMk cId="994485171" sldId="2147483660"/>
            <pc:sldLayoutMk cId="2352522790" sldId="2147483662"/>
          </pc:sldLayoutMkLst>
          <pc:picChg chg="del">
            <ac:chgData name="Guilherme Luiz Ferrigno Pincelli" userId="391ef976-267c-4a63-bef5-fbf9e44ceee1" providerId="ADAL" clId="{47D7EE99-5E3C-46DF-B51B-FD9E2B09359F}" dt="2024-03-04T16:09:34.009" v="1" actId="478"/>
            <ac:picMkLst>
              <pc:docMk/>
              <pc:sldMasterMk cId="994485171" sldId="2147483660"/>
              <pc:sldLayoutMk cId="2352522790" sldId="2147483662"/>
              <ac:picMk id="8" creationId="{7A69D4BC-E7F6-4EE9-88A9-5881714CADDF}"/>
            </ac:picMkLst>
          </pc:picChg>
        </pc:sldLayoutChg>
        <pc:sldLayoutChg chg="delSp">
          <pc:chgData name="Guilherme Luiz Ferrigno Pincelli" userId="391ef976-267c-4a63-bef5-fbf9e44ceee1" providerId="ADAL" clId="{47D7EE99-5E3C-46DF-B51B-FD9E2B09359F}" dt="2024-03-04T16:09:38.292" v="2" actId="478"/>
          <pc:sldLayoutMkLst>
            <pc:docMk/>
            <pc:sldMasterMk cId="994485171" sldId="2147483660"/>
            <pc:sldLayoutMk cId="4185996546" sldId="2147483664"/>
          </pc:sldLayoutMkLst>
          <pc:picChg chg="del">
            <ac:chgData name="Guilherme Luiz Ferrigno Pincelli" userId="391ef976-267c-4a63-bef5-fbf9e44ceee1" providerId="ADAL" clId="{47D7EE99-5E3C-46DF-B51B-FD9E2B09359F}" dt="2024-03-04T16:09:38.292" v="2" actId="478"/>
            <ac:picMkLst>
              <pc:docMk/>
              <pc:sldMasterMk cId="994485171" sldId="2147483660"/>
              <pc:sldLayoutMk cId="4185996546" sldId="2147483664"/>
              <ac:picMk id="9" creationId="{7A69D4BC-E7F6-4EE9-88A9-5881714CADDF}"/>
            </ac:picMkLst>
          </pc:picChg>
        </pc:sldLayoutChg>
        <pc:sldLayoutChg chg="delSp">
          <pc:chgData name="Guilherme Luiz Ferrigno Pincelli" userId="391ef976-267c-4a63-bef5-fbf9e44ceee1" providerId="ADAL" clId="{47D7EE99-5E3C-46DF-B51B-FD9E2B09359F}" dt="2024-03-04T16:09:42.498" v="3" actId="478"/>
          <pc:sldLayoutMkLst>
            <pc:docMk/>
            <pc:sldMasterMk cId="994485171" sldId="2147483660"/>
            <pc:sldLayoutMk cId="3795342186" sldId="2147483665"/>
          </pc:sldLayoutMkLst>
          <pc:picChg chg="del">
            <ac:chgData name="Guilherme Luiz Ferrigno Pincelli" userId="391ef976-267c-4a63-bef5-fbf9e44ceee1" providerId="ADAL" clId="{47D7EE99-5E3C-46DF-B51B-FD9E2B09359F}" dt="2024-03-04T16:09:42.498" v="3" actId="478"/>
            <ac:picMkLst>
              <pc:docMk/>
              <pc:sldMasterMk cId="994485171" sldId="2147483660"/>
              <pc:sldLayoutMk cId="3795342186" sldId="2147483665"/>
              <ac:picMk id="11" creationId="{7A69D4BC-E7F6-4EE9-88A9-5881714CADDF}"/>
            </ac:picMkLst>
          </pc:picChg>
        </pc:sldLayoutChg>
        <pc:sldLayoutChg chg="delSp">
          <pc:chgData name="Guilherme Luiz Ferrigno Pincelli" userId="391ef976-267c-4a63-bef5-fbf9e44ceee1" providerId="ADAL" clId="{47D7EE99-5E3C-46DF-B51B-FD9E2B09359F}" dt="2024-03-04T16:09:46.976" v="4" actId="478"/>
          <pc:sldLayoutMkLst>
            <pc:docMk/>
            <pc:sldMasterMk cId="994485171" sldId="2147483660"/>
            <pc:sldLayoutMk cId="105732653" sldId="2147483666"/>
          </pc:sldLayoutMkLst>
          <pc:picChg chg="del">
            <ac:chgData name="Guilherme Luiz Ferrigno Pincelli" userId="391ef976-267c-4a63-bef5-fbf9e44ceee1" providerId="ADAL" clId="{47D7EE99-5E3C-46DF-B51B-FD9E2B09359F}" dt="2024-03-04T16:09:46.976" v="4" actId="478"/>
            <ac:picMkLst>
              <pc:docMk/>
              <pc:sldMasterMk cId="994485171" sldId="2147483660"/>
              <pc:sldLayoutMk cId="105732653" sldId="2147483666"/>
              <ac:picMk id="7" creationId="{7A69D4BC-E7F6-4EE9-88A9-5881714CADDF}"/>
            </ac:picMkLst>
          </pc:picChg>
        </pc:sldLayoutChg>
        <pc:sldLayoutChg chg="delSp">
          <pc:chgData name="Guilherme Luiz Ferrigno Pincelli" userId="391ef976-267c-4a63-bef5-fbf9e44ceee1" providerId="ADAL" clId="{47D7EE99-5E3C-46DF-B51B-FD9E2B09359F}" dt="2024-03-04T16:09:51.366" v="5" actId="478"/>
          <pc:sldLayoutMkLst>
            <pc:docMk/>
            <pc:sldMasterMk cId="994485171" sldId="2147483660"/>
            <pc:sldLayoutMk cId="1096722084" sldId="2147483667"/>
          </pc:sldLayoutMkLst>
          <pc:picChg chg="del">
            <ac:chgData name="Guilherme Luiz Ferrigno Pincelli" userId="391ef976-267c-4a63-bef5-fbf9e44ceee1" providerId="ADAL" clId="{47D7EE99-5E3C-46DF-B51B-FD9E2B09359F}" dt="2024-03-04T16:09:51.366" v="5" actId="478"/>
            <ac:picMkLst>
              <pc:docMk/>
              <pc:sldMasterMk cId="994485171" sldId="2147483660"/>
              <pc:sldLayoutMk cId="1096722084" sldId="2147483667"/>
              <ac:picMk id="57" creationId="{7A69D4BC-E7F6-4EE9-88A9-5881714CADDF}"/>
            </ac:picMkLst>
          </pc:picChg>
        </pc:sldLayoutChg>
        <pc:sldLayoutChg chg="delSp">
          <pc:chgData name="Guilherme Luiz Ferrigno Pincelli" userId="391ef976-267c-4a63-bef5-fbf9e44ceee1" providerId="ADAL" clId="{47D7EE99-5E3C-46DF-B51B-FD9E2B09359F}" dt="2024-03-04T16:09:55.229" v="6" actId="478"/>
          <pc:sldLayoutMkLst>
            <pc:docMk/>
            <pc:sldMasterMk cId="994485171" sldId="2147483660"/>
            <pc:sldLayoutMk cId="3495172549" sldId="2147483668"/>
          </pc:sldLayoutMkLst>
          <pc:picChg chg="del">
            <ac:chgData name="Guilherme Luiz Ferrigno Pincelli" userId="391ef976-267c-4a63-bef5-fbf9e44ceee1" providerId="ADAL" clId="{47D7EE99-5E3C-46DF-B51B-FD9E2B09359F}" dt="2024-03-04T16:09:55.229" v="6" actId="478"/>
            <ac:picMkLst>
              <pc:docMk/>
              <pc:sldMasterMk cId="994485171" sldId="2147483660"/>
              <pc:sldLayoutMk cId="3495172549" sldId="2147483668"/>
              <ac:picMk id="61" creationId="{820C12D0-F714-4E53-A9F5-F7BD6741C552}"/>
            </ac:picMkLst>
          </pc:picChg>
        </pc:sldLayoutChg>
        <pc:sldLayoutChg chg="delSp">
          <pc:chgData name="Guilherme Luiz Ferrigno Pincelli" userId="391ef976-267c-4a63-bef5-fbf9e44ceee1" providerId="ADAL" clId="{47D7EE99-5E3C-46DF-B51B-FD9E2B09359F}" dt="2024-03-04T16:09:59.250" v="7" actId="478"/>
          <pc:sldLayoutMkLst>
            <pc:docMk/>
            <pc:sldMasterMk cId="994485171" sldId="2147483660"/>
            <pc:sldLayoutMk cId="1432780058" sldId="2147483669"/>
          </pc:sldLayoutMkLst>
          <pc:picChg chg="del">
            <ac:chgData name="Guilherme Luiz Ferrigno Pincelli" userId="391ef976-267c-4a63-bef5-fbf9e44ceee1" providerId="ADAL" clId="{47D7EE99-5E3C-46DF-B51B-FD9E2B09359F}" dt="2024-03-04T16:09:59.250" v="7" actId="478"/>
            <ac:picMkLst>
              <pc:docMk/>
              <pc:sldMasterMk cId="994485171" sldId="2147483660"/>
              <pc:sldLayoutMk cId="1432780058" sldId="2147483669"/>
              <ac:picMk id="69" creationId="{820C12D0-F714-4E53-A9F5-F7BD6741C552}"/>
            </ac:picMkLst>
          </pc:picChg>
        </pc:sldLayoutChg>
        <pc:sldLayoutChg chg="delSp">
          <pc:chgData name="Guilherme Luiz Ferrigno Pincelli" userId="391ef976-267c-4a63-bef5-fbf9e44ceee1" providerId="ADAL" clId="{47D7EE99-5E3C-46DF-B51B-FD9E2B09359F}" dt="2024-03-04T16:10:03.007" v="8" actId="478"/>
          <pc:sldLayoutMkLst>
            <pc:docMk/>
            <pc:sldMasterMk cId="994485171" sldId="2147483660"/>
            <pc:sldLayoutMk cId="1087704827" sldId="2147483670"/>
          </pc:sldLayoutMkLst>
          <pc:picChg chg="del">
            <ac:chgData name="Guilherme Luiz Ferrigno Pincelli" userId="391ef976-267c-4a63-bef5-fbf9e44ceee1" providerId="ADAL" clId="{47D7EE99-5E3C-46DF-B51B-FD9E2B09359F}" dt="2024-03-04T16:10:03.007" v="8" actId="478"/>
            <ac:picMkLst>
              <pc:docMk/>
              <pc:sldMasterMk cId="994485171" sldId="2147483660"/>
              <pc:sldLayoutMk cId="1087704827" sldId="2147483670"/>
              <ac:picMk id="8" creationId="{7A69D4BC-E7F6-4EE9-88A9-5881714CADDF}"/>
            </ac:picMkLst>
          </pc:picChg>
        </pc:sldLayoutChg>
        <pc:sldLayoutChg chg="delSp">
          <pc:chgData name="Guilherme Luiz Ferrigno Pincelli" userId="391ef976-267c-4a63-bef5-fbf9e44ceee1" providerId="ADAL" clId="{47D7EE99-5E3C-46DF-B51B-FD9E2B09359F}" dt="2024-03-04T16:10:07.516" v="9" actId="478"/>
          <pc:sldLayoutMkLst>
            <pc:docMk/>
            <pc:sldMasterMk cId="994485171" sldId="2147483660"/>
            <pc:sldLayoutMk cId="3394226455" sldId="2147483671"/>
          </pc:sldLayoutMkLst>
          <pc:picChg chg="del">
            <ac:chgData name="Guilherme Luiz Ferrigno Pincelli" userId="391ef976-267c-4a63-bef5-fbf9e44ceee1" providerId="ADAL" clId="{47D7EE99-5E3C-46DF-B51B-FD9E2B09359F}" dt="2024-03-04T16:10:07.516" v="9" actId="478"/>
            <ac:picMkLst>
              <pc:docMk/>
              <pc:sldMasterMk cId="994485171" sldId="2147483660"/>
              <pc:sldLayoutMk cId="3394226455" sldId="2147483671"/>
              <ac:picMk id="8" creationId="{7A69D4BC-E7F6-4EE9-88A9-5881714CADDF}"/>
            </ac:picMkLst>
          </pc:picChg>
        </pc:sldLayoutChg>
      </pc:sldMasterChg>
    </pc:docChg>
  </pc:docChgLst>
  <pc:docChgLst>
    <pc:chgData name="Guilherme Luiz Ferrigno Pincelli" userId="391ef976-267c-4a63-bef5-fbf9e44ceee1" providerId="ADAL" clId="{88E1C1BC-DAF9-41F1-B363-AF8086581F39}"/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2555466"/>
            <a:ext cx="9604310" cy="273716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BC4D2AE8-1B62-47F7-88D8-4C31CC9D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3" y="651087"/>
            <a:ext cx="2443401" cy="68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60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7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7" name="Imagem 6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5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0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1" name="Imagem 10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9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3" name="Imagem 12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4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4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Imagem 58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6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60" name="Conector Reto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63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17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70" name="Imagem 6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71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8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9389A8-951E-BF42-A050-5CB285936420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CBC40A-7071-9445-96C4-D0CEDC9005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8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9C184-F8B7-A543-B5C6-5B8B9ECA9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Marketing e Vendas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E5CE7-3855-7C43-BB1D-7C849001F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AB8F7-B603-DF48-BB24-BBCDE9F5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Produto (posicionamento)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E0789-FA8F-8F40-929F-D46A999F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1" y="1646239"/>
            <a:ext cx="10943303" cy="4144962"/>
          </a:xfrm>
        </p:spPr>
        <p:txBody>
          <a:bodyPr/>
          <a:lstStyle/>
          <a:p>
            <a:pPr algn="just"/>
            <a:r>
              <a:rPr lang="pt-BR" dirty="0"/>
              <a:t>Posicionar o produto no mercado significa direcioná-lo para atender às expectativas e necessidades do cliente-alvo escolhido, no segmento de mercado definido.</a:t>
            </a:r>
          </a:p>
          <a:p>
            <a:pPr algn="just"/>
            <a:r>
              <a:rPr lang="pt-BR" dirty="0"/>
              <a:t>Com isso, a empresa estabelece uma imagem do produto junto aos clientes, tentando se diferenciar, de alguma forma, da concorrência. </a:t>
            </a:r>
          </a:p>
          <a:p>
            <a:pPr algn="just"/>
            <a:r>
              <a:rPr lang="pt-BR" dirty="0"/>
              <a:t>Isso pode ser feito pela criação de variações de produto, opcionais, acessórios, kit completo, peças individuais etc. </a:t>
            </a:r>
          </a:p>
        </p:txBody>
      </p:sp>
    </p:spTree>
    <p:extLst>
      <p:ext uri="{BB962C8B-B14F-4D97-AF65-F5344CB8AC3E}">
        <p14:creationId xmlns:p14="http://schemas.microsoft.com/office/powerpoint/2010/main" val="29371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5184B-8C4A-4A4B-8CC5-CEB8A6C3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CE31C-F575-5246-AFBB-81F5D902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71" y="1646238"/>
            <a:ext cx="10827774" cy="3809999"/>
          </a:xfrm>
        </p:spPr>
        <p:txBody>
          <a:bodyPr/>
          <a:lstStyle/>
          <a:p>
            <a:pPr algn="just"/>
            <a:r>
              <a:rPr lang="pt-BR" dirty="0"/>
              <a:t>O preço talvez seja a maneira mais tangível de se agir no mercado, pois, pela política de preços, a empresa pode criar demanda para o produto, segmentar o mercado, definir a lucratividade da empresa, mudar a penetração do produto no mercado, sempre tendo como referência </a:t>
            </a:r>
            <a:r>
              <a:rPr lang="pt-BR" b="1" u="sng" dirty="0"/>
              <a:t>o valor que o consumidor vê no produto</a:t>
            </a:r>
            <a:r>
              <a:rPr lang="pt-BR" dirty="0"/>
              <a:t>, não o preço que a empresa acha que ele deva ter. </a:t>
            </a:r>
          </a:p>
          <a:p>
            <a:pPr algn="just"/>
            <a:r>
              <a:rPr lang="pt-BR" dirty="0"/>
              <a:t>Um erro que muitos empreendedores cometem é dizer e disseminar a ideia de que seus produtos são os de melhor qualidade ao menor preço do mercado.</a:t>
            </a:r>
          </a:p>
        </p:txBody>
      </p:sp>
    </p:spTree>
    <p:extLst>
      <p:ext uri="{BB962C8B-B14F-4D97-AF65-F5344CB8AC3E}">
        <p14:creationId xmlns:p14="http://schemas.microsoft.com/office/powerpoint/2010/main" val="36143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6EA67-CF4A-A544-9655-A7EF5B4F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Propaganda/comunicação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600E9-4C2B-7547-882B-680B3AC0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646238"/>
            <a:ext cx="10892424" cy="380999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Três fatores devem ser considerados no plano de propaganda/comunicação da empresa: o pessoal envolvido, a propaganda e as promoções.</a:t>
            </a:r>
          </a:p>
          <a:p>
            <a:pPr algn="just"/>
            <a:r>
              <a:rPr lang="pt-BR" dirty="0"/>
              <a:t>A quantidade de pessoas e suas qualificações vão depender dos canais de distribuição escolhidos. Se a opção for a venda direta, o efetivo de vendas deverá ser muito maior que em qualquer outro caso. Já a propaganda tem o objetivo de fazer com que uma mensagem atinja uma audiência selecionada, com o propósito de informar, convencer e reforçar o conceito do produto junto aos consumidores.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65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29910-0BD0-5547-992E-7927BDC0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05" y="214134"/>
            <a:ext cx="9601200" cy="1142385"/>
          </a:xfrm>
        </p:spPr>
        <p:txBody>
          <a:bodyPr/>
          <a:lstStyle/>
          <a:p>
            <a:r>
              <a:rPr lang="pt-BR" dirty="0"/>
              <a:t>Projeção de vendas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33083-45EC-EE43-8AB6-057D44EE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48" y="1066800"/>
            <a:ext cx="10913302" cy="4144962"/>
          </a:xfrm>
        </p:spPr>
        <p:txBody>
          <a:bodyPr/>
          <a:lstStyle/>
          <a:p>
            <a:pPr algn="just"/>
            <a:r>
              <a:rPr lang="pt-BR" dirty="0"/>
              <a:t>A projeção de vendas deve ser feita </a:t>
            </a:r>
            <a:r>
              <a:rPr lang="pt-BR" b="1" u="sng" dirty="0"/>
              <a:t>com base na análise de mercado, na capacidade produtiva e na estratégia de marketing da empresa</a:t>
            </a:r>
            <a:r>
              <a:rPr lang="pt-BR" dirty="0"/>
              <a:t>. Dessa forma, essa projeção será mais realista e terá maior probabilidade de ocorrer conforme o planejado. Deve-se atentar para o fato da sazonalidade, quando influir nas vendas.</a:t>
            </a:r>
          </a:p>
          <a:p>
            <a:pPr algn="just"/>
            <a:endParaRPr lang="pt-BR" dirty="0"/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E0BF946-DB8C-4845-8EFB-B744AAAF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4" y="2777066"/>
            <a:ext cx="11012206" cy="34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1461F-C812-D345-A430-5692A37A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4D940-A892-E24C-AB8D-AF4A1538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3" y="1646239"/>
            <a:ext cx="10928555" cy="4144962"/>
          </a:xfrm>
        </p:spPr>
        <p:txBody>
          <a:bodyPr/>
          <a:lstStyle/>
          <a:p>
            <a:pPr fontAlgn="base"/>
            <a:r>
              <a:rPr lang="pt-BR" dirty="0"/>
              <a:t>Posicionamento do produto/serviço  </a:t>
            </a:r>
          </a:p>
          <a:p>
            <a:pPr fontAlgn="base"/>
            <a:r>
              <a:rPr lang="pt-BR" dirty="0"/>
              <a:t>Praça/canais </a:t>
            </a:r>
          </a:p>
          <a:p>
            <a:pPr fontAlgn="base"/>
            <a:r>
              <a:rPr lang="pt-BR" dirty="0"/>
              <a:t>Promoção  </a:t>
            </a:r>
          </a:p>
          <a:p>
            <a:pPr fontAlgn="base"/>
            <a:r>
              <a:rPr lang="pt-BR" dirty="0"/>
              <a:t>Preço </a:t>
            </a:r>
          </a:p>
          <a:p>
            <a:pPr fontAlgn="base"/>
            <a:r>
              <a:rPr lang="pt-BR" dirty="0"/>
              <a:t>Projeção de Vendas</a:t>
            </a:r>
          </a:p>
          <a:p>
            <a:pPr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6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E236C-F0F7-5F4D-B01F-6F1CF2D1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Marketing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8126A-E308-E249-B615-E8727F1A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1" y="1646239"/>
            <a:ext cx="10928554" cy="4144962"/>
          </a:xfrm>
        </p:spPr>
        <p:txBody>
          <a:bodyPr/>
          <a:lstStyle/>
          <a:p>
            <a:pPr algn="just"/>
            <a:r>
              <a:rPr lang="pt-BR" dirty="0"/>
              <a:t>As estratégias de marketing são os meios e métodos que a empresa deverá utilizar para atingir seus objetivos. Essas estratégias geralmente se referem ao composto de marketing, ou os 4Ps:</a:t>
            </a:r>
          </a:p>
          <a:p>
            <a:pPr lvl="1" algn="just"/>
            <a:r>
              <a:rPr lang="pt-BR" dirty="0"/>
              <a:t>Produto;</a:t>
            </a:r>
          </a:p>
          <a:p>
            <a:pPr lvl="1" algn="just"/>
            <a:r>
              <a:rPr lang="pt-BR" dirty="0"/>
              <a:t>Preço;</a:t>
            </a:r>
          </a:p>
          <a:p>
            <a:pPr lvl="1" algn="just"/>
            <a:r>
              <a:rPr lang="pt-BR" dirty="0"/>
              <a:t>Praça;</a:t>
            </a:r>
          </a:p>
          <a:p>
            <a:pPr lvl="1" algn="just"/>
            <a:r>
              <a:rPr lang="pt-BR" dirty="0"/>
              <a:t>Propaganda.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0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720A0-6EE1-0B4A-8428-536F10C2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Marketing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5C5D3-CD27-2D45-AEA1-E6C8AB8C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646239"/>
            <a:ext cx="10869561" cy="414496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empresa pode adotar estratégias específicas, atuando sobre o composto de marketing, de forma a obter melhor resultado em relação aos competidores.</a:t>
            </a:r>
          </a:p>
          <a:p>
            <a:pPr algn="just"/>
            <a:r>
              <a:rPr lang="pt-BR" dirty="0"/>
              <a:t>A projeção de vendas da empresa está diretamente ligada à estratégia de marketing estabelecida, pois depende de como o produto será posicionado no mercado, qual será sua política de preços, as promoções e os canais de venda que serão utilizados e, ainda, como o produto chegará ao cliente.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91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493BD-A066-D34E-BA51-6BABEB8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A6161-BAFC-8E47-94FB-AEE64A08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646239"/>
            <a:ext cx="10913806" cy="4144962"/>
          </a:xfrm>
        </p:spPr>
        <p:txBody>
          <a:bodyPr/>
          <a:lstStyle/>
          <a:p>
            <a:pPr algn="just"/>
            <a:r>
              <a:rPr lang="pt-BR" dirty="0"/>
              <a:t>Promover mudanças na combinação/portfólio de produtos.  </a:t>
            </a:r>
          </a:p>
          <a:p>
            <a:pPr algn="just"/>
            <a:r>
              <a:rPr lang="pt-BR" dirty="0"/>
              <a:t>Retirar, adicionar ou modificar o(</a:t>
            </a:r>
            <a:r>
              <a:rPr lang="pt-BR" dirty="0" err="1"/>
              <a:t>s</a:t>
            </a:r>
            <a:r>
              <a:rPr lang="pt-BR" dirty="0"/>
              <a:t>) produto(</a:t>
            </a:r>
            <a:r>
              <a:rPr lang="pt-BR" dirty="0" err="1"/>
              <a:t>s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Mudar design, embalagem, qualidade, desempenho, características técnicas, tamanho, estilo, opcionais.</a:t>
            </a:r>
          </a:p>
          <a:p>
            <a:pPr algn="just"/>
            <a:r>
              <a:rPr lang="pt-BR" dirty="0"/>
              <a:t>Consolidar, padronizar ou diversificar os modelos.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FF42F-AE28-4B4C-8B38-3732A0E6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97FA0-E528-5241-9190-7F93D5B5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1" y="1646239"/>
            <a:ext cx="10913806" cy="4144962"/>
          </a:xfrm>
        </p:spPr>
        <p:txBody>
          <a:bodyPr/>
          <a:lstStyle/>
          <a:p>
            <a:pPr algn="just"/>
            <a:r>
              <a:rPr lang="pt-BR" dirty="0"/>
              <a:t>Definir preços, prazos e formas de pagamentos para produtos ou grupos de produtos específicos, para determinados segmentos de mercado.</a:t>
            </a:r>
          </a:p>
          <a:p>
            <a:pPr algn="just"/>
            <a:r>
              <a:rPr lang="pt-BR" dirty="0"/>
              <a:t>Definir políticas de atuação em mercados seletivos.  </a:t>
            </a:r>
          </a:p>
          <a:p>
            <a:pPr algn="just"/>
            <a:r>
              <a:rPr lang="pt-BR" dirty="0"/>
              <a:t>Definir políticas de penetração em determinado mercado.</a:t>
            </a:r>
          </a:p>
          <a:p>
            <a:pPr algn="just"/>
            <a:r>
              <a:rPr lang="pt-BR" dirty="0"/>
              <a:t>Definir políticas de descontos especiais.</a:t>
            </a:r>
          </a:p>
        </p:txBody>
      </p:sp>
    </p:spTree>
    <p:extLst>
      <p:ext uri="{BB962C8B-B14F-4D97-AF65-F5344CB8AC3E}">
        <p14:creationId xmlns:p14="http://schemas.microsoft.com/office/powerpoint/2010/main" val="5193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7837E-EA48-344F-AC51-DEB4A70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Praça (canais de distribuição)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116AE-1E90-9044-9F30-053394A1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3" y="1646239"/>
            <a:ext cx="10958051" cy="4144962"/>
          </a:xfrm>
        </p:spPr>
        <p:txBody>
          <a:bodyPr/>
          <a:lstStyle/>
          <a:p>
            <a:r>
              <a:rPr lang="pt-BR" dirty="0"/>
              <a:t>Usar canais alternativos. </a:t>
            </a:r>
          </a:p>
          <a:p>
            <a:r>
              <a:rPr lang="pt-BR" dirty="0"/>
              <a:t>Melhorar prazo de entrega.</a:t>
            </a:r>
          </a:p>
          <a:p>
            <a:r>
              <a:rPr lang="pt-BR" dirty="0"/>
              <a:t>Otimizar logística de distribuição. </a:t>
            </a:r>
          </a:p>
        </p:txBody>
      </p:sp>
    </p:spTree>
    <p:extLst>
      <p:ext uri="{BB962C8B-B14F-4D97-AF65-F5344CB8AC3E}">
        <p14:creationId xmlns:p14="http://schemas.microsoft.com/office/powerpoint/2010/main" val="143249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F626-FE84-3049-BB0D-4A2C44E9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Propaganda/comunicação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0B8BB-F6D6-B640-910A-41F59C1D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1" y="1646239"/>
            <a:ext cx="10928554" cy="4144962"/>
          </a:xfrm>
        </p:spPr>
        <p:txBody>
          <a:bodyPr/>
          <a:lstStyle/>
          <a:p>
            <a:pPr algn="just"/>
            <a:r>
              <a:rPr lang="pt-BR" dirty="0"/>
              <a:t>Definir novas formas de vendas; mudar equipe e canais de vendas.  </a:t>
            </a:r>
          </a:p>
          <a:p>
            <a:pPr algn="just"/>
            <a:r>
              <a:rPr lang="pt-BR" dirty="0"/>
              <a:t>Mudar política de relações públicas.</a:t>
            </a:r>
          </a:p>
          <a:p>
            <a:pPr algn="just"/>
            <a:r>
              <a:rPr lang="pt-BR" dirty="0"/>
              <a:t>Mudar agência de publicidade e definir novas mídias prioritárias.</a:t>
            </a:r>
          </a:p>
          <a:p>
            <a:pPr algn="just"/>
            <a:r>
              <a:rPr lang="pt-BR" dirty="0"/>
              <a:t>Definir quais feiras/exposições serão priorizadas. </a:t>
            </a:r>
          </a:p>
        </p:txBody>
      </p:sp>
    </p:spTree>
    <p:extLst>
      <p:ext uri="{BB962C8B-B14F-4D97-AF65-F5344CB8AC3E}">
        <p14:creationId xmlns:p14="http://schemas.microsoft.com/office/powerpoint/2010/main" val="109653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13E50-F898-3B41-836B-31205C7E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943" y="282627"/>
            <a:ext cx="10899057" cy="1142385"/>
          </a:xfrm>
        </p:spPr>
        <p:txBody>
          <a:bodyPr/>
          <a:lstStyle/>
          <a:p>
            <a:r>
              <a:rPr lang="pt-BR" dirty="0"/>
              <a:t>Definindo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3794E-75B0-DC41-910D-3D48F152F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283110"/>
            <a:ext cx="10899058" cy="483747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que a empresa defina sua estratégia, atuando sobre o composto de marketing, ela deve antes definir seus objetivos de marketing, que precisarão responder à seguinte questão: </a:t>
            </a:r>
          </a:p>
          <a:p>
            <a:pPr algn="just"/>
            <a:r>
              <a:rPr lang="pt-BR" dirty="0"/>
              <a:t>Aonde quero ir? </a:t>
            </a:r>
          </a:p>
          <a:p>
            <a:pPr algn="just"/>
            <a:r>
              <a:rPr lang="pt-BR" dirty="0"/>
              <a:t>Sendo mais específico: </a:t>
            </a:r>
          </a:p>
          <a:p>
            <a:pPr algn="just"/>
            <a:r>
              <a:rPr lang="pt-BR" dirty="0"/>
              <a:t>qual participação de mercado a empresa quer atingir; quanto quer vender;  quanto quer lucrar;  em quais segmentos e regiões,  com que penetração de mercado, para quais consumidores; e em qual prazo. </a:t>
            </a:r>
          </a:p>
        </p:txBody>
      </p:sp>
    </p:spTree>
    <p:extLst>
      <p:ext uri="{BB962C8B-B14F-4D97-AF65-F5344CB8AC3E}">
        <p14:creationId xmlns:p14="http://schemas.microsoft.com/office/powerpoint/2010/main" val="18600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D80F4B1-6377-5E49-9F00-7AFF4A84FB32}" vid="{BBF41E9D-CCB7-CD45-8F93-5252537F8D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337</TotalTime>
  <Words>717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Tema1</vt:lpstr>
      <vt:lpstr>Marketing e Vendas</vt:lpstr>
      <vt:lpstr>Tópicos</vt:lpstr>
      <vt:lpstr>Estratégias de Marketing</vt:lpstr>
      <vt:lpstr>Estratégias de Marketing</vt:lpstr>
      <vt:lpstr>Produto</vt:lpstr>
      <vt:lpstr>Preço</vt:lpstr>
      <vt:lpstr>Praça (canais de distribuição)</vt:lpstr>
      <vt:lpstr>Propaganda/comunicação</vt:lpstr>
      <vt:lpstr>Definindo objetivos</vt:lpstr>
      <vt:lpstr> Produto (posicionamento) </vt:lpstr>
      <vt:lpstr>Preço</vt:lpstr>
      <vt:lpstr> Propaganda/comunicação </vt:lpstr>
      <vt:lpstr>Projeção de vendas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e Vendas</dc:title>
  <dc:creator>Guilherme Luiz Ferrigno Pincelli</dc:creator>
  <cp:lastModifiedBy>Guilherme Pincelli</cp:lastModifiedBy>
  <cp:revision>8</cp:revision>
  <dcterms:created xsi:type="dcterms:W3CDTF">2020-08-26T12:39:38Z</dcterms:created>
  <dcterms:modified xsi:type="dcterms:W3CDTF">2024-03-04T16:42:02Z</dcterms:modified>
</cp:coreProperties>
</file>