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Average" panose="020B0604020202020204" charset="0"/>
      <p:regular r:id="rId12"/>
    </p:embeddedFont>
    <p:embeddedFont>
      <p:font typeface="Fira Sans Extra Condensed Medium" panose="020B0604020202020204" charset="0"/>
      <p:regular r:id="rId13"/>
      <p:bold r:id="rId14"/>
      <p:italic r:id="rId15"/>
      <p:boldItalic r:id="rId16"/>
    </p:embeddedFont>
    <p:embeddedFont>
      <p:font typeface="Oswald" panose="00000500000000000000" pitchFamily="2" charset="0"/>
      <p:regular r:id="rId17"/>
      <p:bold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c151dfbbc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c151dfbbc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bcfec883a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bcfec883a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bcfec883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bcfec883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bcfec883a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bcfec883a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beafd7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beafd7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c151dfbbc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cc151dfbbc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AO DATA LAKE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Definição e visão geral</a:t>
            </a:r>
            <a:endParaRPr b="1"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pt-BR" dirty="0"/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O Data Lake é um repositório de armazenamento centralizado, altamente flexível, que armazena uma grande quantidade de dados, sejam eles estruturados ou não. Um diferencial importante é que os dados são armazenados em seu estado bruto e original, sem nenhum formato específico.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Quem Deve Usar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16950" y="1175350"/>
            <a:ext cx="8090400" cy="36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Cientista de dados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Analista de Negócios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Profissionais de Marketing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Organizações com grandes dados</a:t>
            </a:r>
            <a:endParaRPr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139120" y="1733850"/>
            <a:ext cx="43065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/>
              <a:t>Diferenças entre DW e DL</a:t>
            </a:r>
            <a:endParaRPr sz="3000" b="1"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420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Embora sejam similares, os modelos de Data Warehouse e Data Lake possuem algumas diferenças, dentre as quais se destacam:</a:t>
            </a:r>
            <a:endParaRPr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1562675" y="409575"/>
            <a:ext cx="6018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Diferenças entre DW e DL</a:t>
            </a:r>
            <a:endParaRPr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5634073" y="1196275"/>
            <a:ext cx="19473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Data Lake</a:t>
            </a:r>
            <a:endParaRPr sz="20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598420" y="1196275"/>
            <a:ext cx="19473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Data Warehouse</a:t>
            </a:r>
            <a:endParaRPr sz="20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86" name="Google Shape;86;p17"/>
          <p:cNvGrpSpPr/>
          <p:nvPr/>
        </p:nvGrpSpPr>
        <p:grpSpPr>
          <a:xfrm>
            <a:off x="1562672" y="3878100"/>
            <a:ext cx="6018778" cy="698410"/>
            <a:chOff x="457122" y="3889325"/>
            <a:chExt cx="6018778" cy="698410"/>
          </a:xfrm>
        </p:grpSpPr>
        <p:sp>
          <p:nvSpPr>
            <p:cNvPr id="87" name="Google Shape;87;p17"/>
            <p:cNvSpPr/>
            <p:nvPr/>
          </p:nvSpPr>
          <p:spPr>
            <a:xfrm flipH="1">
              <a:off x="457122" y="3889335"/>
              <a:ext cx="1947300" cy="698400"/>
            </a:xfrm>
            <a:prstGeom prst="homePlate">
              <a:avLst>
                <a:gd name="adj" fmla="val 50000"/>
              </a:avLst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4528524" y="3889335"/>
              <a:ext cx="1947300" cy="698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7"/>
            <p:cNvSpPr txBox="1"/>
            <p:nvPr/>
          </p:nvSpPr>
          <p:spPr>
            <a:xfrm>
              <a:off x="457133" y="4060325"/>
              <a:ext cx="1816800" cy="35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Esquema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0" name="Google Shape;90;p17"/>
            <p:cNvSpPr txBox="1"/>
            <p:nvPr/>
          </p:nvSpPr>
          <p:spPr>
            <a:xfrm flipH="1">
              <a:off x="4528600" y="3889325"/>
              <a:ext cx="1947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374151"/>
                  </a:solidFill>
                </a:rPr>
                <a:t>Definido após o armazenamento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2492871" y="3889335"/>
              <a:ext cx="1947300" cy="698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7"/>
            <p:cNvSpPr txBox="1"/>
            <p:nvPr/>
          </p:nvSpPr>
          <p:spPr>
            <a:xfrm flipH="1">
              <a:off x="2492875" y="3889325"/>
              <a:ext cx="1947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rgbClr val="374151"/>
                  </a:solidFill>
                </a:rPr>
                <a:t>Definido antes do armazenamento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" name="Google Shape;93;p17"/>
          <p:cNvGrpSpPr/>
          <p:nvPr/>
        </p:nvGrpSpPr>
        <p:grpSpPr>
          <a:xfrm>
            <a:off x="1562672" y="3102869"/>
            <a:ext cx="6018778" cy="698406"/>
            <a:chOff x="457122" y="3114094"/>
            <a:chExt cx="6018778" cy="698406"/>
          </a:xfrm>
        </p:grpSpPr>
        <p:sp>
          <p:nvSpPr>
            <p:cNvPr id="94" name="Google Shape;94;p17"/>
            <p:cNvSpPr/>
            <p:nvPr/>
          </p:nvSpPr>
          <p:spPr>
            <a:xfrm flipH="1">
              <a:off x="457122" y="3114094"/>
              <a:ext cx="1947300" cy="698400"/>
            </a:xfrm>
            <a:prstGeom prst="homePlate">
              <a:avLst>
                <a:gd name="adj" fmla="val 50000"/>
              </a:avLst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4528524" y="3114094"/>
              <a:ext cx="1947300" cy="698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7"/>
            <p:cNvSpPr txBox="1"/>
            <p:nvPr/>
          </p:nvSpPr>
          <p:spPr>
            <a:xfrm>
              <a:off x="457133" y="3285100"/>
              <a:ext cx="1816800" cy="35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Análise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7" name="Google Shape;97;p17"/>
            <p:cNvSpPr txBox="1"/>
            <p:nvPr/>
          </p:nvSpPr>
          <p:spPr>
            <a:xfrm flipH="1">
              <a:off x="4528600" y="3114100"/>
              <a:ext cx="1947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374151"/>
                  </a:solidFill>
                </a:rPr>
                <a:t>Usado para análise preditiva e em tempo real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2492871" y="3114094"/>
              <a:ext cx="1947300" cy="698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7"/>
            <p:cNvSpPr txBox="1"/>
            <p:nvPr/>
          </p:nvSpPr>
          <p:spPr>
            <a:xfrm flipH="1">
              <a:off x="2492950" y="3114100"/>
              <a:ext cx="1947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374151"/>
                  </a:solidFill>
                </a:rPr>
                <a:t>Usado para análise estratégica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" name="Google Shape;100;p17"/>
          <p:cNvGrpSpPr/>
          <p:nvPr/>
        </p:nvGrpSpPr>
        <p:grpSpPr>
          <a:xfrm>
            <a:off x="1562672" y="2327666"/>
            <a:ext cx="6018701" cy="698409"/>
            <a:chOff x="457122" y="2338891"/>
            <a:chExt cx="6018701" cy="698409"/>
          </a:xfrm>
        </p:grpSpPr>
        <p:sp>
          <p:nvSpPr>
            <p:cNvPr id="101" name="Google Shape;101;p17"/>
            <p:cNvSpPr/>
            <p:nvPr/>
          </p:nvSpPr>
          <p:spPr>
            <a:xfrm flipH="1">
              <a:off x="457122" y="2338891"/>
              <a:ext cx="1947300" cy="698400"/>
            </a:xfrm>
            <a:prstGeom prst="homePlate">
              <a:avLst>
                <a:gd name="adj" fmla="val 50000"/>
              </a:avLst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4528524" y="2338891"/>
              <a:ext cx="1947300" cy="698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7"/>
            <p:cNvSpPr txBox="1"/>
            <p:nvPr/>
          </p:nvSpPr>
          <p:spPr>
            <a:xfrm>
              <a:off x="457133" y="2509900"/>
              <a:ext cx="1816800" cy="35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Usuários</a:t>
              </a:r>
              <a:endParaRPr sz="2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4" name="Google Shape;104;p17"/>
            <p:cNvSpPr txBox="1"/>
            <p:nvPr/>
          </p:nvSpPr>
          <p:spPr>
            <a:xfrm>
              <a:off x="4528525" y="2338900"/>
              <a:ext cx="19158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374151"/>
                  </a:solidFill>
                </a:rPr>
                <a:t>Usado por cientistas de dados e engenheiros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2492871" y="2338891"/>
              <a:ext cx="1947300" cy="698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 txBox="1"/>
            <p:nvPr/>
          </p:nvSpPr>
          <p:spPr>
            <a:xfrm>
              <a:off x="2492875" y="2338900"/>
              <a:ext cx="19158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374151"/>
                  </a:solidFill>
                </a:rPr>
                <a:t>Usado por gerentes e usuários comerciais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7" name="Google Shape;107;p17"/>
          <p:cNvGrpSpPr/>
          <p:nvPr/>
        </p:nvGrpSpPr>
        <p:grpSpPr>
          <a:xfrm>
            <a:off x="1562672" y="1552464"/>
            <a:ext cx="6018703" cy="698611"/>
            <a:chOff x="457122" y="1563689"/>
            <a:chExt cx="6018703" cy="698611"/>
          </a:xfrm>
        </p:grpSpPr>
        <p:sp>
          <p:nvSpPr>
            <p:cNvPr id="108" name="Google Shape;108;p17"/>
            <p:cNvSpPr/>
            <p:nvPr/>
          </p:nvSpPr>
          <p:spPr>
            <a:xfrm flipH="1">
              <a:off x="457122" y="1563689"/>
              <a:ext cx="1947300" cy="698400"/>
            </a:xfrm>
            <a:prstGeom prst="homePlate">
              <a:avLst>
                <a:gd name="adj" fmla="val 50000"/>
              </a:avLst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4528524" y="1563689"/>
              <a:ext cx="1947300" cy="698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7"/>
            <p:cNvSpPr txBox="1"/>
            <p:nvPr/>
          </p:nvSpPr>
          <p:spPr>
            <a:xfrm>
              <a:off x="457150" y="1734700"/>
              <a:ext cx="1947300" cy="35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Armazenamento</a:t>
              </a:r>
              <a:endParaRPr sz="2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2492871" y="1563689"/>
              <a:ext cx="1947300" cy="698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 txBox="1"/>
            <p:nvPr/>
          </p:nvSpPr>
          <p:spPr>
            <a:xfrm>
              <a:off x="2492875" y="1563900"/>
              <a:ext cx="1947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rgbClr val="374151"/>
                  </a:solidFill>
                </a:rPr>
                <a:t>Armazena dados estruturados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17"/>
            <p:cNvSpPr txBox="1"/>
            <p:nvPr/>
          </p:nvSpPr>
          <p:spPr>
            <a:xfrm>
              <a:off x="4528525" y="1563900"/>
              <a:ext cx="1947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rgbClr val="374151"/>
                  </a:solidFill>
                </a:rPr>
                <a:t>Armazena dados brutos e não estruturados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1562675" y="409575"/>
            <a:ext cx="6018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Diferenças entre DW e DL</a:t>
            </a:r>
            <a:endParaRPr b="1" dirty="0"/>
          </a:p>
        </p:txBody>
      </p:sp>
      <p:sp>
        <p:nvSpPr>
          <p:cNvPr id="119" name="Google Shape;119;p18"/>
          <p:cNvSpPr txBox="1"/>
          <p:nvPr/>
        </p:nvSpPr>
        <p:spPr>
          <a:xfrm>
            <a:off x="5634073" y="1196275"/>
            <a:ext cx="19473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Data Lake</a:t>
            </a:r>
            <a:endParaRPr sz="20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3598420" y="1196275"/>
            <a:ext cx="19473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Data Warehouse</a:t>
            </a:r>
            <a:endParaRPr sz="20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21" name="Google Shape;121;p18"/>
          <p:cNvGrpSpPr/>
          <p:nvPr/>
        </p:nvGrpSpPr>
        <p:grpSpPr>
          <a:xfrm>
            <a:off x="1562672" y="3878100"/>
            <a:ext cx="6018778" cy="698410"/>
            <a:chOff x="457122" y="3889325"/>
            <a:chExt cx="6018778" cy="698410"/>
          </a:xfrm>
        </p:grpSpPr>
        <p:sp>
          <p:nvSpPr>
            <p:cNvPr id="122" name="Google Shape;122;p18"/>
            <p:cNvSpPr/>
            <p:nvPr/>
          </p:nvSpPr>
          <p:spPr>
            <a:xfrm flipH="1">
              <a:off x="457122" y="3889335"/>
              <a:ext cx="1947300" cy="698400"/>
            </a:xfrm>
            <a:prstGeom prst="homePlate">
              <a:avLst>
                <a:gd name="adj" fmla="val 50000"/>
              </a:avLst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4528524" y="3889335"/>
              <a:ext cx="1947300" cy="698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8"/>
            <p:cNvSpPr txBox="1"/>
            <p:nvPr/>
          </p:nvSpPr>
          <p:spPr>
            <a:xfrm>
              <a:off x="457133" y="4060325"/>
              <a:ext cx="1816800" cy="35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Escalabilidade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5" name="Google Shape;125;p18"/>
            <p:cNvSpPr txBox="1"/>
            <p:nvPr/>
          </p:nvSpPr>
          <p:spPr>
            <a:xfrm flipH="1">
              <a:off x="4528600" y="3889325"/>
              <a:ext cx="1947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374151"/>
                  </a:solidFill>
                </a:rPr>
                <a:t>Altamente escalável</a:t>
              </a:r>
              <a:endParaRPr sz="1200">
                <a:solidFill>
                  <a:srgbClr val="374151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2492871" y="3889335"/>
              <a:ext cx="1947300" cy="698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 txBox="1"/>
            <p:nvPr/>
          </p:nvSpPr>
          <p:spPr>
            <a:xfrm flipH="1">
              <a:off x="2492875" y="3889325"/>
              <a:ext cx="1947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374151"/>
                  </a:solidFill>
                </a:rPr>
                <a:t>Pouco escalável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8" name="Google Shape;128;p18"/>
          <p:cNvGrpSpPr/>
          <p:nvPr/>
        </p:nvGrpSpPr>
        <p:grpSpPr>
          <a:xfrm>
            <a:off x="1562672" y="3102869"/>
            <a:ext cx="6018778" cy="698406"/>
            <a:chOff x="457122" y="3114094"/>
            <a:chExt cx="6018778" cy="698406"/>
          </a:xfrm>
        </p:grpSpPr>
        <p:sp>
          <p:nvSpPr>
            <p:cNvPr id="129" name="Google Shape;129;p18"/>
            <p:cNvSpPr/>
            <p:nvPr/>
          </p:nvSpPr>
          <p:spPr>
            <a:xfrm flipH="1">
              <a:off x="457122" y="3114094"/>
              <a:ext cx="1947300" cy="698400"/>
            </a:xfrm>
            <a:prstGeom prst="homePlate">
              <a:avLst>
                <a:gd name="adj" fmla="val 50000"/>
              </a:avLst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4528524" y="3114094"/>
              <a:ext cx="1947300" cy="698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8"/>
            <p:cNvSpPr txBox="1"/>
            <p:nvPr/>
          </p:nvSpPr>
          <p:spPr>
            <a:xfrm>
              <a:off x="457133" y="3285100"/>
              <a:ext cx="1816800" cy="35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Flexibilidade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2" name="Google Shape;132;p18"/>
            <p:cNvSpPr txBox="1"/>
            <p:nvPr/>
          </p:nvSpPr>
          <p:spPr>
            <a:xfrm flipH="1">
              <a:off x="4528600" y="3114100"/>
              <a:ext cx="1947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374151"/>
                  </a:solidFill>
                </a:rPr>
                <a:t>Mais flexível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2492871" y="3114094"/>
              <a:ext cx="1947300" cy="698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8"/>
            <p:cNvSpPr txBox="1"/>
            <p:nvPr/>
          </p:nvSpPr>
          <p:spPr>
            <a:xfrm flipH="1">
              <a:off x="2492950" y="3114100"/>
              <a:ext cx="1947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374151"/>
                  </a:solidFill>
                </a:rPr>
                <a:t>Menos flexível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5" name="Google Shape;135;p18"/>
          <p:cNvGrpSpPr/>
          <p:nvPr/>
        </p:nvGrpSpPr>
        <p:grpSpPr>
          <a:xfrm>
            <a:off x="1562672" y="2327666"/>
            <a:ext cx="6018701" cy="698409"/>
            <a:chOff x="457122" y="2338891"/>
            <a:chExt cx="6018701" cy="698409"/>
          </a:xfrm>
        </p:grpSpPr>
        <p:sp>
          <p:nvSpPr>
            <p:cNvPr id="136" name="Google Shape;136;p18"/>
            <p:cNvSpPr/>
            <p:nvPr/>
          </p:nvSpPr>
          <p:spPr>
            <a:xfrm flipH="1">
              <a:off x="457122" y="2338891"/>
              <a:ext cx="1947300" cy="698400"/>
            </a:xfrm>
            <a:prstGeom prst="homePlate">
              <a:avLst>
                <a:gd name="adj" fmla="val 50000"/>
              </a:avLst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4528524" y="2338891"/>
              <a:ext cx="1947300" cy="698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8"/>
            <p:cNvSpPr txBox="1"/>
            <p:nvPr/>
          </p:nvSpPr>
          <p:spPr>
            <a:xfrm>
              <a:off x="457133" y="2509900"/>
              <a:ext cx="1816800" cy="35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Custo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9" name="Google Shape;139;p18"/>
            <p:cNvSpPr txBox="1"/>
            <p:nvPr/>
          </p:nvSpPr>
          <p:spPr>
            <a:xfrm>
              <a:off x="4528525" y="2338900"/>
              <a:ext cx="19158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374151"/>
                  </a:solidFill>
                </a:rPr>
                <a:t>Mais acessível e mais rápido de gerenciar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2492871" y="2338891"/>
              <a:ext cx="1947300" cy="698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2492875" y="2338900"/>
              <a:ext cx="19158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374151"/>
                  </a:solidFill>
                </a:rPr>
                <a:t>Mais caro e demanda maior demora para gerenciar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2" name="Google Shape;142;p18"/>
          <p:cNvGrpSpPr/>
          <p:nvPr/>
        </p:nvGrpSpPr>
        <p:grpSpPr>
          <a:xfrm>
            <a:off x="1562672" y="1552464"/>
            <a:ext cx="6018703" cy="698611"/>
            <a:chOff x="457122" y="1563689"/>
            <a:chExt cx="6018703" cy="698611"/>
          </a:xfrm>
        </p:grpSpPr>
        <p:sp>
          <p:nvSpPr>
            <p:cNvPr id="143" name="Google Shape;143;p18"/>
            <p:cNvSpPr/>
            <p:nvPr/>
          </p:nvSpPr>
          <p:spPr>
            <a:xfrm flipH="1">
              <a:off x="457122" y="1563689"/>
              <a:ext cx="1947300" cy="698400"/>
            </a:xfrm>
            <a:prstGeom prst="homePlate">
              <a:avLst>
                <a:gd name="adj" fmla="val 50000"/>
              </a:avLst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4528524" y="1563689"/>
              <a:ext cx="1947300" cy="698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457150" y="1734700"/>
              <a:ext cx="1947300" cy="35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Processamento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2492871" y="1563689"/>
              <a:ext cx="1947300" cy="698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 txBox="1"/>
            <p:nvPr/>
          </p:nvSpPr>
          <p:spPr>
            <a:xfrm>
              <a:off x="2492875" y="1563900"/>
              <a:ext cx="1947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374151"/>
                  </a:solidFill>
                </a:rPr>
                <a:t>ETL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" name="Google Shape;148;p18"/>
            <p:cNvSpPr txBox="1"/>
            <p:nvPr/>
          </p:nvSpPr>
          <p:spPr>
            <a:xfrm>
              <a:off x="4528525" y="1563900"/>
              <a:ext cx="1947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374151"/>
                  </a:solidFill>
                </a:rPr>
                <a:t>ELT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/>
              <a:t>Benefícios dos </a:t>
            </a:r>
            <a:r>
              <a:rPr lang="pt-BR" sz="3000" b="1" dirty="0" err="1"/>
              <a:t>DLs</a:t>
            </a:r>
            <a:endParaRPr sz="3000" b="1" dirty="0"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7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0B5394"/>
                </a:solidFill>
              </a:rPr>
              <a:t>Integração de Dados:</a:t>
            </a:r>
            <a:r>
              <a:rPr lang="pt-BR" sz="1600" b="1">
                <a:solidFill>
                  <a:schemeClr val="accent5"/>
                </a:solidFill>
              </a:rPr>
              <a:t> </a:t>
            </a:r>
            <a:r>
              <a:rPr lang="pt-BR" sz="1600">
                <a:solidFill>
                  <a:schemeClr val="accent1"/>
                </a:solidFill>
              </a:rPr>
              <a:t>Data Lakes podem armazenar uma grande quantidade de dados brutos de diferentes fontes.</a:t>
            </a:r>
            <a:endParaRPr sz="1600" b="1">
              <a:solidFill>
                <a:srgbClr val="0B5394"/>
              </a:solidFill>
            </a:endParaRPr>
          </a:p>
          <a:p>
            <a:pPr marL="1371600" lvl="0" indent="0" algn="l" rtl="0">
              <a:spcBef>
                <a:spcPts val="500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0B5394"/>
                </a:solidFill>
              </a:rPr>
              <a:t>Flexibilidade de Dados</a:t>
            </a:r>
            <a:r>
              <a:rPr lang="pt-BR" sz="1600">
                <a:solidFill>
                  <a:srgbClr val="0B5394"/>
                </a:solidFill>
              </a:rPr>
              <a:t>:</a:t>
            </a:r>
            <a:r>
              <a:rPr lang="pt-BR" sz="1600"/>
              <a:t> </a:t>
            </a:r>
            <a:r>
              <a:rPr lang="pt-BR" sz="1600">
                <a:solidFill>
                  <a:schemeClr val="accent1"/>
                </a:solidFill>
              </a:rPr>
              <a:t>Aceita dados estruturados e não estruturados, permitindo uma variedade maior de análises.</a:t>
            </a:r>
            <a:endParaRPr sz="1600"/>
          </a:p>
          <a:p>
            <a:pPr marL="0" lvl="0" indent="0" algn="l" rtl="0">
              <a:spcBef>
                <a:spcPts val="5000"/>
              </a:spcBef>
              <a:spcAft>
                <a:spcPts val="5000"/>
              </a:spcAft>
              <a:buNone/>
            </a:pPr>
            <a:r>
              <a:rPr lang="pt-BR" sz="1600" b="1">
                <a:solidFill>
                  <a:srgbClr val="0B5394"/>
                </a:solidFill>
              </a:rPr>
              <a:t>Escalabilidade:</a:t>
            </a:r>
            <a:r>
              <a:rPr lang="pt-BR" sz="1600" b="1">
                <a:solidFill>
                  <a:schemeClr val="accent5"/>
                </a:solidFill>
              </a:rPr>
              <a:t> </a:t>
            </a:r>
            <a:r>
              <a:rPr lang="pt-BR" sz="1600">
                <a:solidFill>
                  <a:schemeClr val="accent1"/>
                </a:solidFill>
              </a:rPr>
              <a:t>O armazenamento e processamento de dados são geralmente mais baratos em comparação com os tradicionais data warehouses.</a:t>
            </a:r>
            <a:endParaRPr sz="1600">
              <a:solidFill>
                <a:schemeClr val="accent1"/>
              </a:solidFill>
            </a:endParaRPr>
          </a:p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75" y="1920800"/>
            <a:ext cx="1504175" cy="150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/>
          <p:nvPr/>
        </p:nvSpPr>
        <p:spPr>
          <a:xfrm>
            <a:off x="6687200" y="2846915"/>
            <a:ext cx="1627200" cy="162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Benefícios dos </a:t>
            </a:r>
            <a:r>
              <a:rPr lang="pt-BR" b="1" dirty="0" err="1"/>
              <a:t>DLs</a:t>
            </a:r>
            <a:endParaRPr b="1"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600" b="1" dirty="0">
                <a:solidFill>
                  <a:schemeClr val="accent5"/>
                </a:solidFill>
              </a:rPr>
            </a:br>
            <a:br>
              <a:rPr lang="pt-BR" sz="1600" b="1" dirty="0">
                <a:solidFill>
                  <a:schemeClr val="accent5"/>
                </a:solidFill>
              </a:rPr>
            </a:br>
            <a:r>
              <a:rPr lang="pt-BR" sz="1600" b="1" dirty="0">
                <a:solidFill>
                  <a:schemeClr val="accent5"/>
                </a:solidFill>
              </a:rPr>
              <a:t>	Análise Avançada</a:t>
            </a:r>
            <a:r>
              <a:rPr lang="pt-BR" sz="1600" dirty="0">
                <a:solidFill>
                  <a:schemeClr val="accent5"/>
                </a:solidFill>
              </a:rPr>
              <a:t>:</a:t>
            </a:r>
            <a:r>
              <a:rPr lang="pt-BR" sz="1600" dirty="0"/>
              <a:t> Permite análises em tempo real e tomada de decisão 	rápida.</a:t>
            </a:r>
            <a:endParaRPr sz="1600" dirty="0"/>
          </a:p>
          <a:p>
            <a:pPr marL="0" lvl="0" indent="0" algn="l" rtl="0">
              <a:spcBef>
                <a:spcPts val="10000"/>
              </a:spcBef>
              <a:spcAft>
                <a:spcPts val="10000"/>
              </a:spcAft>
              <a:buNone/>
            </a:pPr>
            <a:r>
              <a:rPr lang="pt-BR" sz="1600" b="1" dirty="0">
                <a:solidFill>
                  <a:schemeClr val="accent5"/>
                </a:solidFill>
              </a:rPr>
              <a:t>Governança e Segurança</a:t>
            </a:r>
            <a:r>
              <a:rPr lang="pt-BR" sz="1600" dirty="0">
                <a:solidFill>
                  <a:schemeClr val="accent5"/>
                </a:solidFill>
              </a:rPr>
              <a:t>:</a:t>
            </a:r>
            <a:r>
              <a:rPr lang="pt-BR" sz="1600" dirty="0"/>
              <a:t> Recursos avançados para garantir a segurança </a:t>
            </a:r>
            <a:br>
              <a:rPr lang="pt-BR" sz="1600" dirty="0"/>
            </a:br>
            <a:r>
              <a:rPr lang="pt-BR" sz="1600" dirty="0"/>
              <a:t>dos dados e conformidade com regulamentos.</a:t>
            </a:r>
            <a:endParaRPr sz="1600" dirty="0"/>
          </a:p>
        </p:txBody>
      </p:sp>
      <p:pic>
        <p:nvPicPr>
          <p:cNvPr id="163" name="Google Shape;163;p20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6577975" y="2740525"/>
            <a:ext cx="1801625" cy="18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>
          <a:blip r:embed="rId4">
            <a:alphaModFix amt="90000"/>
          </a:blip>
          <a:stretch>
            <a:fillRect/>
          </a:stretch>
        </p:blipFill>
        <p:spPr>
          <a:xfrm>
            <a:off x="311700" y="669200"/>
            <a:ext cx="1902550" cy="19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291</Words>
  <Application>Microsoft Office PowerPoint</Application>
  <PresentationFormat>On-screen Show (16:9)</PresentationFormat>
  <Paragraphs>52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Average</vt:lpstr>
      <vt:lpstr>Fira Sans Extra Condensed Medium</vt:lpstr>
      <vt:lpstr>Arial</vt:lpstr>
      <vt:lpstr>Roboto</vt:lpstr>
      <vt:lpstr>Oswald</vt:lpstr>
      <vt:lpstr>Slate</vt:lpstr>
      <vt:lpstr>INTRODUÇÃO AO DATA LAKE</vt:lpstr>
      <vt:lpstr>Definição e visão geral</vt:lpstr>
      <vt:lpstr>Quem Deve Usar </vt:lpstr>
      <vt:lpstr>Diferenças entre DW e DL</vt:lpstr>
      <vt:lpstr>Diferenças entre DW e DL</vt:lpstr>
      <vt:lpstr>Diferenças entre DW e DL</vt:lpstr>
      <vt:lpstr>Benefícios dos DLs</vt:lpstr>
      <vt:lpstr>Benefícios dos DLs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DATA LAKE</dc:title>
  <cp:lastModifiedBy>Anderson Richard da Silva</cp:lastModifiedBy>
  <cp:revision>4</cp:revision>
  <dcterms:modified xsi:type="dcterms:W3CDTF">2024-04-16T19:49:53Z</dcterms:modified>
</cp:coreProperties>
</file>