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4e5806e42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4e5806e4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4e5806e4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4e5806e4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4e5806e4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4e5806e4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4e5806e4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54e5806e4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4e32246d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4e32246d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4e32246d5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4e32246d5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17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4e32246d5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4e32246d5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4e5806e4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4e5806e4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4e32246d5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4e32246d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4e32246d5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4e32246d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4e5806e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4e5806e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4e5806e4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54e5806e4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oracle.com/br/autonomous-database/what-is-graph-database/#:~:text=Um%20banco%20de%20dados%20de,n%C3%A3o%20est%C3%A3o%20equipados%20a%20fazer"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bibliodigital.unijui.edu.br:8443/xmlui/bitstream/handle/123456789/4596/Eli%c3%a9zer%20Silveira%20Prigol.pdf?sequence=1&amp;isAllowed=y" TargetMode="External"/><Relationship Id="rId4" Type="http://schemas.openxmlformats.org/officeDocument/2006/relationships/hyperlink" Target="https://aws.amazon.com/pt/nosql/graph/"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riu.ufam.edu.br/bitstream/prefix/4857/2/Ana%20Vit%c3%b3ria%20Vitoriano%20Cordeiro.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www.inf.ufsc.br/grafos/definicoes/definicao.html#:~:text=GRAFO%20COMPLETO&amp;text=Um%20grafo%20Kn%20possui,v%C3%A9rtices%20tem%20grau%20n-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Banco de dados Orientados a grafos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pt-BR" dirty="0"/>
              <a:t>Alysson Ferreira</a:t>
            </a:r>
            <a:endParaRPr dirty="0"/>
          </a:p>
          <a:p>
            <a:pPr marL="0" lvl="0" indent="0" algn="l" rtl="0">
              <a:spcBef>
                <a:spcPts val="0"/>
              </a:spcBef>
              <a:spcAft>
                <a:spcPts val="0"/>
              </a:spcAft>
              <a:buNone/>
            </a:pPr>
            <a:r>
              <a:rPr lang="pt-BR" dirty="0"/>
              <a:t>Anderson Richard</a:t>
            </a:r>
            <a:endParaRPr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Casos de uso do banco de dados de grafos</a:t>
            </a:r>
            <a:endParaRPr/>
          </a:p>
        </p:txBody>
      </p:sp>
      <p:sp>
        <p:nvSpPr>
          <p:cNvPr id="184" name="Google Shape;184;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SzPts val="1300"/>
              <a:buChar char="●"/>
            </a:pPr>
            <a:r>
              <a:rPr lang="pt-BR"/>
              <a:t>Mecanismos de recomendação: Os bancos de dados de grafos são uma boa opção para aplicativos de recomendação. Pois você pode armazenar em um grafo os relacionamentos entre as categorias de informação, como os interesses, os amigos e o histórico de compras dos clientes. Você pode usar um banco de dados de grafos altamente disponível para fazer recomendações de produtos a um usuário com base em quais produtos foram comprados por outras pessoas que seguem o mesmo esporte e têm histórico de compras similar. </a:t>
            </a:r>
            <a:endParaRPr/>
          </a:p>
          <a:p>
            <a:pPr marL="0" lvl="0" indent="0" algn="l" rtl="0">
              <a:spcBef>
                <a:spcPts val="1200"/>
              </a:spcBef>
              <a:spcAft>
                <a:spcPts val="0"/>
              </a:spcAft>
              <a:buNone/>
            </a:pPr>
            <a:endParaRPr/>
          </a:p>
          <a:p>
            <a:pPr marL="0" marR="0" lvl="0" indent="0" algn="l" rtl="0">
              <a:lnSpc>
                <a:spcPct val="115000"/>
              </a:lnSpc>
              <a:spcBef>
                <a:spcPts val="1200"/>
              </a:spcBef>
              <a:spcAft>
                <a:spcPts val="1200"/>
              </a:spcAft>
              <a:buNone/>
            </a:pPr>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Casos de uso do banco de dados de grafos</a:t>
            </a:r>
            <a:endParaRPr/>
          </a:p>
        </p:txBody>
      </p:sp>
      <p:sp>
        <p:nvSpPr>
          <p:cNvPr id="190" name="Google Shape;190;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marR="0" lvl="0" indent="-311150" algn="just" rtl="0">
              <a:lnSpc>
                <a:spcPct val="115000"/>
              </a:lnSpc>
              <a:spcBef>
                <a:spcPts val="0"/>
              </a:spcBef>
              <a:spcAft>
                <a:spcPts val="0"/>
              </a:spcAft>
              <a:buSzPts val="1300"/>
              <a:buChar char="●"/>
            </a:pPr>
            <a:r>
              <a:rPr lang="pt-BR" dirty="0"/>
              <a:t>Detecção de fraudes: Os bancos de dados de grafos podem fazer uma prevenção sofisticada contra fraudes. Pois você pode usar relacionamentos para processar transações financeiras e de compras praticamente em tempo real. Com consultas de grafos rápidas, você pode detectar, por exemplo, se um possível comprador está usando o mesmo endereço de e-mail e cartão de crédito que o usado em um caso de fraude conhecido. </a:t>
            </a:r>
            <a:endParaRPr dirty="0"/>
          </a:p>
          <a:p>
            <a:pPr marL="0" marR="0" lvl="0" indent="0" algn="l" rtl="0">
              <a:lnSpc>
                <a:spcPct val="115000"/>
              </a:lnSpc>
              <a:spcBef>
                <a:spcPts val="1200"/>
              </a:spcBef>
              <a:spcAft>
                <a:spcPts val="1200"/>
              </a:spcAft>
              <a:buNone/>
            </a:pPr>
            <a:endParaRPr dirty="0"/>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Referências</a:t>
            </a:r>
            <a:endParaRPr/>
          </a:p>
        </p:txBody>
      </p:sp>
      <p:sp>
        <p:nvSpPr>
          <p:cNvPr id="196" name="Google Shape;196;p23"/>
          <p:cNvSpPr txBox="1">
            <a:spLocks noGrp="1"/>
          </p:cNvSpPr>
          <p:nvPr>
            <p:ph type="body" idx="1"/>
          </p:nvPr>
        </p:nvSpPr>
        <p:spPr>
          <a:xfrm>
            <a:off x="1297500" y="964025"/>
            <a:ext cx="7038900" cy="3766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pt-BR"/>
              <a:t>OCI (Oracle Cloud Infrastructure), 2023.</a:t>
            </a:r>
            <a:endParaRPr/>
          </a:p>
          <a:p>
            <a:pPr marL="0" lvl="0" indent="0" algn="l" rtl="0">
              <a:lnSpc>
                <a:spcPct val="100000"/>
              </a:lnSpc>
              <a:spcBef>
                <a:spcPts val="0"/>
              </a:spcBef>
              <a:spcAft>
                <a:spcPts val="0"/>
              </a:spcAft>
              <a:buNone/>
            </a:pPr>
            <a:r>
              <a:rPr lang="pt-BR"/>
              <a:t>Disponível em: </a:t>
            </a:r>
            <a:r>
              <a:rPr lang="pt-BR" u="sng">
                <a:hlinkClick r:id="rId3"/>
              </a:rPr>
              <a:t>h</a:t>
            </a:r>
            <a:r>
              <a:rPr lang="pt-BR" u="sng">
                <a:hlinkClick r:id="rId3"/>
              </a:rPr>
              <a:t>ttps://www.oracle.com/br/autonomous-database/what-is-graph-database/#:~:text=Um%20banco%20de%20dados%20de,n%C3%A3o%20est%C3%A3o%20equipados%20a%20fazer</a:t>
            </a:r>
            <a:r>
              <a:rPr lang="pt-BR"/>
              <a:t>.</a:t>
            </a:r>
            <a:endParaRPr/>
          </a:p>
          <a:p>
            <a:pPr marL="0" lvl="0" indent="0" algn="l" rtl="0">
              <a:lnSpc>
                <a:spcPct val="100000"/>
              </a:lnSpc>
              <a:spcBef>
                <a:spcPts val="0"/>
              </a:spcBef>
              <a:spcAft>
                <a:spcPts val="0"/>
              </a:spcAft>
              <a:buNone/>
            </a:pPr>
            <a:r>
              <a:rPr lang="pt-BR"/>
              <a:t>Acesso em: 20/06/2023</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pt-BR"/>
              <a:t>AWS (Amazon Web Services), 2023.</a:t>
            </a:r>
            <a:endParaRPr/>
          </a:p>
          <a:p>
            <a:pPr marL="0" lvl="0" indent="0" algn="l" rtl="0">
              <a:lnSpc>
                <a:spcPct val="100000"/>
              </a:lnSpc>
              <a:spcBef>
                <a:spcPts val="0"/>
              </a:spcBef>
              <a:spcAft>
                <a:spcPts val="0"/>
              </a:spcAft>
              <a:buNone/>
            </a:pPr>
            <a:r>
              <a:rPr lang="pt-BR"/>
              <a:t>Disponível em: </a:t>
            </a:r>
            <a:r>
              <a:rPr lang="pt-BR" u="sng">
                <a:hlinkClick r:id="rId4"/>
              </a:rPr>
              <a:t>https://aws.amazon.com/pt/nosql/graph/</a:t>
            </a:r>
            <a:endParaRPr/>
          </a:p>
          <a:p>
            <a:pPr marL="0" lvl="0" indent="0" algn="l" rtl="0">
              <a:lnSpc>
                <a:spcPct val="100000"/>
              </a:lnSpc>
              <a:spcBef>
                <a:spcPts val="0"/>
              </a:spcBef>
              <a:spcAft>
                <a:spcPts val="0"/>
              </a:spcAft>
              <a:buNone/>
            </a:pPr>
            <a:r>
              <a:rPr lang="pt-BR"/>
              <a:t>Acesso em: 22/06/2023</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pt-BR"/>
              <a:t>Prigol, Eliezer Silveira. Redes Sociais com banco de dados orientados a grafos. 2016</a:t>
            </a:r>
            <a:endParaRPr/>
          </a:p>
          <a:p>
            <a:pPr marL="0" lvl="0" indent="0" algn="l" rtl="0">
              <a:lnSpc>
                <a:spcPct val="100000"/>
              </a:lnSpc>
              <a:spcBef>
                <a:spcPts val="0"/>
              </a:spcBef>
              <a:spcAft>
                <a:spcPts val="0"/>
              </a:spcAft>
              <a:buNone/>
            </a:pPr>
            <a:r>
              <a:rPr lang="pt-BR"/>
              <a:t>Disponível em: </a:t>
            </a:r>
            <a:r>
              <a:rPr lang="pt-BR" u="sng">
                <a:hlinkClick r:id="rId5"/>
              </a:rPr>
              <a:t>https://bibliodigital.unijui.edu.br:8443/xmlui/bitstream/handle/123456789/4596/Eli%c3%a9zer%20Silveira%20Prigol.pdf?sequence=1&amp;isAllowed=y</a:t>
            </a:r>
            <a:endParaRPr/>
          </a:p>
          <a:p>
            <a:pPr marL="0" lvl="0" indent="0" algn="l" rtl="0">
              <a:lnSpc>
                <a:spcPct val="100000"/>
              </a:lnSpc>
              <a:spcBef>
                <a:spcPts val="0"/>
              </a:spcBef>
              <a:spcAft>
                <a:spcPts val="0"/>
              </a:spcAft>
              <a:buNone/>
            </a:pPr>
            <a:r>
              <a:rPr lang="pt-BR"/>
              <a:t>Acesso em: 20/06/2023</a:t>
            </a:r>
            <a:endParaRPr/>
          </a:p>
          <a:p>
            <a:pPr marL="0" lvl="0" indent="0" algn="l" rtl="0">
              <a:spcBef>
                <a:spcPts val="0"/>
              </a:spcBef>
              <a:spcAft>
                <a:spcPts val="1200"/>
              </a:spcAft>
              <a:buNone/>
            </a:pPr>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body" idx="1"/>
          </p:nvPr>
        </p:nvSpPr>
        <p:spPr>
          <a:xfrm>
            <a:off x="1297500" y="244125"/>
            <a:ext cx="7038900" cy="4486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pt-BR"/>
              <a:t>Cordeiro, Ana Vitória Vitoriano. Grafos perfeitos cliques e colorações. 2015</a:t>
            </a:r>
            <a:endParaRPr/>
          </a:p>
          <a:p>
            <a:pPr marL="0" lvl="0" indent="0" algn="l" rtl="0">
              <a:lnSpc>
                <a:spcPct val="100000"/>
              </a:lnSpc>
              <a:spcBef>
                <a:spcPts val="0"/>
              </a:spcBef>
              <a:spcAft>
                <a:spcPts val="0"/>
              </a:spcAft>
              <a:buNone/>
            </a:pPr>
            <a:r>
              <a:rPr lang="pt-BR"/>
              <a:t>Disponível em: </a:t>
            </a:r>
            <a:r>
              <a:rPr lang="pt-BR" u="sng">
                <a:hlinkClick r:id="rId3"/>
              </a:rPr>
              <a:t>https://riu.ufam.edu.br/bitstream/prefix/4857/2/Ana%20Vit%c3%b3ria%20Vitoriano%20Cordeiro.pdf</a:t>
            </a:r>
            <a:endParaRPr/>
          </a:p>
          <a:p>
            <a:pPr marL="0" lvl="0" indent="0" algn="l" rtl="0">
              <a:lnSpc>
                <a:spcPct val="100000"/>
              </a:lnSpc>
              <a:spcBef>
                <a:spcPts val="0"/>
              </a:spcBef>
              <a:spcAft>
                <a:spcPts val="0"/>
              </a:spcAft>
              <a:buNone/>
            </a:pPr>
            <a:r>
              <a:rPr lang="pt-BR"/>
              <a:t>Acesso em: 24/06/2023</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pt-BR"/>
              <a:t>Giordano, Andressa de Faria e Justiniano, Edilson de Souza. Banco de dados orientado a grafos aplicado à busca por mão de obra. 2015</a:t>
            </a:r>
            <a:endParaRPr/>
          </a:p>
          <a:p>
            <a:pPr marL="0" marR="0" lvl="0" indent="0" algn="l" rtl="0">
              <a:lnSpc>
                <a:spcPct val="100000"/>
              </a:lnSpc>
              <a:spcBef>
                <a:spcPts val="0"/>
              </a:spcBef>
              <a:spcAft>
                <a:spcPts val="0"/>
              </a:spcAft>
              <a:buNone/>
            </a:pPr>
            <a:r>
              <a:rPr lang="pt-BR"/>
              <a:t>Universidade do Vale do Sapucaí, Pouso Alegre - MG, 2015</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pt-BR"/>
              <a:t>Universidade Federal de Santa Catarina, 2023</a:t>
            </a:r>
            <a:endParaRPr/>
          </a:p>
          <a:p>
            <a:pPr marL="0" marR="0" lvl="0" indent="0" algn="l" rtl="0">
              <a:lnSpc>
                <a:spcPct val="100000"/>
              </a:lnSpc>
              <a:spcBef>
                <a:spcPts val="0"/>
              </a:spcBef>
              <a:spcAft>
                <a:spcPts val="0"/>
              </a:spcAft>
              <a:buNone/>
            </a:pPr>
            <a:r>
              <a:rPr lang="pt-BR"/>
              <a:t>Disponível em: </a:t>
            </a:r>
            <a:r>
              <a:rPr lang="pt-BR" u="sng">
                <a:hlinkClick r:id="rId4"/>
              </a:rPr>
              <a:t>https://www.inf.ufsc.br/grafos/definicoes/definicao.html#:~:text=GRAFO%20COMPLETO&amp;text=Um%20grafo%20Kn%20possui,vértices%20tem%20grau%20n-1</a:t>
            </a:r>
            <a:r>
              <a:rPr lang="pt-BR"/>
              <a:t>.</a:t>
            </a:r>
            <a:endParaRPr/>
          </a:p>
          <a:p>
            <a:pPr marL="0" marR="0" lvl="0" indent="0" algn="l" rtl="0">
              <a:lnSpc>
                <a:spcPct val="100000"/>
              </a:lnSpc>
              <a:spcBef>
                <a:spcPts val="0"/>
              </a:spcBef>
              <a:spcAft>
                <a:spcPts val="0"/>
              </a:spcAft>
              <a:buNone/>
            </a:pPr>
            <a:r>
              <a:rPr lang="pt-BR"/>
              <a:t>Acesso em: 24/06/2023</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pt-BR"/>
              <a:t>Netto, Paulo O. Boaventura; Jurkiewicz, Samuel. Grafos: Introdução e prática. 2º Edição. Blucher, 2017.</a:t>
            </a:r>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Introdução teoria dos grafos</a:t>
            </a:r>
            <a:endParaRPr/>
          </a:p>
        </p:txBody>
      </p:sp>
      <p:sp>
        <p:nvSpPr>
          <p:cNvPr id="141" name="Google Shape;141;p14"/>
          <p:cNvSpPr txBox="1">
            <a:spLocks noGrp="1"/>
          </p:cNvSpPr>
          <p:nvPr>
            <p:ph type="body" idx="1"/>
          </p:nvPr>
        </p:nvSpPr>
        <p:spPr>
          <a:xfrm>
            <a:off x="1163686" y="1569417"/>
            <a:ext cx="7038900" cy="1582661"/>
          </a:xfrm>
          <a:prstGeom prst="rect">
            <a:avLst/>
          </a:prstGeom>
        </p:spPr>
        <p:txBody>
          <a:bodyPr spcFirstLastPara="1" wrap="square" lIns="91425" tIns="91425" rIns="91425" bIns="91425" anchor="t" anchorCtr="0">
            <a:normAutofit/>
          </a:bodyPr>
          <a:lstStyle/>
          <a:p>
            <a:pPr marL="0" marR="0" lvl="0" indent="0" algn="just" rtl="0">
              <a:lnSpc>
                <a:spcPct val="115000"/>
              </a:lnSpc>
              <a:spcBef>
                <a:spcPts val="0"/>
              </a:spcBef>
              <a:spcAft>
                <a:spcPts val="0"/>
              </a:spcAft>
              <a:buNone/>
            </a:pPr>
            <a:r>
              <a:rPr lang="pt-BR" dirty="0"/>
              <a:t>A teoria dos grafos foi criada pelo matemático suíço </a:t>
            </a:r>
            <a:r>
              <a:rPr lang="pt-BR" dirty="0" err="1"/>
              <a:t>Leonhard</a:t>
            </a:r>
            <a:r>
              <a:rPr lang="pt-BR" dirty="0"/>
              <a:t> Euler no século XVIII com o propósito de solucionar um antigo problema, conhecido como as 7 pontes de </a:t>
            </a:r>
            <a:r>
              <a:rPr lang="pt-BR" dirty="0" err="1"/>
              <a:t>Königsberg</a:t>
            </a:r>
            <a:r>
              <a:rPr lang="pt-BR" dirty="0"/>
              <a:t> (</a:t>
            </a:r>
            <a:r>
              <a:rPr lang="pt-BR" dirty="0" err="1"/>
              <a:t>Kaliningrad</a:t>
            </a:r>
            <a:r>
              <a:rPr lang="pt-BR" dirty="0"/>
              <a:t>). </a:t>
            </a:r>
            <a:r>
              <a:rPr lang="pt-BR" dirty="0" err="1"/>
              <a:t>Königsberg</a:t>
            </a:r>
            <a:r>
              <a:rPr lang="pt-BR" dirty="0"/>
              <a:t> era uma antiga cidade medieval cortada pelo rio </a:t>
            </a:r>
            <a:r>
              <a:rPr lang="pt-BR" dirty="0" err="1"/>
              <a:t>Pregel</a:t>
            </a:r>
            <a:r>
              <a:rPr lang="pt-BR" dirty="0"/>
              <a:t> dividindo-a em 4 partes interligadas por 7 pontes. </a:t>
            </a:r>
            <a:endParaRPr dirty="0"/>
          </a:p>
          <a:p>
            <a:pPr marL="0" lvl="0" indent="0" algn="just" rtl="0">
              <a:spcBef>
                <a:spcPts val="1200"/>
              </a:spcBef>
              <a:spcAft>
                <a:spcPts val="1200"/>
              </a:spcAft>
              <a:buNone/>
            </a:pPr>
            <a:endParaRPr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7" name="Google Shape;147;p15"/>
          <p:cNvPicPr preferRelativeResize="0"/>
          <p:nvPr/>
        </p:nvPicPr>
        <p:blipFill>
          <a:blip r:embed="rId3">
            <a:alphaModFix/>
          </a:blip>
          <a:stretch>
            <a:fillRect/>
          </a:stretch>
        </p:blipFill>
        <p:spPr>
          <a:xfrm>
            <a:off x="1329151" y="1005598"/>
            <a:ext cx="6850299" cy="2174100"/>
          </a:xfrm>
          <a:prstGeom prst="rect">
            <a:avLst/>
          </a:prstGeom>
          <a:noFill/>
          <a:ln>
            <a:noFill/>
          </a:ln>
        </p:spPr>
      </p:pic>
      <p:sp>
        <p:nvSpPr>
          <p:cNvPr id="148" name="Google Shape;148;p15"/>
          <p:cNvSpPr txBox="1">
            <a:spLocks noGrp="1"/>
          </p:cNvSpPr>
          <p:nvPr>
            <p:ph type="subTitle" idx="4294967295"/>
          </p:nvPr>
        </p:nvSpPr>
        <p:spPr>
          <a:xfrm>
            <a:off x="1329250" y="3236327"/>
            <a:ext cx="6850200" cy="5061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pt-BR" dirty="0"/>
              <a:t>Figura 1: O problema das 7 pontes de </a:t>
            </a:r>
            <a:r>
              <a:rPr lang="pt-BR" dirty="0" err="1"/>
              <a:t>Königsberg</a:t>
            </a:r>
            <a:r>
              <a:rPr lang="pt-BR" dirty="0"/>
              <a:t>. Fonte: TCC Banco de dados orientados a grafos aplicado à busca por mão de obra </a:t>
            </a:r>
            <a:endParaRPr dirty="0"/>
          </a:p>
        </p:txBody>
      </p:sp>
    </p:spTree>
    <p:extLst>
      <p:ext uri="{BB962C8B-B14F-4D97-AF65-F5344CB8AC3E}">
        <p14:creationId xmlns:p14="http://schemas.microsoft.com/office/powerpoint/2010/main" val="283973523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body" idx="1"/>
          </p:nvPr>
        </p:nvSpPr>
        <p:spPr>
          <a:xfrm>
            <a:off x="1234900" y="499200"/>
            <a:ext cx="7038900" cy="1556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pt-BR" dirty="0"/>
              <a:t>Euler utilizou os grafos para chegar à conclusão de que somente tendo um par de pontes em cada região é que se resolve este problema. A Teoria foi com o passar do tempo sendo aperfeiçoada por  Morgan (1852), e também por volta de 1930 por </a:t>
            </a:r>
            <a:r>
              <a:rPr lang="pt-BR" dirty="0" err="1"/>
              <a:t>Kuratowski</a:t>
            </a:r>
            <a:r>
              <a:rPr lang="pt-BR" dirty="0"/>
              <a:t>, </a:t>
            </a:r>
            <a:r>
              <a:rPr lang="pt-BR" dirty="0" err="1"/>
              <a:t>König</a:t>
            </a:r>
            <a:r>
              <a:rPr lang="pt-BR" dirty="0"/>
              <a:t>, </a:t>
            </a:r>
            <a:r>
              <a:rPr lang="pt-BR" dirty="0" err="1"/>
              <a:t>Menger</a:t>
            </a:r>
            <a:r>
              <a:rPr lang="pt-BR" dirty="0"/>
              <a:t>, entre outros cientistas. </a:t>
            </a:r>
            <a:endParaRPr dirty="0"/>
          </a:p>
        </p:txBody>
      </p:sp>
      <p:pic>
        <p:nvPicPr>
          <p:cNvPr id="147" name="Google Shape;147;p15"/>
          <p:cNvPicPr preferRelativeResize="0"/>
          <p:nvPr/>
        </p:nvPicPr>
        <p:blipFill>
          <a:blip r:embed="rId3"/>
          <a:srcRect/>
          <a:stretch/>
        </p:blipFill>
        <p:spPr>
          <a:xfrm>
            <a:off x="1329250" y="1623870"/>
            <a:ext cx="6850200" cy="2174100"/>
          </a:xfrm>
          <a:prstGeom prst="rect">
            <a:avLst/>
          </a:prstGeom>
          <a:noFill/>
          <a:ln>
            <a:noFill/>
          </a:ln>
        </p:spPr>
      </p:pic>
      <p:sp>
        <p:nvSpPr>
          <p:cNvPr id="148" name="Google Shape;148;p15"/>
          <p:cNvSpPr txBox="1">
            <a:spLocks noGrp="1"/>
          </p:cNvSpPr>
          <p:nvPr>
            <p:ph type="subTitle" idx="4294967295"/>
          </p:nvPr>
        </p:nvSpPr>
        <p:spPr>
          <a:xfrm>
            <a:off x="1329250" y="3823625"/>
            <a:ext cx="6850200" cy="5061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pt-BR" dirty="0"/>
              <a:t>Figura 2: O problema das 7 pontes de </a:t>
            </a:r>
            <a:r>
              <a:rPr lang="pt-BR" dirty="0" err="1"/>
              <a:t>Königsberg</a:t>
            </a:r>
            <a:r>
              <a:rPr lang="pt-BR" dirty="0"/>
              <a:t>. Fonte: TCC Banco de dados orientados a grafos aplicado à busca por mão de obra </a:t>
            </a:r>
            <a:endParaRPr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Principais características dos grafos:</a:t>
            </a:r>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pt-BR"/>
              <a:t>Vértices: são conhecidas também como nós, representam as entidades individuais</a:t>
            </a:r>
            <a:endParaRPr/>
          </a:p>
          <a:p>
            <a:pPr marL="457200" lvl="0" indent="-311150" algn="l" rtl="0">
              <a:spcBef>
                <a:spcPts val="0"/>
              </a:spcBef>
              <a:spcAft>
                <a:spcPts val="0"/>
              </a:spcAft>
              <a:buSzPts val="1300"/>
              <a:buChar char="●"/>
            </a:pPr>
            <a:r>
              <a:rPr lang="pt-BR"/>
              <a:t>Arestas: representam os relacionamentos ou interações entre as entidades representadas pelos vértices .</a:t>
            </a:r>
            <a:endParaRPr/>
          </a:p>
          <a:p>
            <a:pPr marL="457200" lvl="0" indent="-311150" algn="l" rtl="0">
              <a:spcBef>
                <a:spcPts val="0"/>
              </a:spcBef>
              <a:spcAft>
                <a:spcPts val="0"/>
              </a:spcAft>
              <a:buSzPts val="1300"/>
              <a:buChar char="●"/>
            </a:pPr>
            <a:r>
              <a:rPr lang="pt-BR"/>
              <a:t>Propriedades dos grafos: </a:t>
            </a:r>
            <a:br>
              <a:rPr lang="pt-BR"/>
            </a:br>
            <a:r>
              <a:rPr lang="pt-BR"/>
              <a:t>Caminho (travessia): é uma sequência de vértices conectados por meio de arestas.</a:t>
            </a:r>
            <a:br>
              <a:rPr lang="pt-BR"/>
            </a:br>
            <a:r>
              <a:rPr lang="pt-BR"/>
              <a:t>Grau de vértice: é definido pela quantidade de arestas que se conectam ao vértice.</a:t>
            </a:r>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Banco de dados de grafos</a:t>
            </a:r>
            <a:endParaRPr/>
          </a:p>
        </p:txBody>
      </p:sp>
      <p:sp>
        <p:nvSpPr>
          <p:cNvPr id="160" name="Google Shape;160;p17"/>
          <p:cNvSpPr txBox="1">
            <a:spLocks noGrp="1"/>
          </p:cNvSpPr>
          <p:nvPr>
            <p:ph type="body" idx="1"/>
          </p:nvPr>
        </p:nvSpPr>
        <p:spPr>
          <a:xfrm>
            <a:off x="1297500" y="962450"/>
            <a:ext cx="7038900" cy="3934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pt-BR" dirty="0"/>
              <a:t>Os bancos de dados de grafos foram criados especificamente para possibilitar o armazenamento de relacionamentos e a navegação por eles. Os relacionamentos são elementos distintos que agregam a maior parte do valor para os bancos de dados de grafos. Esses bancos de dados usam nós para armazenar entidades de dados e arestas para armazenar os relacionamentos entre as entidades. Uma aresta tem sempre um nó inicial, um nó final, um tipo e um direcionamento, o que possibilita a descrição dos relacionamentos entre pais e filhos, das ações, das propriedades e assim por diante. A quantidade e os tipos de relacionamentos que um nó pode ter são ilimitados.</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Funcionamento do Banco de dados de Grafos</a:t>
            </a:r>
            <a:endParaRPr/>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marR="0" lvl="0" indent="0" algn="just" rtl="0">
              <a:lnSpc>
                <a:spcPct val="115000"/>
              </a:lnSpc>
              <a:spcBef>
                <a:spcPts val="0"/>
              </a:spcBef>
              <a:spcAft>
                <a:spcPts val="1200"/>
              </a:spcAft>
              <a:buNone/>
            </a:pPr>
            <a:r>
              <a:rPr lang="pt-BR"/>
              <a:t>Grafos e bancos de dados de grafos fornecem modelos e estruturas para representar e explorar relacionamentos nos dados. Os algoritmos de grafos permitem a análise desses relacionamentos, enquanto os bancos de dados de grafos armazenam os dados de forma eficiente, possibilitando consultas e análises mais rápidas. Essas abordagens são especialmente úteis para lidar com grandes volumes de dados e descobrir insights valiosos em diversas áreas.</a:t>
            </a:r>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Vantagens do banco de dados de grafos</a:t>
            </a:r>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marR="0" lvl="0" indent="-311150" algn="l" rtl="0">
              <a:lnSpc>
                <a:spcPct val="115000"/>
              </a:lnSpc>
              <a:spcBef>
                <a:spcPts val="0"/>
              </a:spcBef>
              <a:spcAft>
                <a:spcPts val="0"/>
              </a:spcAft>
              <a:buSzPts val="1300"/>
              <a:buChar char="●"/>
            </a:pPr>
            <a:r>
              <a:rPr lang="pt-BR"/>
              <a:t>Encontrar o caminho mais curto entre dois nós</a:t>
            </a:r>
            <a:endParaRPr/>
          </a:p>
          <a:p>
            <a:pPr marL="457200" marR="0" lvl="0" indent="-311150" algn="l" rtl="0">
              <a:lnSpc>
                <a:spcPct val="115000"/>
              </a:lnSpc>
              <a:spcBef>
                <a:spcPts val="0"/>
              </a:spcBef>
              <a:spcAft>
                <a:spcPts val="0"/>
              </a:spcAft>
              <a:buSzPts val="1300"/>
              <a:buChar char="●"/>
            </a:pPr>
            <a:r>
              <a:rPr lang="pt-BR"/>
              <a:t>Determinar os nós que criam a maior atividade/influência</a:t>
            </a:r>
            <a:endParaRPr/>
          </a:p>
          <a:p>
            <a:pPr marL="457200" marR="0" lvl="0" indent="-311150" algn="l" rtl="0">
              <a:lnSpc>
                <a:spcPct val="115000"/>
              </a:lnSpc>
              <a:spcBef>
                <a:spcPts val="0"/>
              </a:spcBef>
              <a:spcAft>
                <a:spcPts val="0"/>
              </a:spcAft>
              <a:buSzPts val="1300"/>
              <a:buChar char="●"/>
            </a:pPr>
            <a:r>
              <a:rPr lang="pt-BR"/>
              <a:t>Analisar a conectividade para identificar os pontos mais fracos de uma rede</a:t>
            </a:r>
            <a:endParaRPr/>
          </a:p>
          <a:p>
            <a:pPr marL="457200" marR="0" lvl="0" indent="-311150" algn="l" rtl="0">
              <a:lnSpc>
                <a:spcPct val="115000"/>
              </a:lnSpc>
              <a:spcBef>
                <a:spcPts val="0"/>
              </a:spcBef>
              <a:spcAft>
                <a:spcPts val="0"/>
              </a:spcAft>
              <a:buSzPts val="1300"/>
              <a:buChar char="●"/>
            </a:pPr>
            <a:r>
              <a:rPr lang="pt-BR"/>
              <a:t>Analisar o estado da rede ou comunidade com base na distância/densidade de conexão em um grupo</a:t>
            </a:r>
            <a:endParaRPr/>
          </a:p>
          <a:p>
            <a:pPr marL="457200" marR="0" lvl="0" indent="0" algn="l" rtl="0">
              <a:lnSpc>
                <a:spcPct val="115000"/>
              </a:lnSpc>
              <a:spcBef>
                <a:spcPts val="1200"/>
              </a:spcBef>
              <a:spcAft>
                <a:spcPts val="1200"/>
              </a:spcAft>
              <a:buNone/>
            </a:pPr>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Casos de uso do banco de dados de grafos</a:t>
            </a:r>
            <a:endParaRPr/>
          </a:p>
        </p:txBody>
      </p:sp>
      <p:sp>
        <p:nvSpPr>
          <p:cNvPr id="178" name="Google Shape;178;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marR="0" lvl="0" indent="-311150" algn="just" rtl="0">
              <a:lnSpc>
                <a:spcPct val="115000"/>
              </a:lnSpc>
              <a:spcBef>
                <a:spcPts val="0"/>
              </a:spcBef>
              <a:spcAft>
                <a:spcPts val="0"/>
              </a:spcAft>
              <a:buSzPts val="1300"/>
              <a:buChar char="●"/>
            </a:pPr>
            <a:r>
              <a:rPr lang="pt-BR" dirty="0"/>
              <a:t>Análise de mídia social: Os bancos de dados de grafos podem ser usados em muitos cenários diferentes, mas são comumente usados para analisar redes sociais. Na verdade, as redes sociais são o caso de uso ideal, pois envolvem um grande volume de nós (contas de usuário) e conexões multidimensionais (engajamentos em muitas direções diferentes). </a:t>
            </a:r>
          </a:p>
        </p:txBody>
      </p:sp>
    </p:spTree>
  </p:cSld>
  <p:clrMapOvr>
    <a:masterClrMapping/>
  </p:clrMapOvr>
  <p:transition spd="slow">
    <p:wipe/>
  </p:transition>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1071</Words>
  <Application>Microsoft Office PowerPoint</Application>
  <PresentationFormat>On-screen Show (16:9)</PresentationFormat>
  <Paragraphs>51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Montserrat</vt:lpstr>
      <vt:lpstr>Arial</vt:lpstr>
      <vt:lpstr>Focus</vt:lpstr>
      <vt:lpstr>Banco de dados Orientados a grafos</vt:lpstr>
      <vt:lpstr>Introdução teoria dos grafos</vt:lpstr>
      <vt:lpstr>PowerPoint Presentation</vt:lpstr>
      <vt:lpstr>PowerPoint Presentation</vt:lpstr>
      <vt:lpstr>Principais características dos grafos:</vt:lpstr>
      <vt:lpstr>Banco de dados de grafos</vt:lpstr>
      <vt:lpstr>Funcionamento do Banco de dados de Grafos</vt:lpstr>
      <vt:lpstr>Vantagens do banco de dados de grafos</vt:lpstr>
      <vt:lpstr>Casos de uso do banco de dados de grafos</vt:lpstr>
      <vt:lpstr>Casos de uso do banco de dados de grafos</vt:lpstr>
      <vt:lpstr>Casos de uso do banco de dados de grafos</vt:lpstr>
      <vt:lpstr>Referências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 Orientados a grafos</dc:title>
  <cp:lastModifiedBy>Anderson Richard</cp:lastModifiedBy>
  <cp:revision>2</cp:revision>
  <dcterms:modified xsi:type="dcterms:W3CDTF">2023-06-27T19:13:57Z</dcterms:modified>
</cp:coreProperties>
</file>