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073A"/>
    <a:srgbClr val="39BD27"/>
    <a:srgbClr val="005C09"/>
    <a:srgbClr val="00FE18"/>
    <a:srgbClr val="003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09E-74C2-4C56-B0AD-3D929ED334F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F9D0-D9D3-4CC1-ADBF-0561E5B247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38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09E-74C2-4C56-B0AD-3D929ED334F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F9D0-D9D3-4CC1-ADBF-0561E5B247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07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09E-74C2-4C56-B0AD-3D929ED334F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F9D0-D9D3-4CC1-ADBF-0561E5B247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01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09E-74C2-4C56-B0AD-3D929ED334F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F9D0-D9D3-4CC1-ADBF-0561E5B247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9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09E-74C2-4C56-B0AD-3D929ED334F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F9D0-D9D3-4CC1-ADBF-0561E5B247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39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09E-74C2-4C56-B0AD-3D929ED334F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F9D0-D9D3-4CC1-ADBF-0561E5B247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09E-74C2-4C56-B0AD-3D929ED334F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F9D0-D9D3-4CC1-ADBF-0561E5B247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64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09E-74C2-4C56-B0AD-3D929ED334F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F9D0-D9D3-4CC1-ADBF-0561E5B247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85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09E-74C2-4C56-B0AD-3D929ED334F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F9D0-D9D3-4CC1-ADBF-0561E5B247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53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09E-74C2-4C56-B0AD-3D929ED334F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F9D0-D9D3-4CC1-ADBF-0561E5B247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86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B09E-74C2-4C56-B0AD-3D929ED334F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F9D0-D9D3-4CC1-ADBF-0561E5B247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43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DB09E-74C2-4C56-B0AD-3D929ED334F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8F9D0-D9D3-4CC1-ADBF-0561E5B247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3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microsoft.com/office/2007/relationships/hdphoto" Target="../media/hdphoto1.wdp"/><Relationship Id="rId4" Type="http://schemas.microsoft.com/office/2007/relationships/hdphoto" Target="../media/hdphoto3.wdp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07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153883" y="460833"/>
            <a:ext cx="5305425" cy="1553631"/>
          </a:xfrm>
        </p:spPr>
        <p:txBody>
          <a:bodyPr>
            <a:normAutofit/>
          </a:bodyPr>
          <a:lstStyle/>
          <a:p>
            <a:r>
              <a:rPr lang="pt-BR" sz="72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Bean</a:t>
            </a:r>
            <a:r>
              <a:rPr lang="pt-BR" sz="7200" b="1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pt-BR" sz="72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Bean</a:t>
            </a:r>
            <a:r>
              <a:rPr lang="pt-BR" sz="7200" b="1" dirty="0">
                <a:solidFill>
                  <a:schemeClr val="bg1"/>
                </a:solidFill>
                <a:latin typeface="Tw Cen MT" panose="020B0602020104020603" pitchFamily="34" charset="0"/>
              </a:rPr>
              <a:t> 8</a:t>
            </a:r>
          </a:p>
        </p:txBody>
      </p:sp>
      <p:sp>
        <p:nvSpPr>
          <p:cNvPr id="22" name="Subtítulo 2"/>
          <p:cNvSpPr>
            <a:spLocks noGrp="1"/>
          </p:cNvSpPr>
          <p:nvPr>
            <p:ph type="subTitle" idx="1"/>
          </p:nvPr>
        </p:nvSpPr>
        <p:spPr>
          <a:xfrm>
            <a:off x="1450097" y="2180102"/>
            <a:ext cx="3197225" cy="1849968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solidFill>
                  <a:schemeClr val="bg1"/>
                </a:solidFill>
                <a:latin typeface="Tw Cen MT" panose="020B0602020104020603" pitchFamily="34" charset="0"/>
              </a:rPr>
              <a:t>Anderson Richard</a:t>
            </a:r>
          </a:p>
          <a:p>
            <a:pPr algn="l"/>
            <a:r>
              <a:rPr lang="pt-BR" sz="3200" dirty="0">
                <a:solidFill>
                  <a:schemeClr val="bg1"/>
                </a:solidFill>
                <a:latin typeface="Tw Cen MT" panose="020B0602020104020603" pitchFamily="34" charset="0"/>
              </a:rPr>
              <a:t>Beatriz Fagundes</a:t>
            </a:r>
          </a:p>
          <a:p>
            <a:pPr algn="l"/>
            <a:r>
              <a:rPr lang="pt-BR" sz="3200" dirty="0">
                <a:solidFill>
                  <a:schemeClr val="bg1"/>
                </a:solidFill>
                <a:latin typeface="Tw Cen MT" panose="020B0602020104020603" pitchFamily="34" charset="0"/>
              </a:rPr>
              <a:t>Eduardo Henrique</a:t>
            </a:r>
          </a:p>
          <a:p>
            <a:pPr algn="l"/>
            <a:r>
              <a:rPr lang="pt-BR" sz="3200" dirty="0">
                <a:solidFill>
                  <a:schemeClr val="bg1"/>
                </a:solidFill>
                <a:latin typeface="Tw Cen MT" panose="020B0602020104020603" pitchFamily="34" charset="0"/>
              </a:rPr>
              <a:t>Felipe Santana </a:t>
            </a:r>
          </a:p>
          <a:p>
            <a:pPr algn="l"/>
            <a:r>
              <a:rPr lang="pt-BR" sz="3200" dirty="0" err="1">
                <a:solidFill>
                  <a:schemeClr val="bg1"/>
                </a:solidFill>
                <a:latin typeface="Tw Cen MT" panose="020B0602020104020603" pitchFamily="34" charset="0"/>
              </a:rPr>
              <a:t>Fellipe</a:t>
            </a:r>
            <a:r>
              <a:rPr lang="pt-BR" sz="3200" dirty="0">
                <a:solidFill>
                  <a:schemeClr val="bg1"/>
                </a:solidFill>
                <a:latin typeface="Tw Cen MT" panose="020B0602020104020603" pitchFamily="34" charset="0"/>
              </a:rPr>
              <a:t> Muniz</a:t>
            </a:r>
          </a:p>
          <a:p>
            <a:pPr algn="l"/>
            <a:r>
              <a:rPr lang="pt-BR" sz="3200" dirty="0">
                <a:solidFill>
                  <a:schemeClr val="bg1"/>
                </a:solidFill>
                <a:latin typeface="Tw Cen MT" panose="020B0602020104020603" pitchFamily="34" charset="0"/>
              </a:rPr>
              <a:t>Lucas Magalhaes</a:t>
            </a:r>
          </a:p>
          <a:p>
            <a:pPr algn="l"/>
            <a:r>
              <a:rPr lang="pt-BR" sz="3200" dirty="0">
                <a:solidFill>
                  <a:schemeClr val="bg1"/>
                </a:solidFill>
                <a:latin typeface="Tw Cen MT" panose="020B0602020104020603" pitchFamily="34" charset="0"/>
              </a:rPr>
              <a:t>Vitoria </a:t>
            </a:r>
            <a:r>
              <a:rPr lang="pt-BR" sz="3200" dirty="0" err="1">
                <a:solidFill>
                  <a:schemeClr val="bg1"/>
                </a:solidFill>
                <a:latin typeface="Tw Cen MT" panose="020B0602020104020603" pitchFamily="34" charset="0"/>
              </a:rPr>
              <a:t>Berniz</a:t>
            </a:r>
            <a:endParaRPr lang="pt-BR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397846" cy="6858000"/>
          </a:xfrm>
          <a:prstGeom prst="rect">
            <a:avLst/>
          </a:prstGeom>
          <a:solidFill>
            <a:srgbClr val="DD0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479" b="78125" l="48097" r="6347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07231" y="3302500"/>
            <a:ext cx="7301755" cy="403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1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07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101632" y="526147"/>
            <a:ext cx="6383385" cy="1553631"/>
          </a:xfrm>
        </p:spPr>
        <p:txBody>
          <a:bodyPr>
            <a:normAutofit fontScale="90000"/>
          </a:bodyPr>
          <a:lstStyle/>
          <a:p>
            <a:r>
              <a:rPr lang="pt-BR" sz="7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PROBLEMAS E JUSTIFICATIVAS</a:t>
            </a:r>
            <a:endParaRPr lang="pt-BR" sz="7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Subtítulo 2"/>
          <p:cNvSpPr>
            <a:spLocks noGrp="1"/>
          </p:cNvSpPr>
          <p:nvPr>
            <p:ph type="subTitle" idx="1"/>
          </p:nvPr>
        </p:nvSpPr>
        <p:spPr>
          <a:xfrm>
            <a:off x="1397846" y="2079778"/>
            <a:ext cx="9705583" cy="4090070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Para evitar que haja muitas perdas de produtos não só por pragas mas também por uma falta de acompanhamento no desenvolvimento é necessário que tenha um sistema de irrigação bem feito, entre outros cuidados.  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Com técnicas corretas de irrigação, ele pode ser cultivado o ano todo. 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Rendimento varia de acordo com a umidade do solo.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Pensando nisso, pensamos em um sistema com sensor que fará com que nossos clientes possam fazer acompanhamento da temperatura e do solo por um painel de controle em seu computador (inicialmente). </a:t>
            </a:r>
            <a:endParaRPr lang="pt-BR" sz="2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397846" cy="6858000"/>
          </a:xfrm>
          <a:prstGeom prst="rect">
            <a:avLst/>
          </a:prstGeom>
          <a:solidFill>
            <a:srgbClr val="DD0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42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07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245324" y="0"/>
            <a:ext cx="6383385" cy="1553631"/>
          </a:xfrm>
        </p:spPr>
        <p:txBody>
          <a:bodyPr>
            <a:normAutofit/>
          </a:bodyPr>
          <a:lstStyle/>
          <a:p>
            <a:r>
              <a:rPr lang="pt-BR" sz="7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CONTEXTO</a:t>
            </a:r>
            <a:endParaRPr lang="pt-BR" sz="7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Subtítulo 2"/>
          <p:cNvSpPr>
            <a:spLocks noGrp="1"/>
          </p:cNvSpPr>
          <p:nvPr>
            <p:ph type="subTitle" idx="1"/>
          </p:nvPr>
        </p:nvSpPr>
        <p:spPr>
          <a:xfrm>
            <a:off x="1397846" y="1805458"/>
            <a:ext cx="9705583" cy="409007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O Brasil é o maior produtor mundial de feijão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Cultivado praticamente em todo território nacional, porém grande parte da produção está concentrada em apenas 10 estados, PR, MG, BA, SP, GO, SC, RS,CE,PE e PA (responsáveis por 86% da produção).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Anualmente atingindo cerca 3,0 milhões de toneladas.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O feijão é cultivado por pequenos e grandes agricultores em diferentes sistemas de produção.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Dependendo</a:t>
            </a:r>
            <a:r>
              <a:rPr lang="pt-BR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da cultivação e da temperatura ambiente, pode aparecer ciclos variando de 65 a 250 dias.</a:t>
            </a:r>
            <a:r>
              <a:rPr lang="pt-BR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/>
            </a:r>
            <a:br>
              <a:rPr lang="pt-BR" sz="2800" b="1" dirty="0">
                <a:solidFill>
                  <a:schemeClr val="bg1"/>
                </a:solidFill>
                <a:latin typeface="Tw Cen MT" panose="020B0602020104020603" pitchFamily="34" charset="0"/>
              </a:rPr>
            </a:br>
            <a:endParaRPr lang="pt-BR" sz="2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397846" cy="6858000"/>
          </a:xfrm>
          <a:prstGeom prst="rect">
            <a:avLst/>
          </a:prstGeom>
          <a:solidFill>
            <a:srgbClr val="DD0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479" b="78125" l="48097" r="6347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07231" y="3302500"/>
            <a:ext cx="7301755" cy="403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8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07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lipse 24"/>
          <p:cNvSpPr/>
          <p:nvPr/>
        </p:nvSpPr>
        <p:spPr>
          <a:xfrm>
            <a:off x="2868121" y="2471235"/>
            <a:ext cx="1407570" cy="14054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38863" y="1748486"/>
            <a:ext cx="2266906" cy="22634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8907772" y="3481701"/>
            <a:ext cx="2656350" cy="26523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5039138" y="3481702"/>
            <a:ext cx="2656350" cy="26523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1145680" y="3481702"/>
            <a:ext cx="2656350" cy="26523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791" y="3670404"/>
            <a:ext cx="2078485" cy="2078485"/>
          </a:xfrm>
          <a:prstGeom prst="rect">
            <a:avLst/>
          </a:prstGeom>
        </p:spPr>
      </p:pic>
      <p:sp>
        <p:nvSpPr>
          <p:cNvPr id="10" name="Seta para Baixo 9"/>
          <p:cNvSpPr/>
          <p:nvPr/>
        </p:nvSpPr>
        <p:spPr>
          <a:xfrm>
            <a:off x="9105655" y="4146142"/>
            <a:ext cx="624301" cy="132347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835" y="3544929"/>
            <a:ext cx="1808706" cy="180870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9531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071" y="3589165"/>
            <a:ext cx="2078485" cy="207848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985" y="4139557"/>
            <a:ext cx="1307199" cy="130719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15102">
            <a:off x="10505588" y="5044963"/>
            <a:ext cx="683852" cy="683852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3340528" y="1714"/>
            <a:ext cx="8897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DESENHO DE SOLUÇÃO:</a:t>
            </a:r>
          </a:p>
          <a:p>
            <a:r>
              <a:rPr lang="pt-BR" sz="40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ATUALMENTE</a:t>
            </a:r>
            <a:endParaRPr lang="pt-BR" sz="4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21" y="2044579"/>
            <a:ext cx="1625825" cy="1625825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892" y="2762276"/>
            <a:ext cx="854688" cy="854688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81275" y="3699882"/>
            <a:ext cx="5481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1</a:t>
            </a:r>
            <a:endParaRPr lang="pt-BR" sz="5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904429" y="3687717"/>
            <a:ext cx="9101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endParaRPr lang="pt-BR" sz="138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7798837" y="3699439"/>
            <a:ext cx="9101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3</a:t>
            </a:r>
            <a:endParaRPr lang="pt-BR" sz="138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7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07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lipse 24"/>
          <p:cNvSpPr/>
          <p:nvPr/>
        </p:nvSpPr>
        <p:spPr>
          <a:xfrm>
            <a:off x="2526325" y="1730637"/>
            <a:ext cx="2266906" cy="22634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38863" y="1748486"/>
            <a:ext cx="2266906" cy="22634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8907772" y="3481701"/>
            <a:ext cx="2656350" cy="26523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5039138" y="3481702"/>
            <a:ext cx="2656350" cy="26523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1145680" y="3481702"/>
            <a:ext cx="2656350" cy="26523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791" y="3670404"/>
            <a:ext cx="2078485" cy="20784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531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891" y="4198744"/>
            <a:ext cx="1654226" cy="1654226"/>
          </a:xfrm>
          <a:prstGeom prst="rect">
            <a:avLst/>
          </a:prstGeom>
        </p:spPr>
      </p:pic>
      <p:sp>
        <p:nvSpPr>
          <p:cNvPr id="10" name="Seta para Baixo 9"/>
          <p:cNvSpPr/>
          <p:nvPr/>
        </p:nvSpPr>
        <p:spPr>
          <a:xfrm rot="10800000">
            <a:off x="9119723" y="4146142"/>
            <a:ext cx="624301" cy="1323473"/>
          </a:xfrm>
          <a:prstGeom prst="downArrow">
            <a:avLst/>
          </a:prstGeom>
          <a:solidFill>
            <a:srgbClr val="39B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985" y="4139557"/>
            <a:ext cx="1307199" cy="130719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15102">
            <a:off x="10505588" y="5044963"/>
            <a:ext cx="683852" cy="683852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3340528" y="1714"/>
            <a:ext cx="8897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DESENHO DE SOLUÇÃO:</a:t>
            </a:r>
          </a:p>
          <a:p>
            <a:r>
              <a:rPr lang="pt-BR" sz="40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BEAN </a:t>
            </a:r>
            <a:r>
              <a:rPr lang="pt-BR" sz="4000" b="1" dirty="0" err="1" smtClean="0">
                <a:solidFill>
                  <a:schemeClr val="bg1"/>
                </a:solidFill>
                <a:latin typeface="Tw Cen MT" panose="020B0602020104020603" pitchFamily="34" charset="0"/>
              </a:rPr>
              <a:t>BEAN</a:t>
            </a:r>
            <a:r>
              <a:rPr lang="pt-BR" sz="40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 8</a:t>
            </a:r>
            <a:endParaRPr lang="pt-BR" sz="4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9" y="2044579"/>
            <a:ext cx="1625825" cy="1625825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81275" y="3699882"/>
            <a:ext cx="5481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1</a:t>
            </a:r>
            <a:endParaRPr lang="pt-BR" sz="5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904429" y="3687717"/>
            <a:ext cx="9101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endParaRPr lang="pt-BR" sz="138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7798837" y="3699439"/>
            <a:ext cx="9101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8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3</a:t>
            </a:r>
            <a:endParaRPr lang="pt-BR" sz="138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800" y="3481701"/>
            <a:ext cx="1918594" cy="191859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479" b="78125" l="48097" r="6347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0054" y="1052422"/>
            <a:ext cx="5740185" cy="317276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579664" y="2374336"/>
            <a:ext cx="1742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Tw Cen MT" panose="020B0602020104020603" pitchFamily="34" charset="0"/>
              </a:rPr>
              <a:t>BB8</a:t>
            </a:r>
          </a:p>
          <a:p>
            <a:r>
              <a:rPr lang="pt-BR" sz="2000" dirty="0" smtClean="0">
                <a:latin typeface="Tw Cen MT" panose="020B0602020104020603" pitchFamily="34" charset="0"/>
              </a:rPr>
              <a:t>SISTEMA DE IRRIGAÇÃO</a:t>
            </a:r>
            <a:endParaRPr lang="pt-BR" sz="2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52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229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Tw Cen MT</vt:lpstr>
      <vt:lpstr>Tema do Office</vt:lpstr>
      <vt:lpstr>Bean Bean 8</vt:lpstr>
      <vt:lpstr>PROBLEMAS E JUSTIFICATIVAS</vt:lpstr>
      <vt:lpstr>CONTEXTO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Bruno</cp:lastModifiedBy>
  <cp:revision>10</cp:revision>
  <dcterms:created xsi:type="dcterms:W3CDTF">2019-03-15T16:28:17Z</dcterms:created>
  <dcterms:modified xsi:type="dcterms:W3CDTF">2019-03-18T13:39:11Z</dcterms:modified>
</cp:coreProperties>
</file>