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3" r:id="rId5"/>
    <p:sldId id="340" r:id="rId6"/>
    <p:sldId id="412" r:id="rId7"/>
    <p:sldId id="411" r:id="rId8"/>
    <p:sldId id="416" r:id="rId9"/>
    <p:sldId id="417" r:id="rId10"/>
    <p:sldId id="419" r:id="rId11"/>
    <p:sldId id="418" r:id="rId12"/>
    <p:sldId id="422" r:id="rId13"/>
    <p:sldId id="423" r:id="rId14"/>
    <p:sldId id="424" r:id="rId15"/>
    <p:sldId id="428" r:id="rId16"/>
    <p:sldId id="429" r:id="rId17"/>
    <p:sldId id="430" r:id="rId18"/>
    <p:sldId id="431" r:id="rId19"/>
    <p:sldId id="434" r:id="rId20"/>
    <p:sldId id="436" r:id="rId21"/>
    <p:sldId id="435" r:id="rId22"/>
    <p:sldId id="437" r:id="rId23"/>
    <p:sldId id="438" r:id="rId24"/>
    <p:sldId id="303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5E0F4-7C4B-48E0-8B04-EC82286A005F}" type="datetimeFigureOut">
              <a:rPr lang="pt-BR" smtClean="0"/>
              <a:pPr/>
              <a:t>05/08/2011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6D52-FDED-443C-86A9-FDECAA70C3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Lincoln Souza Rocha (APS - 2010.1)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Lincoln Souza Rocha (APS - 2010.1)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Lincoln Souza Rocha (APS - 2010.1)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Lincoln Souza Rocha (APS - 2010.1)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Lincoln Souza Rocha (APS - 2010.1)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Lincoln Souza Rocha (APS - 2010.1)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Lincoln Souza Rocha (APS - 2010.1)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Lincoln Souza Rocha (APS - 2010.1)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Lincoln Souza Rocha (APS - 2010.1)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Lincoln Souza Rocha (APS - 2010.1)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Lincoln Souza Rocha (APS - 2010.1)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Lincoln Souza Rocha (APS - 2010.1)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Análise e Projeto de Sistemas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Universidade Federal do Ceará – UFC</a:t>
            </a:r>
          </a:p>
          <a:p>
            <a:r>
              <a:rPr lang="pt-BR" dirty="0" smtClean="0"/>
              <a:t>Campus de Quixadá</a:t>
            </a:r>
          </a:p>
          <a:p>
            <a:r>
              <a:rPr lang="pt-BR" dirty="0" smtClean="0"/>
              <a:t>Curso de Sistemas de Informação </a:t>
            </a:r>
          </a:p>
          <a:p>
            <a:r>
              <a:rPr lang="pt-BR" dirty="0" smtClean="0"/>
              <a:t>Prof. Marcos Antonio de Oliveira (deoliveira.ma@gmail.com)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Notas explicativas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Notas Explicativas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Utilizadas para comentar ou esclarecer alguma parte de um diagrama</a:t>
            </a:r>
          </a:p>
          <a:p>
            <a:endParaRPr lang="pt-BR" dirty="0" smtClean="0"/>
          </a:p>
          <a:p>
            <a:r>
              <a:rPr lang="pt-BR" dirty="0" smtClean="0"/>
              <a:t>Podem ser descritas</a:t>
            </a:r>
          </a:p>
          <a:p>
            <a:pPr lvl="1"/>
            <a:r>
              <a:rPr lang="pt-BR" dirty="0" smtClean="0"/>
              <a:t>Em texto livre</a:t>
            </a:r>
          </a:p>
          <a:p>
            <a:pPr lvl="1"/>
            <a:r>
              <a:rPr lang="pt-BR" dirty="0" smtClean="0"/>
              <a:t>Usando uma expressão formal OCL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Notas Explicativas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6" name="Picture 3" descr="modif_Figura_03_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212975" y="2060575"/>
            <a:ext cx="3811588" cy="1565275"/>
          </a:xfrm>
          <a:prstGeom prst="rect">
            <a:avLst/>
          </a:prstGeom>
          <a:noFill/>
          <a:ln/>
        </p:spPr>
      </p:pic>
      <p:graphicFrame>
        <p:nvGraphicFramePr>
          <p:cNvPr id="7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793875" y="4237038"/>
          <a:ext cx="6540500" cy="836612"/>
        </p:xfrm>
        <a:graphic>
          <a:graphicData uri="http://schemas.openxmlformats.org/presentationml/2006/ole">
            <p:oleObj spid="_x0000_s4098" name="Visio" r:id="rId5" imgW="3116580" imgH="38457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Etiquetas valoradas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Etiquetas Valoradas (</a:t>
            </a:r>
            <a:r>
              <a:rPr lang="pt-BR" i="1" dirty="0" err="1" smtClean="0"/>
              <a:t>Tags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elementos gráficos de um diagrama da UML possuem propriedades predefinidas</a:t>
            </a:r>
          </a:p>
          <a:p>
            <a:endParaRPr lang="pt-BR" dirty="0" smtClean="0"/>
          </a:p>
          <a:p>
            <a:r>
              <a:rPr lang="pt-BR" dirty="0" smtClean="0"/>
              <a:t>Outras propriedades para elementos de um diagrama podem também ser definidas através de </a:t>
            </a:r>
            <a:r>
              <a:rPr lang="pt-BR" i="1" dirty="0" smtClean="0"/>
              <a:t>etiquetas valoradas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Etiquetas Valoradas (</a:t>
            </a:r>
            <a:r>
              <a:rPr lang="pt-BR" i="1" dirty="0" err="1" smtClean="0"/>
              <a:t>Tags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Definindo etiquetas</a:t>
            </a:r>
          </a:p>
          <a:p>
            <a:pPr lvl="1"/>
            <a:r>
              <a:rPr lang="pt-BR" dirty="0" smtClean="0"/>
              <a:t>{</a:t>
            </a:r>
            <a:r>
              <a:rPr lang="pt-BR" dirty="0" err="1" smtClean="0"/>
              <a:t>tag</a:t>
            </a:r>
            <a:r>
              <a:rPr lang="pt-BR" dirty="0" smtClean="0"/>
              <a:t> = valor}</a:t>
            </a:r>
          </a:p>
          <a:p>
            <a:pPr lvl="1"/>
            <a:r>
              <a:rPr lang="pt-BR" dirty="0" smtClean="0"/>
              <a:t>{tag1 = valor1, tag2 = valor2...}</a:t>
            </a:r>
          </a:p>
          <a:p>
            <a:pPr lvl="1"/>
            <a:r>
              <a:rPr lang="pt-BR" dirty="0" smtClean="0"/>
              <a:t>{</a:t>
            </a:r>
            <a:r>
              <a:rPr lang="pt-BR" dirty="0" err="1" smtClean="0"/>
              <a:t>tag</a:t>
            </a:r>
            <a:r>
              <a:rPr lang="pt-BR" dirty="0" smtClean="0"/>
              <a:t>}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Etiquetas Valoradas (</a:t>
            </a:r>
            <a:r>
              <a:rPr lang="pt-BR" i="1" dirty="0" err="1" smtClean="0"/>
              <a:t>Tags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6" name="Picture 3" descr="Figura_03_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70872" y="2279650"/>
            <a:ext cx="7383462" cy="2136775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Restrições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todo elemento da UML está associada alguma </a:t>
            </a:r>
            <a:r>
              <a:rPr lang="pt-BR" i="1" dirty="0" smtClean="0"/>
              <a:t>semântica</a:t>
            </a:r>
          </a:p>
          <a:p>
            <a:pPr lvl="1"/>
            <a:r>
              <a:rPr lang="pt-BR" dirty="0" smtClean="0"/>
              <a:t>Cada elemento gráfico possui um significado bem definido que, uma vez entendido, fica implícito na utilização do elemento em algum diagrama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As </a:t>
            </a:r>
            <a:r>
              <a:rPr lang="pt-BR" i="1" dirty="0" smtClean="0"/>
              <a:t>restrições</a:t>
            </a:r>
            <a:r>
              <a:rPr lang="pt-BR" dirty="0" smtClean="0"/>
              <a:t> permitem estender ou alterar a semântica natural de um elemento gráfico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Este mecanismo geral especifica restrições sobre um ou mais valores de um ou mais elementos de um modelo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UML define uma linguagem formal que pode ser utilizada para especificar restrições sobre diversos elementos de um modelo</a:t>
            </a:r>
          </a:p>
          <a:p>
            <a:pPr lvl="1"/>
            <a:r>
              <a:rPr lang="pt-BR" dirty="0" smtClean="0"/>
              <a:t>Esta linguagem se chama OCL (</a:t>
            </a:r>
            <a:r>
              <a:rPr lang="pt-BR" i="1" dirty="0" err="1" smtClean="0"/>
              <a:t>Object</a:t>
            </a:r>
            <a:r>
              <a:rPr lang="pt-BR" i="1" dirty="0" smtClean="0"/>
              <a:t> </a:t>
            </a:r>
            <a:r>
              <a:rPr lang="pt-BR" i="1" dirty="0" err="1" smtClean="0"/>
              <a:t>Constraint</a:t>
            </a:r>
            <a:r>
              <a:rPr lang="pt-BR" i="1" dirty="0" smtClean="0"/>
              <a:t> </a:t>
            </a:r>
            <a:r>
              <a:rPr lang="pt-BR" i="1" dirty="0" err="1" smtClean="0"/>
              <a:t>Language</a:t>
            </a:r>
            <a:r>
              <a:rPr lang="pt-BR" i="1" dirty="0" smtClean="0"/>
              <a:t> </a:t>
            </a:r>
            <a:r>
              <a:rPr lang="pt-BR" dirty="0" smtClean="0"/>
              <a:t>ou</a:t>
            </a:r>
            <a:r>
              <a:rPr lang="pt-BR" i="1" dirty="0" smtClean="0"/>
              <a:t> </a:t>
            </a:r>
            <a:r>
              <a:rPr lang="pt-BR" dirty="0" smtClean="0"/>
              <a:t>Linguagem de Restrição de Objetos em português)</a:t>
            </a:r>
          </a:p>
          <a:p>
            <a:pPr lvl="2"/>
            <a:r>
              <a:rPr lang="pt-BR" dirty="0" smtClean="0"/>
              <a:t>Construtores: </a:t>
            </a:r>
            <a:r>
              <a:rPr lang="pt-BR" b="1" i="1" dirty="0" err="1" smtClean="0"/>
              <a:t>and</a:t>
            </a:r>
            <a:r>
              <a:rPr lang="pt-BR" b="1" i="1" dirty="0" smtClean="0"/>
              <a:t>, </a:t>
            </a:r>
            <a:r>
              <a:rPr lang="pt-BR" b="1" i="1" dirty="0" err="1" smtClean="0"/>
              <a:t>or</a:t>
            </a:r>
            <a:r>
              <a:rPr lang="pt-BR" b="1" i="1" dirty="0" smtClean="0"/>
              <a:t>, </a:t>
            </a:r>
            <a:r>
              <a:rPr lang="pt-BR" b="1" i="1" dirty="0" err="1" smtClean="0"/>
              <a:t>implies</a:t>
            </a:r>
            <a:r>
              <a:rPr lang="pt-BR" b="1" i="1" dirty="0" smtClean="0"/>
              <a:t>, </a:t>
            </a:r>
            <a:r>
              <a:rPr lang="pt-BR" b="1" i="1" dirty="0" err="1" smtClean="0"/>
              <a:t>if</a:t>
            </a:r>
            <a:r>
              <a:rPr lang="pt-BR" b="1" i="1" dirty="0" smtClean="0"/>
              <a:t>, </a:t>
            </a:r>
            <a:r>
              <a:rPr lang="pt-BR" b="1" i="1" dirty="0" err="1" smtClean="0"/>
              <a:t>then</a:t>
            </a:r>
            <a:r>
              <a:rPr lang="pt-BR" b="1" i="1" dirty="0" smtClean="0"/>
              <a:t>, </a:t>
            </a:r>
            <a:r>
              <a:rPr lang="pt-BR" b="1" i="1" dirty="0" err="1" smtClean="0"/>
              <a:t>else</a:t>
            </a:r>
            <a:r>
              <a:rPr lang="pt-BR" b="1" i="1" dirty="0" smtClean="0"/>
              <a:t>, </a:t>
            </a:r>
            <a:r>
              <a:rPr lang="pt-BR" b="1" i="1" dirty="0" err="1" smtClean="0"/>
              <a:t>not</a:t>
            </a:r>
            <a:r>
              <a:rPr lang="pt-BR" b="1" i="1" dirty="0" smtClean="0"/>
              <a:t>, in</a:t>
            </a:r>
            <a:endParaRPr lang="pt-BR" b="1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Mecanismos Gerais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“Podemos apenas ver uma curta distância à frente, mas sabemos que há muito lá a ser feito." (ALAN TURING)</a:t>
            </a:r>
          </a:p>
          <a:p>
            <a:pPr algn="just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955958" y="5640189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solidFill>
                  <a:schemeClr val="tx1">
                    <a:tint val="75000"/>
                  </a:schemeClr>
                </a:solidFill>
              </a:rPr>
              <a:t>Esses slides são uma adaptação das notas de aula do professor Eduardo Bezerra autor do livro Princípios de Análise e Projeto de Sistemas com UML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mecanismo de </a:t>
            </a:r>
            <a:r>
              <a:rPr lang="pt-BR" i="1" dirty="0" smtClean="0"/>
              <a:t>agrupamento</a:t>
            </a:r>
            <a:r>
              <a:rPr lang="pt-BR" dirty="0" smtClean="0"/>
              <a:t> geral que pode ser utilizado para agrupar vários artefatos de um modelo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3263" y="3667140"/>
            <a:ext cx="26574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Duas maneiras de representar graficamente o conteúdo</a:t>
            </a:r>
          </a:p>
          <a:p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071810"/>
            <a:ext cx="1876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2" name="Grupo 41"/>
          <p:cNvGrpSpPr/>
          <p:nvPr/>
        </p:nvGrpSpPr>
        <p:grpSpPr>
          <a:xfrm>
            <a:off x="5791208" y="3071810"/>
            <a:ext cx="1876425" cy="2390775"/>
            <a:chOff x="5791208" y="3071810"/>
            <a:chExt cx="1876425" cy="2390775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1208" y="3071810"/>
              <a:ext cx="1876425" cy="2390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Fluxograma: Somador 7"/>
            <p:cNvSpPr/>
            <p:nvPr/>
          </p:nvSpPr>
          <p:spPr>
            <a:xfrm>
              <a:off x="6713550" y="4605346"/>
              <a:ext cx="71438" cy="71438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reto 18"/>
            <p:cNvCxnSpPr/>
            <p:nvPr/>
          </p:nvCxnSpPr>
          <p:spPr>
            <a:xfrm rot="5400000" flipH="1" flipV="1">
              <a:off x="6606863" y="4825550"/>
              <a:ext cx="28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olchete direito 40"/>
            <p:cNvSpPr/>
            <p:nvPr/>
          </p:nvSpPr>
          <p:spPr>
            <a:xfrm rot="16200000">
              <a:off x="6664278" y="4268061"/>
              <a:ext cx="170782" cy="1207303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Pacotes podem ser agrupados dentro de outros pacotes, formando uma hierarquia de contenção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9001" y="3014681"/>
            <a:ext cx="4219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BEZERRA, E. Princípios de Análise e Projeto de Sistemas com UML. 2ª ed. Rio de Janeiro: </a:t>
            </a:r>
            <a:r>
              <a:rPr lang="pt-BR" dirty="0" err="1" smtClean="0"/>
              <a:t>Elsevier</a:t>
            </a:r>
            <a:r>
              <a:rPr lang="pt-BR" dirty="0" smtClean="0"/>
              <a:t>, 2007.</a:t>
            </a:r>
          </a:p>
          <a:p>
            <a:pPr lvl="3"/>
            <a:endParaRPr lang="pt-BR" dirty="0" smtClean="0"/>
          </a:p>
          <a:p>
            <a:pPr lvl="0"/>
            <a:r>
              <a:rPr lang="pt-BR" dirty="0" smtClean="0"/>
              <a:t>FOWLER, M. 3. UML Essencial. 3. ed.  Porto Alegre: </a:t>
            </a:r>
            <a:r>
              <a:rPr lang="pt-BR" dirty="0" err="1" smtClean="0"/>
              <a:t>Bookman</a:t>
            </a:r>
            <a:r>
              <a:rPr lang="pt-BR" dirty="0" smtClean="0"/>
              <a:t>, 2007.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Estereótipos</a:t>
            </a:r>
          </a:p>
          <a:p>
            <a:r>
              <a:rPr lang="pt-BR" dirty="0" smtClean="0"/>
              <a:t>Notas explicativas</a:t>
            </a:r>
          </a:p>
          <a:p>
            <a:r>
              <a:rPr lang="pt-BR" dirty="0" smtClean="0"/>
              <a:t>Etiquetas valoradas</a:t>
            </a:r>
          </a:p>
          <a:p>
            <a:r>
              <a:rPr lang="pt-BR" dirty="0" smtClean="0"/>
              <a:t>Restrições</a:t>
            </a:r>
          </a:p>
          <a:p>
            <a:r>
              <a:rPr lang="pt-BR" dirty="0" smtClean="0"/>
              <a:t>Pacotes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UML consiste em três grandes componentes</a:t>
            </a:r>
          </a:p>
          <a:p>
            <a:pPr lvl="1"/>
            <a:r>
              <a:rPr lang="pt-BR" dirty="0" smtClean="0"/>
              <a:t>Blocos de construção básicos</a:t>
            </a:r>
          </a:p>
          <a:p>
            <a:pPr lvl="1"/>
            <a:r>
              <a:rPr lang="pt-BR" dirty="0" smtClean="0"/>
              <a:t>Regras que restringem como os blocos de construção podem ser associados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Mecanismos de uso geral</a:t>
            </a:r>
          </a:p>
          <a:p>
            <a:pPr lvl="2"/>
            <a:r>
              <a:rPr lang="pt-BR" dirty="0" smtClean="0"/>
              <a:t>Estereótipos, notas explicativas, etiquetas valoradas, restrições, pacotes e OCL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Estereótipos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Estereótipos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Utilizado para </a:t>
            </a:r>
            <a:r>
              <a:rPr lang="pt-BR" i="1" dirty="0" smtClean="0"/>
              <a:t>estender</a:t>
            </a:r>
            <a:r>
              <a:rPr lang="pt-BR" dirty="0" smtClean="0"/>
              <a:t> (enriquecer) o significado de um determinado elemento em um diagrama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 UML predefine diversos estereótipos 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É possível também definir estereótipos específicos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Estereótipos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Estereótipos podem ser classificados em dois tipos</a:t>
            </a:r>
          </a:p>
          <a:p>
            <a:pPr lvl="1"/>
            <a:r>
              <a:rPr lang="pt-BR" i="1" dirty="0" smtClean="0"/>
              <a:t>Estereótipo gráfico</a:t>
            </a:r>
          </a:p>
          <a:p>
            <a:pPr lvl="2"/>
            <a:r>
              <a:rPr lang="pt-BR" dirty="0" smtClean="0"/>
              <a:t>Um ícone que lembre o significado do conceito a ele associado </a:t>
            </a:r>
          </a:p>
          <a:p>
            <a:pPr lvl="1"/>
            <a:r>
              <a:rPr lang="pt-BR" i="1" dirty="0" smtClean="0"/>
              <a:t>Estereótipos de rótulo</a:t>
            </a:r>
          </a:p>
          <a:p>
            <a:pPr lvl="2"/>
            <a:r>
              <a:rPr lang="pt-BR" dirty="0" smtClean="0"/>
              <a:t>Um nome delimitado pelos símbolos &lt;&lt; estereótipo &gt;&gt;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Estereótipos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6" name="Picture 3" descr="Figura_03_1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456024" y="1986592"/>
            <a:ext cx="6226175" cy="1547812"/>
          </a:xfrm>
          <a:noFill/>
          <a:ln/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092792" y="4214818"/>
          <a:ext cx="2938462" cy="531813"/>
        </p:xfrm>
        <a:graphic>
          <a:graphicData uri="http://schemas.openxmlformats.org/presentationml/2006/ole">
            <p:oleObj spid="_x0000_s2050" name="Visio" r:id="rId5" imgW="1643301" imgH="28741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746</Words>
  <Application>Microsoft Office PowerPoint</Application>
  <PresentationFormat>Apresentação na tela (4:3)</PresentationFormat>
  <Paragraphs>148</Paragraphs>
  <Slides>24</Slides>
  <Notes>24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6" baseType="lpstr">
      <vt:lpstr>Tema do Office</vt:lpstr>
      <vt:lpstr>Visio</vt:lpstr>
      <vt:lpstr>Análise e Projeto de Sistemas</vt:lpstr>
      <vt:lpstr>Mecanismos Gerais</vt:lpstr>
      <vt:lpstr>Índice</vt:lpstr>
      <vt:lpstr>Introdução</vt:lpstr>
      <vt:lpstr>Introdução</vt:lpstr>
      <vt:lpstr>Estereótipos</vt:lpstr>
      <vt:lpstr>Estereótipos</vt:lpstr>
      <vt:lpstr>Estereótipos</vt:lpstr>
      <vt:lpstr>Exemplos de Estereótipos</vt:lpstr>
      <vt:lpstr>Notas explicativas</vt:lpstr>
      <vt:lpstr>Notas Explicativas</vt:lpstr>
      <vt:lpstr>Exemplos de Notas Explicativas</vt:lpstr>
      <vt:lpstr>Etiquetas valoradas</vt:lpstr>
      <vt:lpstr>Etiquetas Valoradas (Tags)</vt:lpstr>
      <vt:lpstr>Etiquetas Valoradas (Tags)</vt:lpstr>
      <vt:lpstr>Exemplo de Etiquetas Valoradas (Tags)</vt:lpstr>
      <vt:lpstr>Restrições</vt:lpstr>
      <vt:lpstr>Restrições</vt:lpstr>
      <vt:lpstr>Restrições</vt:lpstr>
      <vt:lpstr>pacotes</vt:lpstr>
      <vt:lpstr>Pacotes</vt:lpstr>
      <vt:lpstr>Pacotes</vt:lpstr>
      <vt:lpstr>Pacotes</vt:lpstr>
      <vt:lpstr>Referências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Projeto de Sistemas</dc:title>
  <dc:creator>Lincoln Rocha</dc:creator>
  <cp:lastModifiedBy>ufc</cp:lastModifiedBy>
  <cp:revision>146</cp:revision>
  <dcterms:created xsi:type="dcterms:W3CDTF">2010-02-21T22:56:34Z</dcterms:created>
  <dcterms:modified xsi:type="dcterms:W3CDTF">2011-08-05T13:05:34Z</dcterms:modified>
</cp:coreProperties>
</file>