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5"/>
  </p:notesMasterIdLst>
  <p:sldIdLst>
    <p:sldId id="256" r:id="rId2"/>
    <p:sldId id="257" r:id="rId3"/>
    <p:sldId id="258" r:id="rId4"/>
    <p:sldId id="263" r:id="rId5"/>
    <p:sldId id="340"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90" r:id="rId25"/>
    <p:sldId id="388" r:id="rId26"/>
    <p:sldId id="389" r:id="rId27"/>
    <p:sldId id="391" r:id="rId28"/>
    <p:sldId id="392" r:id="rId29"/>
    <p:sldId id="393" r:id="rId30"/>
    <p:sldId id="394" r:id="rId31"/>
    <p:sldId id="395" r:id="rId32"/>
    <p:sldId id="396" r:id="rId33"/>
    <p:sldId id="397" r:id="rId34"/>
    <p:sldId id="398" r:id="rId35"/>
    <p:sldId id="399"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94" r:id="rId52"/>
    <p:sldId id="431" r:id="rId53"/>
    <p:sldId id="432" r:id="rId54"/>
    <p:sldId id="433" r:id="rId55"/>
    <p:sldId id="440" r:id="rId56"/>
    <p:sldId id="441" r:id="rId57"/>
    <p:sldId id="442" r:id="rId58"/>
    <p:sldId id="443" r:id="rId59"/>
    <p:sldId id="475" r:id="rId60"/>
    <p:sldId id="444" r:id="rId61"/>
    <p:sldId id="445" r:id="rId62"/>
    <p:sldId id="446" r:id="rId63"/>
    <p:sldId id="453" r:id="rId64"/>
    <p:sldId id="454" r:id="rId65"/>
    <p:sldId id="455" r:id="rId66"/>
    <p:sldId id="456" r:id="rId67"/>
    <p:sldId id="457" r:id="rId68"/>
    <p:sldId id="459" r:id="rId69"/>
    <p:sldId id="458" r:id="rId70"/>
    <p:sldId id="468" r:id="rId71"/>
    <p:sldId id="469" r:id="rId72"/>
    <p:sldId id="470" r:id="rId73"/>
    <p:sldId id="471" r:id="rId74"/>
    <p:sldId id="472" r:id="rId75"/>
    <p:sldId id="473" r:id="rId76"/>
    <p:sldId id="474" r:id="rId77"/>
    <p:sldId id="479" r:id="rId78"/>
    <p:sldId id="478" r:id="rId79"/>
    <p:sldId id="480" r:id="rId80"/>
    <p:sldId id="482" r:id="rId81"/>
    <p:sldId id="483" r:id="rId82"/>
    <p:sldId id="484" r:id="rId83"/>
    <p:sldId id="485" r:id="rId84"/>
    <p:sldId id="486" r:id="rId85"/>
    <p:sldId id="487" r:id="rId86"/>
    <p:sldId id="488" r:id="rId87"/>
    <p:sldId id="489" r:id="rId88"/>
    <p:sldId id="490" r:id="rId89"/>
    <p:sldId id="491" r:id="rId90"/>
    <p:sldId id="492" r:id="rId91"/>
    <p:sldId id="493" r:id="rId92"/>
    <p:sldId id="477" r:id="rId93"/>
    <p:sldId id="303" r:id="rId9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Estilo Médio 3 - Ênfas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34" y="-3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75E0F4-7C4B-48E0-8B04-EC82286A005F}" type="datetimeFigureOut">
              <a:rPr lang="pt-BR" smtClean="0"/>
              <a:pPr/>
              <a:t>05/08/2011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0B6D52-FDED-443C-86A9-FDECAA70C3CB}"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10</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11</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12</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13</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14</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15</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16</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17</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18</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19</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20</a:t>
            </a:fld>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21</a:t>
            </a:fld>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22</a:t>
            </a:fld>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23</a:t>
            </a:fld>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24</a:t>
            </a:fld>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25</a:t>
            </a:fld>
            <a:endParaRPr 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26</a:t>
            </a:fld>
            <a:endParaRPr 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27</a:t>
            </a:fld>
            <a:endParaRPr 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28</a:t>
            </a:fld>
            <a:endParaRPr 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29</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a:t>
            </a:fld>
            <a:endParaRPr 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30</a:t>
            </a:fld>
            <a:endParaRPr 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31</a:t>
            </a:fld>
            <a:endParaRPr 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32</a:t>
            </a:fld>
            <a:endParaRPr lang="pt-B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33</a:t>
            </a:fld>
            <a:endParaRPr lang="pt-B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34</a:t>
            </a:fld>
            <a:endParaRPr lang="pt-B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35</a:t>
            </a:fld>
            <a:endParaRPr lang="pt-B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36</a:t>
            </a:fld>
            <a:endParaRPr lang="pt-B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37</a:t>
            </a:fld>
            <a:endParaRPr lang="pt-B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38</a:t>
            </a:fld>
            <a:endParaRPr lang="pt-B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39</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a:t>
            </a:fld>
            <a:endParaRPr lang="pt-B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40</a:t>
            </a:fld>
            <a:endParaRPr lang="pt-B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41</a:t>
            </a:fld>
            <a:endParaRPr lang="pt-B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42</a:t>
            </a:fld>
            <a:endParaRPr lang="pt-B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43</a:t>
            </a:fld>
            <a:endParaRPr lang="pt-B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44</a:t>
            </a:fld>
            <a:endParaRPr lang="pt-B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45</a:t>
            </a:fld>
            <a:endParaRPr lang="pt-B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46</a:t>
            </a:fld>
            <a:endParaRPr lang="pt-B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47</a:t>
            </a:fld>
            <a:endParaRPr lang="pt-B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48</a:t>
            </a:fld>
            <a:endParaRPr lang="pt-B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49</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a:t>
            </a:fld>
            <a:endParaRPr lang="pt-B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50</a:t>
            </a:fld>
            <a:endParaRPr lang="pt-B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52</a:t>
            </a:fld>
            <a:endParaRPr lang="pt-B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53</a:t>
            </a:fld>
            <a:endParaRPr lang="pt-B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54</a:t>
            </a:fld>
            <a:endParaRPr lang="pt-B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55</a:t>
            </a:fld>
            <a:endParaRPr lang="pt-B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56</a:t>
            </a:fld>
            <a:endParaRPr lang="pt-B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57</a:t>
            </a:fld>
            <a:endParaRPr lang="pt-B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58</a:t>
            </a:fld>
            <a:endParaRPr lang="pt-B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59</a:t>
            </a:fld>
            <a:endParaRPr lang="pt-B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60</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a:t>
            </a:fld>
            <a:endParaRPr lang="pt-B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61</a:t>
            </a:fld>
            <a:endParaRPr lang="pt-B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62</a:t>
            </a:fld>
            <a:endParaRPr lang="pt-B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63</a:t>
            </a:fld>
            <a:endParaRPr lang="pt-B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64</a:t>
            </a:fld>
            <a:endParaRPr lang="pt-B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65</a:t>
            </a:fld>
            <a:endParaRPr lang="pt-B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66</a:t>
            </a:fld>
            <a:endParaRPr lang="pt-B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67</a:t>
            </a:fld>
            <a:endParaRPr lang="pt-B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68</a:t>
            </a:fld>
            <a:endParaRPr lang="pt-B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69</a:t>
            </a:fld>
            <a:endParaRPr lang="pt-B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70</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a:t>
            </a:fld>
            <a:endParaRPr lang="pt-B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71</a:t>
            </a:fld>
            <a:endParaRPr lang="pt-B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72</a:t>
            </a:fld>
            <a:endParaRPr lang="pt-B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73</a:t>
            </a:fld>
            <a:endParaRPr lang="pt-B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74</a:t>
            </a:fld>
            <a:endParaRPr lang="pt-B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75</a:t>
            </a:fld>
            <a:endParaRPr lang="pt-B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76</a:t>
            </a:fld>
            <a:endParaRPr lang="pt-B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77</a:t>
            </a:fld>
            <a:endParaRPr lang="pt-B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78</a:t>
            </a:fld>
            <a:endParaRPr lang="pt-B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79</a:t>
            </a:fld>
            <a:endParaRPr lang="pt-B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80</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a:t>
            </a:fld>
            <a:endParaRPr lang="pt-B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81</a:t>
            </a:fld>
            <a:endParaRPr lang="pt-B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82</a:t>
            </a:fld>
            <a:endParaRPr lang="pt-B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83</a:t>
            </a:fld>
            <a:endParaRPr lang="pt-B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84</a:t>
            </a:fld>
            <a:endParaRPr lang="pt-B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85</a:t>
            </a:fld>
            <a:endParaRPr lang="pt-B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86</a:t>
            </a:fld>
            <a:endParaRPr lang="pt-B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87</a:t>
            </a:fld>
            <a:endParaRPr lang="pt-B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88</a:t>
            </a:fld>
            <a:endParaRPr lang="pt-B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89</a:t>
            </a:fld>
            <a:endParaRPr lang="pt-B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90</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9</a:t>
            </a:fld>
            <a:endParaRPr lang="pt-B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91</a:t>
            </a:fld>
            <a:endParaRPr lang="pt-B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92</a:t>
            </a:fld>
            <a:endParaRPr lang="pt-B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AF0B6D52-FDED-443C-86A9-FDECAA70C3CB}" type="slidenum">
              <a:rPr lang="pt-BR" smtClean="0"/>
              <a:pPr/>
              <a:t>93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r>
              <a:rPr lang="pt-BR" smtClean="0"/>
              <a:t>Semestre: 2010-1</a:t>
            </a:r>
            <a:endParaRPr lang="pt-BR"/>
          </a:p>
        </p:txBody>
      </p:sp>
      <p:sp>
        <p:nvSpPr>
          <p:cNvPr id="5" name="Espaço Reservado para Rodapé 4"/>
          <p:cNvSpPr>
            <a:spLocks noGrp="1"/>
          </p:cNvSpPr>
          <p:nvPr>
            <p:ph type="ftr" sz="quarter" idx="11"/>
          </p:nvPr>
        </p:nvSpPr>
        <p:spPr/>
        <p:txBody>
          <a:bodyPr/>
          <a:lstStyle/>
          <a:p>
            <a:r>
              <a:rPr lang="pt-BR" smtClean="0"/>
              <a:t>Lincoln Souza Rocha (APS - 2010.1)</a:t>
            </a:r>
            <a:endParaRPr lang="pt-BR"/>
          </a:p>
        </p:txBody>
      </p:sp>
      <p:sp>
        <p:nvSpPr>
          <p:cNvPr id="6" name="Espaço Reservado para Número de Slide 5"/>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r>
              <a:rPr lang="pt-BR" smtClean="0"/>
              <a:t>Semestre: 2010-1</a:t>
            </a:r>
            <a:endParaRPr lang="pt-BR"/>
          </a:p>
        </p:txBody>
      </p:sp>
      <p:sp>
        <p:nvSpPr>
          <p:cNvPr id="5" name="Espaço Reservado para Rodapé 4"/>
          <p:cNvSpPr>
            <a:spLocks noGrp="1"/>
          </p:cNvSpPr>
          <p:nvPr>
            <p:ph type="ftr" sz="quarter" idx="11"/>
          </p:nvPr>
        </p:nvSpPr>
        <p:spPr/>
        <p:txBody>
          <a:bodyPr/>
          <a:lstStyle/>
          <a:p>
            <a:r>
              <a:rPr lang="pt-BR" smtClean="0"/>
              <a:t>Lincoln Souza Rocha (APS - 2010.1)</a:t>
            </a:r>
            <a:endParaRPr lang="pt-BR"/>
          </a:p>
        </p:txBody>
      </p:sp>
      <p:sp>
        <p:nvSpPr>
          <p:cNvPr id="6" name="Espaço Reservado para Número de Slide 5"/>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r>
              <a:rPr lang="pt-BR" smtClean="0"/>
              <a:t>Semestre: 2010-1</a:t>
            </a:r>
            <a:endParaRPr lang="pt-BR"/>
          </a:p>
        </p:txBody>
      </p:sp>
      <p:sp>
        <p:nvSpPr>
          <p:cNvPr id="5" name="Espaço Reservado para Rodapé 4"/>
          <p:cNvSpPr>
            <a:spLocks noGrp="1"/>
          </p:cNvSpPr>
          <p:nvPr>
            <p:ph type="ftr" sz="quarter" idx="11"/>
          </p:nvPr>
        </p:nvSpPr>
        <p:spPr/>
        <p:txBody>
          <a:bodyPr/>
          <a:lstStyle/>
          <a:p>
            <a:r>
              <a:rPr lang="pt-BR" smtClean="0"/>
              <a:t>Lincoln Souza Rocha (APS - 2010.1)</a:t>
            </a:r>
            <a:endParaRPr lang="pt-BR"/>
          </a:p>
        </p:txBody>
      </p:sp>
      <p:sp>
        <p:nvSpPr>
          <p:cNvPr id="6" name="Espaço Reservado para Número de Slide 5"/>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r>
              <a:rPr lang="pt-BR" smtClean="0"/>
              <a:t>Semestre: 2010-1</a:t>
            </a:r>
            <a:endParaRPr lang="pt-BR"/>
          </a:p>
        </p:txBody>
      </p:sp>
      <p:sp>
        <p:nvSpPr>
          <p:cNvPr id="5" name="Espaço Reservado para Rodapé 4"/>
          <p:cNvSpPr>
            <a:spLocks noGrp="1"/>
          </p:cNvSpPr>
          <p:nvPr>
            <p:ph type="ftr" sz="quarter" idx="11"/>
          </p:nvPr>
        </p:nvSpPr>
        <p:spPr/>
        <p:txBody>
          <a:bodyPr/>
          <a:lstStyle/>
          <a:p>
            <a:r>
              <a:rPr lang="pt-BR" smtClean="0"/>
              <a:t>Lincoln Souza Rocha (APS - 2010.1)</a:t>
            </a:r>
            <a:endParaRPr lang="pt-BR"/>
          </a:p>
        </p:txBody>
      </p:sp>
      <p:sp>
        <p:nvSpPr>
          <p:cNvPr id="6" name="Espaço Reservado para Número de Slide 5"/>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r>
              <a:rPr lang="pt-BR" smtClean="0"/>
              <a:t>Semestre: 2010-1</a:t>
            </a:r>
            <a:endParaRPr lang="pt-BR"/>
          </a:p>
        </p:txBody>
      </p:sp>
      <p:sp>
        <p:nvSpPr>
          <p:cNvPr id="5" name="Espaço Reservado para Rodapé 4"/>
          <p:cNvSpPr>
            <a:spLocks noGrp="1"/>
          </p:cNvSpPr>
          <p:nvPr>
            <p:ph type="ftr" sz="quarter" idx="11"/>
          </p:nvPr>
        </p:nvSpPr>
        <p:spPr/>
        <p:txBody>
          <a:bodyPr/>
          <a:lstStyle/>
          <a:p>
            <a:r>
              <a:rPr lang="pt-BR" smtClean="0"/>
              <a:t>Lincoln Souza Rocha (APS - 2010.1)</a:t>
            </a:r>
            <a:endParaRPr lang="pt-BR"/>
          </a:p>
        </p:txBody>
      </p:sp>
      <p:sp>
        <p:nvSpPr>
          <p:cNvPr id="6" name="Espaço Reservado para Número de Slide 5"/>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r>
              <a:rPr lang="pt-BR" smtClean="0"/>
              <a:t>Semestre: 2010-1</a:t>
            </a:r>
            <a:endParaRPr lang="pt-BR"/>
          </a:p>
        </p:txBody>
      </p:sp>
      <p:sp>
        <p:nvSpPr>
          <p:cNvPr id="6" name="Espaço Reservado para Rodapé 5"/>
          <p:cNvSpPr>
            <a:spLocks noGrp="1"/>
          </p:cNvSpPr>
          <p:nvPr>
            <p:ph type="ftr" sz="quarter" idx="11"/>
          </p:nvPr>
        </p:nvSpPr>
        <p:spPr/>
        <p:txBody>
          <a:bodyPr/>
          <a:lstStyle/>
          <a:p>
            <a:r>
              <a:rPr lang="pt-BR" smtClean="0"/>
              <a:t>Lincoln Souza Rocha (APS - 2010.1)</a:t>
            </a:r>
            <a:endParaRPr lang="pt-BR"/>
          </a:p>
        </p:txBody>
      </p:sp>
      <p:sp>
        <p:nvSpPr>
          <p:cNvPr id="7" name="Espaço Reservado para Número de Slide 6"/>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r>
              <a:rPr lang="pt-BR" smtClean="0"/>
              <a:t>Semestre: 2010-1</a:t>
            </a:r>
            <a:endParaRPr lang="pt-BR"/>
          </a:p>
        </p:txBody>
      </p:sp>
      <p:sp>
        <p:nvSpPr>
          <p:cNvPr id="8" name="Espaço Reservado para Rodapé 7"/>
          <p:cNvSpPr>
            <a:spLocks noGrp="1"/>
          </p:cNvSpPr>
          <p:nvPr>
            <p:ph type="ftr" sz="quarter" idx="11"/>
          </p:nvPr>
        </p:nvSpPr>
        <p:spPr/>
        <p:txBody>
          <a:bodyPr/>
          <a:lstStyle/>
          <a:p>
            <a:r>
              <a:rPr lang="pt-BR" smtClean="0"/>
              <a:t>Lincoln Souza Rocha (APS - 2010.1)</a:t>
            </a:r>
            <a:endParaRPr lang="pt-BR"/>
          </a:p>
        </p:txBody>
      </p:sp>
      <p:sp>
        <p:nvSpPr>
          <p:cNvPr id="9" name="Espaço Reservado para Número de Slide 8"/>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r>
              <a:rPr lang="pt-BR" smtClean="0"/>
              <a:t>Semestre: 2010-1</a:t>
            </a:r>
            <a:endParaRPr lang="pt-BR"/>
          </a:p>
        </p:txBody>
      </p:sp>
      <p:sp>
        <p:nvSpPr>
          <p:cNvPr id="4" name="Espaço Reservado para Rodapé 3"/>
          <p:cNvSpPr>
            <a:spLocks noGrp="1"/>
          </p:cNvSpPr>
          <p:nvPr>
            <p:ph type="ftr" sz="quarter" idx="11"/>
          </p:nvPr>
        </p:nvSpPr>
        <p:spPr/>
        <p:txBody>
          <a:bodyPr/>
          <a:lstStyle/>
          <a:p>
            <a:r>
              <a:rPr lang="pt-BR" smtClean="0"/>
              <a:t>Lincoln Souza Rocha (APS - 2010.1)</a:t>
            </a:r>
            <a:endParaRPr lang="pt-BR"/>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r>
              <a:rPr lang="pt-BR" smtClean="0"/>
              <a:t>Semestre: 2010-1</a:t>
            </a:r>
            <a:endParaRPr lang="pt-BR"/>
          </a:p>
        </p:txBody>
      </p:sp>
      <p:sp>
        <p:nvSpPr>
          <p:cNvPr id="3" name="Espaço Reservado para Rodapé 2"/>
          <p:cNvSpPr>
            <a:spLocks noGrp="1"/>
          </p:cNvSpPr>
          <p:nvPr>
            <p:ph type="ftr" sz="quarter" idx="11"/>
          </p:nvPr>
        </p:nvSpPr>
        <p:spPr/>
        <p:txBody>
          <a:bodyPr/>
          <a:lstStyle/>
          <a:p>
            <a:r>
              <a:rPr lang="pt-BR" smtClean="0"/>
              <a:t>Lincoln Souza Rocha (APS - 2010.1)</a:t>
            </a:r>
            <a:endParaRPr lang="pt-BR"/>
          </a:p>
        </p:txBody>
      </p:sp>
      <p:sp>
        <p:nvSpPr>
          <p:cNvPr id="4" name="Espaço Reservado para Número de Slide 3"/>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r>
              <a:rPr lang="pt-BR" smtClean="0"/>
              <a:t>Semestre: 2010-1</a:t>
            </a:r>
            <a:endParaRPr lang="pt-BR"/>
          </a:p>
        </p:txBody>
      </p:sp>
      <p:sp>
        <p:nvSpPr>
          <p:cNvPr id="6" name="Espaço Reservado para Rodapé 5"/>
          <p:cNvSpPr>
            <a:spLocks noGrp="1"/>
          </p:cNvSpPr>
          <p:nvPr>
            <p:ph type="ftr" sz="quarter" idx="11"/>
          </p:nvPr>
        </p:nvSpPr>
        <p:spPr/>
        <p:txBody>
          <a:bodyPr/>
          <a:lstStyle/>
          <a:p>
            <a:r>
              <a:rPr lang="pt-BR" smtClean="0"/>
              <a:t>Lincoln Souza Rocha (APS - 2010.1)</a:t>
            </a:r>
            <a:endParaRPr lang="pt-BR"/>
          </a:p>
        </p:txBody>
      </p:sp>
      <p:sp>
        <p:nvSpPr>
          <p:cNvPr id="7" name="Espaço Reservado para Número de Slide 6"/>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r>
              <a:rPr lang="pt-BR" smtClean="0"/>
              <a:t>Semestre: 2010-1</a:t>
            </a:r>
            <a:endParaRPr lang="pt-BR"/>
          </a:p>
        </p:txBody>
      </p:sp>
      <p:sp>
        <p:nvSpPr>
          <p:cNvPr id="6" name="Espaço Reservado para Rodapé 5"/>
          <p:cNvSpPr>
            <a:spLocks noGrp="1"/>
          </p:cNvSpPr>
          <p:nvPr>
            <p:ph type="ftr" sz="quarter" idx="11"/>
          </p:nvPr>
        </p:nvSpPr>
        <p:spPr/>
        <p:txBody>
          <a:bodyPr/>
          <a:lstStyle/>
          <a:p>
            <a:r>
              <a:rPr lang="pt-BR" smtClean="0"/>
              <a:t>Lincoln Souza Rocha (APS - 2010.1)</a:t>
            </a:r>
            <a:endParaRPr lang="pt-BR"/>
          </a:p>
        </p:txBody>
      </p:sp>
      <p:sp>
        <p:nvSpPr>
          <p:cNvPr id="7" name="Espaço Reservado para Número de Slide 6"/>
          <p:cNvSpPr>
            <a:spLocks noGrp="1"/>
          </p:cNvSpPr>
          <p:nvPr>
            <p:ph type="sldNum" sz="quarter" idx="12"/>
          </p:nvPr>
        </p:nvSpPr>
        <p:spPr/>
        <p:txBody>
          <a:bodyPr/>
          <a:lstStyle/>
          <a:p>
            <a:fld id="{1F9B5AFA-8430-490E-86DA-45866164D9D9}"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smtClean="0"/>
              <a:t>Semestre: 2010-1</a:t>
            </a:r>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Lincoln Souza Rocha (APS - 2010.1)</a:t>
            </a: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B5AFA-8430-490E-86DA-45866164D9D9}"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Análise e Projeto de Sistemas</a:t>
            </a:r>
            <a:endParaRPr lang="pt-BR" dirty="0"/>
          </a:p>
        </p:txBody>
      </p:sp>
      <p:sp>
        <p:nvSpPr>
          <p:cNvPr id="5" name="Subtítulo 4"/>
          <p:cNvSpPr>
            <a:spLocks noGrp="1"/>
          </p:cNvSpPr>
          <p:nvPr>
            <p:ph type="subTitle" idx="1"/>
          </p:nvPr>
        </p:nvSpPr>
        <p:spPr/>
        <p:txBody>
          <a:bodyPr>
            <a:normAutofit fontScale="70000" lnSpcReduction="20000"/>
          </a:bodyPr>
          <a:lstStyle/>
          <a:p>
            <a:r>
              <a:rPr lang="pt-BR" dirty="0" smtClean="0"/>
              <a:t>Universidade Federal do Ceará – UFC</a:t>
            </a:r>
          </a:p>
          <a:p>
            <a:r>
              <a:rPr lang="pt-BR" dirty="0" smtClean="0"/>
              <a:t>Campus de Quixadá</a:t>
            </a:r>
          </a:p>
          <a:p>
            <a:r>
              <a:rPr lang="pt-BR" dirty="0" smtClean="0"/>
              <a:t>Curso de Sistemas de Informação </a:t>
            </a:r>
          </a:p>
          <a:p>
            <a:r>
              <a:rPr lang="pt-BR" dirty="0" smtClean="0"/>
              <a:t>Prof. Marcos Antonio de Oliveira (deoliveira.ma@gmail.com)</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10</a:t>
            </a:fld>
            <a:endParaRPr lang="pt-BR"/>
          </a:p>
        </p:txBody>
      </p:sp>
      <p:sp>
        <p:nvSpPr>
          <p:cNvPr id="7" name="Rectangle 3"/>
          <p:cNvSpPr>
            <a:spLocks noChangeArrowheads="1"/>
          </p:cNvSpPr>
          <p:nvPr/>
        </p:nvSpPr>
        <p:spPr bwMode="auto">
          <a:xfrm>
            <a:off x="1428727" y="2571744"/>
            <a:ext cx="6286545" cy="2233613"/>
          </a:xfrm>
          <a:prstGeom prst="rect">
            <a:avLst/>
          </a:prstGeom>
          <a:solidFill>
            <a:srgbClr val="CCECFF"/>
          </a:solidFill>
          <a:ln w="12700">
            <a:solidFill>
              <a:schemeClr val="tx1"/>
            </a:solidFill>
            <a:miter lim="800000"/>
            <a:headEnd type="none" w="sm" len="sm"/>
            <a:tailEnd/>
          </a:ln>
          <a:effectLst/>
        </p:spPr>
        <p:txBody>
          <a:bodyPr wrap="none" anchor="ctr"/>
          <a:lstStyle/>
          <a:p>
            <a:endParaRPr lang="pt-BR"/>
          </a:p>
        </p:txBody>
      </p:sp>
      <p:sp>
        <p:nvSpPr>
          <p:cNvPr id="8" name="Text Box 4"/>
          <p:cNvSpPr txBox="1">
            <a:spLocks noChangeArrowheads="1"/>
          </p:cNvSpPr>
          <p:nvPr/>
        </p:nvSpPr>
        <p:spPr bwMode="auto">
          <a:xfrm>
            <a:off x="1527462" y="2657539"/>
            <a:ext cx="6072229" cy="2062103"/>
          </a:xfrm>
          <a:prstGeom prst="rect">
            <a:avLst/>
          </a:prstGeom>
          <a:noFill/>
          <a:ln w="12700">
            <a:noFill/>
            <a:miter lim="800000"/>
            <a:headEnd type="none" w="sm" len="sm"/>
            <a:tailEnd/>
          </a:ln>
          <a:effectLst/>
        </p:spPr>
        <p:txBody>
          <a:bodyPr wrap="square" anchor="ctr">
            <a:spAutoFit/>
          </a:bodyPr>
          <a:lstStyle/>
          <a:p>
            <a:pPr algn="just" eaLnBrk="0" hangingPunct="0">
              <a:spcBef>
                <a:spcPct val="0"/>
              </a:spcBef>
              <a:buClrTx/>
              <a:buSzTx/>
              <a:buFontTx/>
              <a:buNone/>
            </a:pPr>
            <a:r>
              <a:rPr lang="pt-BR" sz="3200" dirty="0">
                <a:latin typeface="+mj-lt"/>
              </a:rPr>
              <a:t>Um caso de uso representa </a:t>
            </a:r>
            <a:r>
              <a:rPr lang="pt-BR" sz="3200" i="1" dirty="0">
                <a:latin typeface="+mj-lt"/>
              </a:rPr>
              <a:t>quem</a:t>
            </a:r>
            <a:r>
              <a:rPr lang="pt-BR" sz="3200" dirty="0">
                <a:latin typeface="+mj-lt"/>
              </a:rPr>
              <a:t> </a:t>
            </a:r>
            <a:r>
              <a:rPr lang="pt-BR" sz="3200" dirty="0" smtClean="0">
                <a:latin typeface="+mj-lt"/>
              </a:rPr>
              <a:t>faz </a:t>
            </a:r>
            <a:r>
              <a:rPr lang="pt-BR" sz="3200" i="1" dirty="0">
                <a:latin typeface="+mj-lt"/>
              </a:rPr>
              <a:t>o que</a:t>
            </a:r>
            <a:r>
              <a:rPr lang="pt-BR" sz="3200" dirty="0">
                <a:latin typeface="+mj-lt"/>
              </a:rPr>
              <a:t>  (interage) com o sistema, </a:t>
            </a:r>
            <a:r>
              <a:rPr lang="pt-BR" sz="3200" dirty="0" smtClean="0">
                <a:latin typeface="+mj-lt"/>
              </a:rPr>
              <a:t>sem </a:t>
            </a:r>
            <a:r>
              <a:rPr lang="pt-BR" sz="3200" dirty="0">
                <a:latin typeface="+mj-lt"/>
              </a:rPr>
              <a:t>considerar o comportamento </a:t>
            </a:r>
            <a:r>
              <a:rPr lang="pt-BR" sz="3200" dirty="0" smtClean="0">
                <a:latin typeface="+mj-lt"/>
              </a:rPr>
              <a:t>interno </a:t>
            </a:r>
            <a:r>
              <a:rPr lang="pt-BR" sz="3200" dirty="0">
                <a:latin typeface="+mj-lt"/>
              </a:rPr>
              <a:t>do sistema. </a:t>
            </a:r>
            <a:endParaRPr lang="en-US" sz="3200" dirty="0">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Descrições Narrativas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Cada caso de uso é definido através da descrição narrativa das interações que ocorrem entre o(s) </a:t>
            </a:r>
            <a:r>
              <a:rPr lang="pt-BR" b="1" i="1" dirty="0" smtClean="0"/>
              <a:t>elemento(s) externo(s)</a:t>
            </a:r>
            <a:r>
              <a:rPr lang="pt-BR" dirty="0" smtClean="0"/>
              <a:t> e o </a:t>
            </a:r>
            <a:r>
              <a:rPr lang="pt-BR" b="1" i="1" dirty="0" smtClean="0"/>
              <a:t>sistema</a:t>
            </a:r>
          </a:p>
          <a:p>
            <a:pPr lvl="3"/>
            <a:endParaRPr lang="pt-BR" dirty="0" smtClean="0"/>
          </a:p>
          <a:p>
            <a:r>
              <a:rPr lang="pt-BR" dirty="0" smtClean="0"/>
              <a:t>Há várias formas de se descrever casos de uso.</a:t>
            </a:r>
          </a:p>
          <a:p>
            <a:pPr lvl="1"/>
            <a:r>
              <a:rPr lang="pt-BR" dirty="0" smtClean="0"/>
              <a:t>Grau de abstração</a:t>
            </a:r>
          </a:p>
          <a:p>
            <a:pPr lvl="1"/>
            <a:r>
              <a:rPr lang="pt-BR" dirty="0" smtClean="0"/>
              <a:t>Formato</a:t>
            </a:r>
          </a:p>
          <a:p>
            <a:pPr lvl="1"/>
            <a:r>
              <a:rPr lang="pt-BR" dirty="0" smtClean="0"/>
              <a:t>Grau de detalhamento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11</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ox(in)">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de Descrição Contínua </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12</a:t>
            </a:fld>
            <a:endParaRPr lang="pt-BR"/>
          </a:p>
        </p:txBody>
      </p:sp>
      <p:sp>
        <p:nvSpPr>
          <p:cNvPr id="7" name="Rectangle 3"/>
          <p:cNvSpPr>
            <a:spLocks noChangeArrowheads="1"/>
          </p:cNvSpPr>
          <p:nvPr/>
        </p:nvSpPr>
        <p:spPr bwMode="auto">
          <a:xfrm>
            <a:off x="214283" y="2071678"/>
            <a:ext cx="8643998" cy="3071834"/>
          </a:xfrm>
          <a:prstGeom prst="rect">
            <a:avLst/>
          </a:prstGeom>
          <a:solidFill>
            <a:srgbClr val="CCECFF"/>
          </a:solidFill>
          <a:ln w="12700">
            <a:solidFill>
              <a:schemeClr val="tx1"/>
            </a:solidFill>
            <a:miter lim="800000"/>
            <a:headEnd type="none" w="sm" len="sm"/>
            <a:tailEnd/>
          </a:ln>
          <a:effectLst/>
        </p:spPr>
        <p:txBody>
          <a:bodyPr wrap="none" anchor="ctr"/>
          <a:lstStyle/>
          <a:p>
            <a:endParaRPr lang="pt-BR"/>
          </a:p>
        </p:txBody>
      </p:sp>
      <p:sp>
        <p:nvSpPr>
          <p:cNvPr id="8" name="Text Box 4"/>
          <p:cNvSpPr txBox="1">
            <a:spLocks noChangeArrowheads="1"/>
          </p:cNvSpPr>
          <p:nvPr/>
        </p:nvSpPr>
        <p:spPr bwMode="auto">
          <a:xfrm>
            <a:off x="483188" y="2416824"/>
            <a:ext cx="8143932" cy="2400657"/>
          </a:xfrm>
          <a:prstGeom prst="rect">
            <a:avLst/>
          </a:prstGeom>
          <a:noFill/>
          <a:ln w="12700">
            <a:noFill/>
            <a:miter lim="800000"/>
            <a:headEnd type="none" w="sm" len="sm"/>
            <a:tailEnd/>
          </a:ln>
          <a:effectLst/>
        </p:spPr>
        <p:txBody>
          <a:bodyPr wrap="square" anchor="ctr">
            <a:spAutoFit/>
          </a:bodyPr>
          <a:lstStyle/>
          <a:p>
            <a:pPr algn="just" eaLnBrk="0" hangingPunct="0">
              <a:spcBef>
                <a:spcPct val="0"/>
              </a:spcBef>
              <a:buClrTx/>
              <a:buSzTx/>
              <a:buFontTx/>
              <a:buNone/>
            </a:pPr>
            <a:r>
              <a:rPr lang="pt-BR" sz="2500" dirty="0" smtClean="0">
                <a:latin typeface="+mj-lt"/>
              </a:rPr>
              <a:t>O Cliente chega ao caixa eletrônico e insere seu cartão. O Sistema requisita a senha do Cliente. Após o Cliente fornecer sua senha e esta ser validada, o Sistema exibe as opções de operações possíveis. O Cliente opta por realizar um saque. Então o Sistema requisita o total a ser sacado. O Sistema fornece a quantia desejada e imprime o recibo para o Cliente. </a:t>
            </a:r>
            <a:endParaRPr lang="en-US" sz="2500"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de Descrição Numerada</a:t>
            </a:r>
            <a:endParaRPr lang="pt-BR" dirty="0"/>
          </a:p>
        </p:txBody>
      </p:sp>
      <p:sp>
        <p:nvSpPr>
          <p:cNvPr id="3" name="Espaço Reservado para Conteúdo 2"/>
          <p:cNvSpPr>
            <a:spLocks noGrp="1"/>
          </p:cNvSpPr>
          <p:nvPr>
            <p:ph idx="1"/>
          </p:nvPr>
        </p:nvSpPr>
        <p:spPr/>
        <p:txBody>
          <a:bodyPr>
            <a:normAutofit lnSpcReduction="10000"/>
          </a:bodyPr>
          <a:lstStyle/>
          <a:p>
            <a:pPr marL="514350" indent="-514350">
              <a:buFont typeface="+mj-lt"/>
              <a:buAutoNum type="arabicPeriod"/>
            </a:pPr>
            <a:r>
              <a:rPr lang="pt-BR" dirty="0" smtClean="0"/>
              <a:t>Cliente insere seu cartão no caixa eletrônico</a:t>
            </a:r>
          </a:p>
          <a:p>
            <a:pPr marL="514350" indent="-514350">
              <a:buFont typeface="+mj-lt"/>
              <a:buAutoNum type="arabicPeriod"/>
            </a:pPr>
            <a:r>
              <a:rPr lang="pt-BR" dirty="0" smtClean="0"/>
              <a:t>Sistema apresenta solicitação de senha</a:t>
            </a:r>
          </a:p>
          <a:p>
            <a:pPr marL="514350" indent="-514350">
              <a:buFont typeface="+mj-lt"/>
              <a:buAutoNum type="arabicPeriod"/>
            </a:pPr>
            <a:r>
              <a:rPr lang="pt-BR" dirty="0" smtClean="0"/>
              <a:t>Cliente digita senha</a:t>
            </a:r>
          </a:p>
          <a:p>
            <a:pPr marL="514350" indent="-514350">
              <a:buFont typeface="+mj-lt"/>
              <a:buAutoNum type="arabicPeriod"/>
            </a:pPr>
            <a:r>
              <a:rPr lang="pt-BR" dirty="0" smtClean="0"/>
              <a:t>Sistema exibe menu de operações disponíveis</a:t>
            </a:r>
          </a:p>
          <a:p>
            <a:pPr marL="514350" indent="-514350">
              <a:buFont typeface="+mj-lt"/>
              <a:buAutoNum type="arabicPeriod"/>
            </a:pPr>
            <a:r>
              <a:rPr lang="pt-BR" dirty="0" smtClean="0"/>
              <a:t>Cliente indica que deseja realizar um saque</a:t>
            </a:r>
          </a:p>
          <a:p>
            <a:pPr marL="514350" indent="-514350">
              <a:buFont typeface="+mj-lt"/>
              <a:buAutoNum type="arabicPeriod"/>
            </a:pPr>
            <a:r>
              <a:rPr lang="pt-BR" dirty="0" smtClean="0"/>
              <a:t>Sistema requisita quantia a ser sacada</a:t>
            </a:r>
          </a:p>
          <a:p>
            <a:pPr marL="514350" indent="-514350">
              <a:buFont typeface="+mj-lt"/>
              <a:buAutoNum type="arabicPeriod"/>
            </a:pPr>
            <a:r>
              <a:rPr lang="pt-BR" dirty="0" smtClean="0"/>
              <a:t>Cliente retira a quantia e recibo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13</a:t>
            </a:fld>
            <a:endParaRPr lang="pt-B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de Descrição Numerada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14</a:t>
            </a:fld>
            <a:endParaRPr lang="pt-BR"/>
          </a:p>
        </p:txBody>
      </p:sp>
      <p:graphicFrame>
        <p:nvGraphicFramePr>
          <p:cNvPr id="7" name="Group 3"/>
          <p:cNvGraphicFramePr>
            <a:graphicFrameLocks noGrp="1"/>
          </p:cNvGraphicFramePr>
          <p:nvPr>
            <p:ph idx="1"/>
          </p:nvPr>
        </p:nvGraphicFramePr>
        <p:xfrm>
          <a:off x="299368" y="2252663"/>
          <a:ext cx="8532812" cy="2044017"/>
        </p:xfrm>
        <a:graphic>
          <a:graphicData uri="http://schemas.openxmlformats.org/drawingml/2006/table">
            <a:tbl>
              <a:tblPr/>
              <a:tblGrid>
                <a:gridCol w="4558384"/>
                <a:gridCol w="3974428"/>
              </a:tblGrid>
              <a:tr h="3039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mj-lt"/>
                          <a:ea typeface="Times New Roman" pitchFamily="18" charset="0"/>
                          <a:cs typeface="Courier New" pitchFamily="49" charset="0"/>
                        </a:rPr>
                        <a:t>Cliente</a:t>
                      </a:r>
                      <a:endParaRPr kumimoji="0" lang="en-US" sz="2400" b="1"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solidFill>
                      <a:srgbClr val="F3F3F3"/>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mj-lt"/>
                          <a:ea typeface="Times New Roman" pitchFamily="18" charset="0"/>
                          <a:cs typeface="Courier New" pitchFamily="49" charset="0"/>
                        </a:rPr>
                        <a:t>Sistema</a:t>
                      </a:r>
                      <a:endParaRPr kumimoji="0" lang="en-US" sz="2400" b="1"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solidFill>
                      <a:srgbClr val="F3F3F3"/>
                    </a:solidFill>
                  </a:tcPr>
                </a:tc>
              </a:tr>
              <a:tr h="1586817">
                <a:tc>
                  <a:txBody>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Insere</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seu</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cartão</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no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caixa</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eletrônico</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Digita</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senha</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Solicita</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realização</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de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saque</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Retira</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quantia</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e o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recibo</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Apresenta</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solicitação</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de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senha</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Exibe</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operações</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disponíveis</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Requisita</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quantia</a:t>
                      </a:r>
                      <a:r>
                        <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rPr>
                        <a:t> a ser </a:t>
                      </a:r>
                      <a:r>
                        <a:rPr kumimoji="0" lang="en-US" sz="2000" b="0" i="0" u="none" strike="noStrike" cap="none" normalizeH="0" baseline="0" dirty="0" err="1" smtClean="0">
                          <a:ln>
                            <a:noFill/>
                          </a:ln>
                          <a:solidFill>
                            <a:schemeClr val="tx1"/>
                          </a:solidFill>
                          <a:effectLst/>
                          <a:latin typeface="+mj-lt"/>
                          <a:ea typeface="Times New Roman" pitchFamily="18" charset="0"/>
                          <a:cs typeface="Courier New" pitchFamily="49" charset="0"/>
                        </a:rPr>
                        <a:t>sacada</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Detalhamento</a:t>
            </a:r>
            <a:endParaRPr lang="pt-BR" dirty="0"/>
          </a:p>
        </p:txBody>
      </p:sp>
      <p:sp>
        <p:nvSpPr>
          <p:cNvPr id="3" name="Espaço Reservado para Conteúdo 2"/>
          <p:cNvSpPr>
            <a:spLocks noGrp="1"/>
          </p:cNvSpPr>
          <p:nvPr>
            <p:ph idx="1"/>
          </p:nvPr>
        </p:nvSpPr>
        <p:spPr/>
        <p:txBody>
          <a:bodyPr>
            <a:normAutofit/>
          </a:bodyPr>
          <a:lstStyle/>
          <a:p>
            <a:r>
              <a:rPr lang="pt-BR" dirty="0" smtClean="0"/>
              <a:t>O grau de detalhamento a ser utilizado na descrição de um caso de uso também pode variar</a:t>
            </a:r>
          </a:p>
          <a:p>
            <a:pPr lvl="3"/>
            <a:endParaRPr lang="pt-BR" dirty="0" smtClean="0"/>
          </a:p>
          <a:p>
            <a:r>
              <a:rPr lang="pt-BR" dirty="0" smtClean="0"/>
              <a:t>Um caso de uso </a:t>
            </a:r>
            <a:r>
              <a:rPr lang="pt-BR" b="1" i="1" dirty="0" smtClean="0"/>
              <a:t>sucinto</a:t>
            </a:r>
            <a:r>
              <a:rPr lang="pt-BR" dirty="0" smtClean="0"/>
              <a:t> descreve as interações sem muitos detalhes</a:t>
            </a:r>
          </a:p>
          <a:p>
            <a:pPr lvl="3"/>
            <a:endParaRPr lang="pt-BR" dirty="0" smtClean="0"/>
          </a:p>
          <a:p>
            <a:r>
              <a:rPr lang="pt-BR" dirty="0" smtClean="0"/>
              <a:t>Um caso de uso </a:t>
            </a:r>
            <a:r>
              <a:rPr lang="pt-BR" b="1" i="1" dirty="0" smtClean="0"/>
              <a:t>expandido</a:t>
            </a:r>
            <a:r>
              <a:rPr lang="pt-BR" dirty="0" smtClean="0"/>
              <a:t> descreve as interações em detalhes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15</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Grau de Abstração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O grau de abstração de um caso de uso diz respeito à existência ou não de </a:t>
            </a:r>
            <a:r>
              <a:rPr lang="pt-BR" b="1" i="1" dirty="0" smtClean="0"/>
              <a:t>menção à tecnologia</a:t>
            </a:r>
            <a:r>
              <a:rPr lang="pt-BR" dirty="0" smtClean="0"/>
              <a:t> a ser utilizada na descrição deste caso de uso</a:t>
            </a:r>
          </a:p>
          <a:p>
            <a:pPr lvl="3"/>
            <a:endParaRPr lang="pt-BR" dirty="0" smtClean="0"/>
          </a:p>
          <a:p>
            <a:r>
              <a:rPr lang="pt-BR" dirty="0" smtClean="0"/>
              <a:t>Um caso de uso </a:t>
            </a:r>
            <a:r>
              <a:rPr lang="pt-BR" b="1" i="1" dirty="0" smtClean="0"/>
              <a:t>essencial</a:t>
            </a:r>
            <a:r>
              <a:rPr lang="pt-BR" dirty="0" smtClean="0"/>
              <a:t> não faz menção à tecnologia a ser utilizada</a:t>
            </a:r>
          </a:p>
          <a:p>
            <a:pPr lvl="3"/>
            <a:endParaRPr lang="pt-BR" dirty="0" smtClean="0"/>
          </a:p>
          <a:p>
            <a:r>
              <a:rPr lang="pt-BR" dirty="0" smtClean="0"/>
              <a:t>Um caso de uso </a:t>
            </a:r>
            <a:r>
              <a:rPr lang="pt-BR" b="1" i="1" dirty="0" smtClean="0"/>
              <a:t>real</a:t>
            </a:r>
            <a:r>
              <a:rPr lang="pt-BR" dirty="0" smtClean="0"/>
              <a:t> apresenta detalhes da tecnologia a ser utilizada na implementação deste caso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16</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Grau de Abstração</a:t>
            </a:r>
            <a:endParaRPr lang="pt-BR" dirty="0"/>
          </a:p>
        </p:txBody>
      </p:sp>
      <p:sp>
        <p:nvSpPr>
          <p:cNvPr id="3" name="Espaço Reservado para Conteúdo 2"/>
          <p:cNvSpPr>
            <a:spLocks noGrp="1"/>
          </p:cNvSpPr>
          <p:nvPr>
            <p:ph idx="1"/>
          </p:nvPr>
        </p:nvSpPr>
        <p:spPr/>
        <p:txBody>
          <a:bodyPr/>
          <a:lstStyle/>
          <a:p>
            <a:r>
              <a:rPr lang="pt-BR" dirty="0" smtClean="0"/>
              <a:t>Exemplo de descrição essencial (e numerada)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17</a:t>
            </a:fld>
            <a:endParaRPr lang="pt-BR"/>
          </a:p>
        </p:txBody>
      </p:sp>
      <p:graphicFrame>
        <p:nvGraphicFramePr>
          <p:cNvPr id="6" name="Group 3"/>
          <p:cNvGraphicFramePr>
            <a:graphicFrameLocks/>
          </p:cNvGraphicFramePr>
          <p:nvPr/>
        </p:nvGraphicFramePr>
        <p:xfrm>
          <a:off x="571472" y="2900363"/>
          <a:ext cx="8001000" cy="2328863"/>
        </p:xfrm>
        <a:graphic>
          <a:graphicData uri="http://schemas.openxmlformats.org/drawingml/2006/table">
            <a:tbl>
              <a:tblPr/>
              <a:tblGrid>
                <a:gridCol w="8001000"/>
              </a:tblGrid>
              <a:tr h="2328863">
                <a:tc>
                  <a:txBody>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Cliente</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fornece</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sua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identificação</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Sistema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identifica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o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usuário</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Sistema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fornece</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operações</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disponíveis</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Cliente</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solicita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o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saque</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de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uma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determinada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quantia</a:t>
                      </a:r>
                      <a:endParaRPr kumimoji="0" lang="en-US" sz="20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Sistema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fornece</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quantia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desejada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da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conta</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do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Cliente</a:t>
                      </a:r>
                      <a:endPar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28600" algn="l"/>
                        </a:tabLst>
                      </a:pP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Cliente</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recebe</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dinheiro</a:t>
                      </a:r>
                      <a:r>
                        <a:rPr kumimoji="0" lang="en-US" sz="2400" b="0" i="0" u="none" strike="noStrike" cap="none" normalizeH="0" baseline="0" dirty="0" smtClean="0">
                          <a:ln>
                            <a:noFill/>
                          </a:ln>
                          <a:solidFill>
                            <a:schemeClr val="tx1"/>
                          </a:solidFill>
                          <a:effectLst/>
                          <a:latin typeface="+mj-lt"/>
                          <a:ea typeface="Times New Roman" pitchFamily="18" charset="0"/>
                          <a:cs typeface="Courier New" pitchFamily="49" charset="0"/>
                        </a:rPr>
                        <a:t> e </a:t>
                      </a:r>
                      <a:r>
                        <a:rPr kumimoji="0" lang="en-US" sz="2400" b="0" i="0" u="none" strike="noStrike" cap="none" normalizeH="0" baseline="0" dirty="0" err="1" smtClean="0">
                          <a:ln>
                            <a:noFill/>
                          </a:ln>
                          <a:solidFill>
                            <a:schemeClr val="tx1"/>
                          </a:solidFill>
                          <a:effectLst/>
                          <a:latin typeface="+mj-lt"/>
                          <a:ea typeface="Times New Roman" pitchFamily="18" charset="0"/>
                          <a:cs typeface="Courier New" pitchFamily="49" charset="0"/>
                        </a:rPr>
                        <a:t>recibo</a:t>
                      </a:r>
                      <a:endParaRPr kumimoji="0" lang="en-US" sz="44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Um caso de uso tem diversas maneiras de ser realizado</a:t>
            </a:r>
          </a:p>
          <a:p>
            <a:pPr lvl="3"/>
            <a:endParaRPr lang="pt-BR" dirty="0" smtClean="0"/>
          </a:p>
          <a:p>
            <a:r>
              <a:rPr lang="pt-BR" dirty="0" smtClean="0"/>
              <a:t>Um cenário é a descrição de uma das maneiras pelas quais um caso de um pode ser realizado</a:t>
            </a:r>
          </a:p>
          <a:p>
            <a:pPr lvl="3"/>
            <a:endParaRPr lang="pt-BR" dirty="0" smtClean="0"/>
          </a:p>
          <a:p>
            <a:r>
              <a:rPr lang="pt-BR" dirty="0" smtClean="0"/>
              <a:t>Um </a:t>
            </a:r>
            <a:r>
              <a:rPr lang="pt-BR" b="1" i="1" dirty="0" smtClean="0"/>
              <a:t>cenário</a:t>
            </a:r>
            <a:r>
              <a:rPr lang="pt-BR" dirty="0" smtClean="0"/>
              <a:t> também é chamado de instância de um caso de uso</a:t>
            </a:r>
          </a:p>
          <a:p>
            <a:pPr lvl="3"/>
            <a:endParaRPr lang="pt-BR" dirty="0" smtClean="0"/>
          </a:p>
          <a:p>
            <a:r>
              <a:rPr lang="pt-BR" dirty="0" smtClean="0"/>
              <a:t>Normalmente há diversos cenários para um mesmo um caso de uso</a:t>
            </a:r>
          </a:p>
          <a:p>
            <a:pPr lvl="3"/>
            <a:endParaRPr lang="pt-BR" dirty="0" smtClean="0"/>
          </a:p>
          <a:p>
            <a:r>
              <a:rPr lang="pt-BR" dirty="0" smtClean="0"/>
              <a:t>Úteis durante a </a:t>
            </a:r>
            <a:r>
              <a:rPr lang="pt-BR" b="1" i="1" dirty="0" smtClean="0"/>
              <a:t>modelagem de interações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18</a:t>
            </a:fld>
            <a:endParaRPr lang="pt-B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19</a:t>
            </a:fld>
            <a:endParaRPr lang="pt-BR"/>
          </a:p>
        </p:txBody>
      </p:sp>
      <p:graphicFrame>
        <p:nvGraphicFramePr>
          <p:cNvPr id="6" name="Group 14"/>
          <p:cNvGraphicFramePr>
            <a:graphicFrameLocks noGrp="1"/>
          </p:cNvGraphicFramePr>
          <p:nvPr>
            <p:ph idx="1"/>
          </p:nvPr>
        </p:nvGraphicFramePr>
        <p:xfrm>
          <a:off x="88252" y="1785926"/>
          <a:ext cx="9001156" cy="3543312"/>
        </p:xfrm>
        <a:graphic>
          <a:graphicData uri="http://schemas.openxmlformats.org/drawingml/2006/table">
            <a:tbl>
              <a:tblPr/>
              <a:tblGrid>
                <a:gridCol w="9001156"/>
              </a:tblGrid>
              <a:tr h="3543312">
                <a:tc>
                  <a:txBody>
                    <a:bodyPr/>
                    <a:lstStyle/>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Um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Cliente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telefona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para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empresa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Um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atende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telefone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Cliente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declara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seu</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desejo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fazer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um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pedido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compra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pergunta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 forma de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pagamento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Cliente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indica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que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vai</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pagar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com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cartão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crédito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requisita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número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cartão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 data de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expiração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e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endereço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entrega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pede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as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informações</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primeiro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item.</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Cliente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fornece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primeiro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item.</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pede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as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informações</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segundo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item.</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Cliente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fornece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segundo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item.</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pede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as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informações</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terceiro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item.</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Cliente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informa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terceiro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item.</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informa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que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terceiro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item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está</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fora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estoque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Cliente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pede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para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que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feche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pedido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somente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com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os</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dois</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primeiros</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itens</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fornece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valor total, a data de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entrega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uma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identificação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pedido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Cliente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agradece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e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desliga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telefone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just"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Vendedor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contata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Transportadora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para</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enviar</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pedido</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de O </a:t>
                      </a:r>
                      <a:r>
                        <a:rPr kumimoji="0" lang="en-US" sz="13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Cliente</a:t>
                      </a:r>
                      <a:r>
                        <a:rPr kumimoji="0" lang="en-US" sz="13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r"/>
            <a:r>
              <a:rPr lang="pt-BR" dirty="0" smtClean="0"/>
              <a:t>Modelagem de Casos de Uso</a:t>
            </a:r>
            <a:endParaRPr lang="pt-BR" dirty="0"/>
          </a:p>
        </p:txBody>
      </p:sp>
      <p:sp>
        <p:nvSpPr>
          <p:cNvPr id="5" name="Espaço Reservado para Texto 4"/>
          <p:cNvSpPr>
            <a:spLocks noGrp="1"/>
          </p:cNvSpPr>
          <p:nvPr>
            <p:ph type="body" idx="1"/>
          </p:nvPr>
        </p:nvSpPr>
        <p:spPr/>
        <p:txBody>
          <a:bodyPr>
            <a:normAutofit/>
          </a:bodyPr>
          <a:lstStyle/>
          <a:p>
            <a:pPr algn="just"/>
            <a:r>
              <a:rPr lang="pt-BR" dirty="0" smtClean="0"/>
              <a:t>“Não diga pouco em muitas palavras, mas sim, muito em poucas.” (PRITAGORAS)</a:t>
            </a:r>
          </a:p>
          <a:p>
            <a:pPr algn="just"/>
            <a:endParaRPr lang="pt-BR" dirty="0"/>
          </a:p>
        </p:txBody>
      </p:sp>
      <p:sp>
        <p:nvSpPr>
          <p:cNvPr id="7" name="Espaço Reservado para Número de Slide 6"/>
          <p:cNvSpPr>
            <a:spLocks noGrp="1"/>
          </p:cNvSpPr>
          <p:nvPr>
            <p:ph type="sldNum" sz="quarter" idx="12"/>
          </p:nvPr>
        </p:nvSpPr>
        <p:spPr/>
        <p:txBody>
          <a:bodyPr/>
          <a:lstStyle/>
          <a:p>
            <a:fld id="{1F9B5AFA-8430-490E-86DA-45866164D9D9}" type="slidenum">
              <a:rPr lang="pt-BR" smtClean="0"/>
              <a:pPr/>
              <a:t>2</a:t>
            </a:fld>
            <a:endParaRPr lang="pt-BR" dirty="0"/>
          </a:p>
        </p:txBody>
      </p:sp>
      <p:sp>
        <p:nvSpPr>
          <p:cNvPr id="8" name="Espaço Reservado para Rodapé 7"/>
          <p:cNvSpPr>
            <a:spLocks noGrp="1"/>
          </p:cNvSpPr>
          <p:nvPr>
            <p:ph type="ftr" sz="quarter" idx="11"/>
          </p:nvPr>
        </p:nvSpPr>
        <p:spPr/>
        <p:txBody>
          <a:bodyPr/>
          <a:lstStyle/>
          <a:p>
            <a:r>
              <a:rPr lang="pt-BR" dirty="0" smtClean="0"/>
              <a:t>Marcos Antonio de Oliveira (APS - 2011.2)</a:t>
            </a:r>
            <a:endParaRPr lang="pt-BR" dirty="0"/>
          </a:p>
        </p:txBody>
      </p:sp>
      <p:sp>
        <p:nvSpPr>
          <p:cNvPr id="9" name="Retângulo 8"/>
          <p:cNvSpPr/>
          <p:nvPr/>
        </p:nvSpPr>
        <p:spPr>
          <a:xfrm>
            <a:off x="955958" y="5640189"/>
            <a:ext cx="7215238" cy="646331"/>
          </a:xfrm>
          <a:prstGeom prst="rect">
            <a:avLst/>
          </a:prstGeom>
        </p:spPr>
        <p:txBody>
          <a:bodyPr wrap="square">
            <a:spAutoFit/>
          </a:bodyPr>
          <a:lstStyle/>
          <a:p>
            <a:pPr algn="just"/>
            <a:r>
              <a:rPr lang="pt-BR" dirty="0" smtClean="0">
                <a:solidFill>
                  <a:schemeClr val="tx1">
                    <a:tint val="75000"/>
                  </a:schemeClr>
                </a:solidFill>
              </a:rPr>
              <a:t>Esses slides são uma adaptação das notas de aula do professor Eduardo Bezerra autor do livro Princípios de Análise e Projeto de Sistemas com UML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Atores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Elemento </a:t>
            </a:r>
            <a:r>
              <a:rPr lang="pt-BR" b="1" dirty="0" smtClean="0"/>
              <a:t>externo</a:t>
            </a:r>
            <a:r>
              <a:rPr lang="pt-BR" dirty="0" smtClean="0"/>
              <a:t> que </a:t>
            </a:r>
            <a:r>
              <a:rPr lang="pt-BR" b="1" dirty="0" smtClean="0"/>
              <a:t>interage</a:t>
            </a:r>
            <a:r>
              <a:rPr lang="pt-BR" dirty="0" smtClean="0"/>
              <a:t> com o sistema</a:t>
            </a:r>
          </a:p>
          <a:p>
            <a:pPr lvl="1"/>
            <a:r>
              <a:rPr lang="pt-BR" dirty="0" smtClean="0"/>
              <a:t>“externo”: atores não fazem parte do sistema</a:t>
            </a:r>
          </a:p>
          <a:p>
            <a:pPr lvl="1"/>
            <a:r>
              <a:rPr lang="pt-BR" dirty="0" smtClean="0"/>
              <a:t>“interage”: um ator troca informações com o sistema</a:t>
            </a:r>
          </a:p>
          <a:p>
            <a:pPr lvl="3"/>
            <a:endParaRPr lang="pt-BR" dirty="0" smtClean="0"/>
          </a:p>
          <a:p>
            <a:r>
              <a:rPr lang="pt-BR" dirty="0" smtClean="0"/>
              <a:t>Casos de uso representam uma </a:t>
            </a:r>
            <a:r>
              <a:rPr lang="pt-BR" b="1" i="1" dirty="0" smtClean="0"/>
              <a:t>seqüência de interações</a:t>
            </a:r>
            <a:r>
              <a:rPr lang="pt-BR" dirty="0" smtClean="0"/>
              <a:t> entre o sistema e o ator no sentido de troca de informações entre eles</a:t>
            </a:r>
          </a:p>
          <a:p>
            <a:endParaRPr lang="pt-BR" dirty="0" smtClean="0"/>
          </a:p>
          <a:p>
            <a:r>
              <a:rPr lang="pt-BR" dirty="0" smtClean="0"/>
              <a:t>Normalmente um agente externo inicia a seqüência de interações como o sistema, ou um evento acontece para que o sistema responda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20</a:t>
            </a:fld>
            <a:endParaRPr lang="pt-BR"/>
          </a:p>
        </p:txBody>
      </p:sp>
      <p:pic>
        <p:nvPicPr>
          <p:cNvPr id="6" name="Picture 4" descr="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a:xfrm>
            <a:off x="7524750" y="188913"/>
            <a:ext cx="1376363" cy="129540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ox(in)">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Atores</a:t>
            </a:r>
            <a:endParaRPr lang="pt-BR" dirty="0"/>
          </a:p>
        </p:txBody>
      </p:sp>
      <p:sp>
        <p:nvSpPr>
          <p:cNvPr id="3" name="Espaço Reservado para Conteúdo 2"/>
          <p:cNvSpPr>
            <a:spLocks noGrp="1"/>
          </p:cNvSpPr>
          <p:nvPr>
            <p:ph idx="1"/>
          </p:nvPr>
        </p:nvSpPr>
        <p:spPr/>
        <p:txBody>
          <a:bodyPr>
            <a:normAutofit/>
          </a:bodyPr>
          <a:lstStyle/>
          <a:p>
            <a:r>
              <a:rPr lang="pt-BR" dirty="0" smtClean="0"/>
              <a:t>Categorias de atores</a:t>
            </a:r>
          </a:p>
          <a:p>
            <a:pPr lvl="1"/>
            <a:r>
              <a:rPr lang="pt-BR" b="1" i="1" dirty="0" smtClean="0"/>
              <a:t>Pessoas</a:t>
            </a:r>
            <a:r>
              <a:rPr lang="pt-BR" dirty="0" smtClean="0"/>
              <a:t> (Empregado, Cliente, Gerente, Almoxarife, Vendedor, </a:t>
            </a:r>
            <a:r>
              <a:rPr lang="pt-BR" dirty="0" err="1" smtClean="0"/>
              <a:t>etc</a:t>
            </a:r>
            <a:r>
              <a:rPr lang="pt-BR" dirty="0" smtClean="0"/>
              <a:t>)</a:t>
            </a:r>
          </a:p>
          <a:p>
            <a:pPr lvl="1"/>
            <a:r>
              <a:rPr lang="pt-BR" b="1" i="1" dirty="0" smtClean="0"/>
              <a:t>Organizações</a:t>
            </a:r>
            <a:r>
              <a:rPr lang="pt-BR" dirty="0" smtClean="0"/>
              <a:t> (Empresa Fornecedora, Agência de Impostos, Administradora de Cartões, </a:t>
            </a:r>
            <a:r>
              <a:rPr lang="pt-BR" dirty="0" err="1" smtClean="0"/>
              <a:t>etc</a:t>
            </a:r>
            <a:r>
              <a:rPr lang="pt-BR" dirty="0" smtClean="0"/>
              <a:t>)</a:t>
            </a:r>
          </a:p>
          <a:p>
            <a:pPr lvl="1"/>
            <a:r>
              <a:rPr lang="pt-BR" b="1" i="1" dirty="0" smtClean="0"/>
              <a:t>Outros sistemas</a:t>
            </a:r>
            <a:r>
              <a:rPr lang="pt-BR" dirty="0" smtClean="0"/>
              <a:t> (Sistema de Cobrança, Sistema de Estoque de Produtos, </a:t>
            </a:r>
            <a:r>
              <a:rPr lang="pt-BR" dirty="0" err="1" smtClean="0"/>
              <a:t>etc</a:t>
            </a:r>
            <a:r>
              <a:rPr lang="pt-BR" dirty="0" smtClean="0"/>
              <a:t>)</a:t>
            </a:r>
          </a:p>
          <a:p>
            <a:pPr lvl="1"/>
            <a:r>
              <a:rPr lang="pt-BR" b="1" i="1" dirty="0" smtClean="0"/>
              <a:t>Equipamentos</a:t>
            </a:r>
            <a:r>
              <a:rPr lang="pt-BR" dirty="0" smtClean="0"/>
              <a:t> (Leitora de Código de Barras, Sensor, etc.)</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21</a:t>
            </a:fld>
            <a:endParaRPr lang="pt-B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Atores Primários e Secundários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Um ator corresponde a um </a:t>
            </a:r>
            <a:r>
              <a:rPr lang="pt-BR" b="1" i="1" dirty="0" smtClean="0"/>
              <a:t>papel</a:t>
            </a:r>
            <a:r>
              <a:rPr lang="pt-BR" dirty="0" smtClean="0"/>
              <a:t> representado em relação ao sistema</a:t>
            </a:r>
          </a:p>
          <a:p>
            <a:pPr lvl="1"/>
            <a:r>
              <a:rPr lang="pt-BR" dirty="0" smtClean="0"/>
              <a:t>O mesmo indivíduo pode ser o Cliente que compra mercadorias e o Vendedor que processa vendas</a:t>
            </a:r>
          </a:p>
          <a:p>
            <a:pPr lvl="1"/>
            <a:r>
              <a:rPr lang="pt-BR" dirty="0" smtClean="0"/>
              <a:t>Uma pessoa pode representar o papel de Funcionário de uma instituição bancária que realiza a manutenção de um caixa eletrônico, mas também pode ser o Cliente do banco que realiza o saque de uma quantia</a:t>
            </a:r>
          </a:p>
          <a:p>
            <a:pPr lvl="3"/>
            <a:endParaRPr lang="pt-BR" dirty="0" smtClean="0"/>
          </a:p>
          <a:p>
            <a:r>
              <a:rPr lang="pt-BR" dirty="0" smtClean="0"/>
              <a:t>O nome dado a um ator deve lembrar o seu papel, ao invés de lembrar quem o representa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22</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Relacionamentos</a:t>
            </a:r>
            <a:endParaRPr lang="pt-BR" dirty="0"/>
          </a:p>
        </p:txBody>
      </p:sp>
      <p:sp>
        <p:nvSpPr>
          <p:cNvPr id="3" name="Espaço Reservado para Conteúdo 2"/>
          <p:cNvSpPr>
            <a:spLocks noGrp="1"/>
          </p:cNvSpPr>
          <p:nvPr>
            <p:ph idx="1"/>
          </p:nvPr>
        </p:nvSpPr>
        <p:spPr/>
        <p:txBody>
          <a:bodyPr>
            <a:normAutofit/>
          </a:bodyPr>
          <a:lstStyle/>
          <a:p>
            <a:r>
              <a:rPr lang="pt-BR" dirty="0" smtClean="0"/>
              <a:t>Casos de uso e atores não existem sozinhos!!! </a:t>
            </a:r>
          </a:p>
          <a:p>
            <a:endParaRPr lang="pt-BR" dirty="0" smtClean="0"/>
          </a:p>
          <a:p>
            <a:r>
              <a:rPr lang="pt-BR" dirty="0" smtClean="0"/>
              <a:t>A UML define diversos de relacionamentos no modelo de casos de uso</a:t>
            </a:r>
          </a:p>
          <a:p>
            <a:pPr lvl="1"/>
            <a:r>
              <a:rPr lang="pt-BR" dirty="0" smtClean="0"/>
              <a:t>Comunicação</a:t>
            </a:r>
          </a:p>
          <a:p>
            <a:pPr lvl="1"/>
            <a:r>
              <a:rPr lang="pt-BR" dirty="0" smtClean="0"/>
              <a:t>Inclusão</a:t>
            </a:r>
          </a:p>
          <a:p>
            <a:pPr lvl="1"/>
            <a:r>
              <a:rPr lang="pt-BR" dirty="0" smtClean="0"/>
              <a:t>Extensão</a:t>
            </a:r>
          </a:p>
          <a:p>
            <a:pPr lvl="1"/>
            <a:r>
              <a:rPr lang="pt-BR" dirty="0" smtClean="0"/>
              <a:t>Generalização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23</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ox(in)">
                                      <p:cBhvr>
                                        <p:cTn id="16" dur="500"/>
                                        <p:tgtEl>
                                          <p:spTgt spid="3">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ox(in)">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Comunicação</a:t>
            </a:r>
            <a:endParaRPr lang="pt-BR" dirty="0"/>
          </a:p>
        </p:txBody>
      </p:sp>
      <p:sp>
        <p:nvSpPr>
          <p:cNvPr id="3" name="Espaço Reservado para Conteúdo 2"/>
          <p:cNvSpPr>
            <a:spLocks noGrp="1"/>
          </p:cNvSpPr>
          <p:nvPr>
            <p:ph idx="1"/>
          </p:nvPr>
        </p:nvSpPr>
        <p:spPr/>
        <p:txBody>
          <a:bodyPr>
            <a:normAutofit/>
          </a:bodyPr>
          <a:lstStyle/>
          <a:p>
            <a:r>
              <a:rPr lang="pt-BR" dirty="0" smtClean="0"/>
              <a:t>Informa a que caso de uso o ator esta associado</a:t>
            </a:r>
          </a:p>
          <a:p>
            <a:pPr lvl="3"/>
            <a:endParaRPr lang="pt-BR" dirty="0" smtClean="0"/>
          </a:p>
          <a:p>
            <a:r>
              <a:rPr lang="pt-BR" dirty="0" smtClean="0"/>
              <a:t>Isso significa que o ator interage (troca informações) com o sistema pode meio desse caso de uso</a:t>
            </a:r>
          </a:p>
          <a:p>
            <a:pPr lvl="3"/>
            <a:endParaRPr lang="pt-BR" dirty="0" smtClean="0"/>
          </a:p>
          <a:p>
            <a:r>
              <a:rPr lang="pt-BR" dirty="0" smtClean="0"/>
              <a:t>Um ator pode se </a:t>
            </a:r>
            <a:r>
              <a:rPr lang="pt-BR" b="1" i="1" dirty="0" smtClean="0"/>
              <a:t>comunicar</a:t>
            </a:r>
            <a:r>
              <a:rPr lang="pt-BR" dirty="0" smtClean="0"/>
              <a:t> com mais de uma caso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24</a:t>
            </a:fld>
            <a:endParaRPr lang="pt-B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Inclusão</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Existe somente </a:t>
            </a:r>
            <a:r>
              <a:rPr lang="pt-BR" b="1" i="1" dirty="0" smtClean="0"/>
              <a:t>entre casos de uso</a:t>
            </a:r>
          </a:p>
          <a:p>
            <a:pPr lvl="3"/>
            <a:endParaRPr lang="pt-BR" dirty="0" smtClean="0"/>
          </a:p>
          <a:p>
            <a:r>
              <a:rPr lang="pt-BR" dirty="0" smtClean="0"/>
              <a:t>Analogia útil: rotina</a:t>
            </a:r>
          </a:p>
          <a:p>
            <a:pPr lvl="1"/>
            <a:r>
              <a:rPr lang="pt-BR" dirty="0" smtClean="0"/>
              <a:t>Em uma linguagem de programação, instruções podem ser agrupadas em uma unidade lógica chamada rotina</a:t>
            </a:r>
          </a:p>
          <a:p>
            <a:pPr lvl="1"/>
            <a:r>
              <a:rPr lang="pt-BR" dirty="0" smtClean="0"/>
              <a:t>Sempre que essas instruções devem ser executada, a rotina correspondente é chamada</a:t>
            </a:r>
          </a:p>
          <a:p>
            <a:pPr lvl="3"/>
            <a:endParaRPr lang="pt-BR" dirty="0" smtClean="0"/>
          </a:p>
          <a:p>
            <a:r>
              <a:rPr lang="pt-BR" dirty="0" smtClean="0"/>
              <a:t>Quando dois ou mais casos de uso incluem uma seqüência de interações </a:t>
            </a:r>
            <a:r>
              <a:rPr lang="pt-BR" b="1" i="1" dirty="0" smtClean="0"/>
              <a:t>comum</a:t>
            </a:r>
            <a:r>
              <a:rPr lang="pt-BR" dirty="0" smtClean="0"/>
              <a:t>, esta seqüência </a:t>
            </a:r>
            <a:r>
              <a:rPr lang="pt-BR" b="1" i="1" dirty="0" smtClean="0"/>
              <a:t>comum</a:t>
            </a:r>
            <a:r>
              <a:rPr lang="pt-BR" dirty="0" smtClean="0"/>
              <a:t> pode ser descrita em um outro caso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25</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Inclusão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Este caso de uso </a:t>
            </a:r>
            <a:r>
              <a:rPr lang="pt-BR" b="1" i="1" dirty="0" smtClean="0"/>
              <a:t>comum</a:t>
            </a:r>
            <a:endParaRPr lang="pt-BR" dirty="0" smtClean="0"/>
          </a:p>
          <a:p>
            <a:pPr lvl="1"/>
            <a:r>
              <a:rPr lang="pt-BR" dirty="0" smtClean="0"/>
              <a:t>Evita a descrição de uma mesma seqüência de interações mais de uma vez e</a:t>
            </a:r>
          </a:p>
          <a:p>
            <a:pPr lvl="1"/>
            <a:r>
              <a:rPr lang="pt-BR" dirty="0" smtClean="0"/>
              <a:t>Torna a descrição dos casos de uso mais simples.</a:t>
            </a:r>
          </a:p>
          <a:p>
            <a:pPr lvl="3"/>
            <a:endParaRPr lang="pt-BR" dirty="0" smtClean="0"/>
          </a:p>
          <a:p>
            <a:r>
              <a:rPr lang="pt-BR" dirty="0" smtClean="0"/>
              <a:t>Um exemplo: considere um sistema de controle de transações bancárias. Alguns casos de uso deste sistema são </a:t>
            </a:r>
            <a:r>
              <a:rPr lang="pt-BR" b="1" i="1" dirty="0" smtClean="0"/>
              <a:t>Obter Extrato</a:t>
            </a:r>
            <a:r>
              <a:rPr lang="pt-BR" dirty="0" smtClean="0"/>
              <a:t>, </a:t>
            </a:r>
            <a:r>
              <a:rPr lang="pt-BR" b="1" i="1" dirty="0" smtClean="0"/>
              <a:t>Realizar Saque</a:t>
            </a:r>
            <a:r>
              <a:rPr lang="pt-BR" dirty="0" smtClean="0"/>
              <a:t> e </a:t>
            </a:r>
            <a:r>
              <a:rPr lang="pt-BR" b="1" i="1" dirty="0" smtClean="0"/>
              <a:t>Realizar Transferência</a:t>
            </a:r>
          </a:p>
          <a:p>
            <a:pPr lvl="3"/>
            <a:endParaRPr lang="pt-BR" dirty="0" smtClean="0"/>
          </a:p>
          <a:p>
            <a:r>
              <a:rPr lang="pt-BR" dirty="0" smtClean="0"/>
              <a:t>Há uma seqüência de interações em comum: a seqüência de interações para validar a senha do cliente</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26</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ox(in)">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Extensão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Utilizado para modelar situações onde diferentes seqüências de interações podem ser inseridas em um caso de uso</a:t>
            </a:r>
          </a:p>
          <a:p>
            <a:pPr lvl="3"/>
            <a:endParaRPr lang="pt-BR" dirty="0" smtClean="0"/>
          </a:p>
          <a:p>
            <a:r>
              <a:rPr lang="pt-BR" dirty="0" smtClean="0"/>
              <a:t>Sejam A e B dois casos de uso</a:t>
            </a:r>
          </a:p>
          <a:p>
            <a:pPr lvl="1"/>
            <a:r>
              <a:rPr lang="pt-BR" dirty="0" smtClean="0"/>
              <a:t>Um relacionamento de extensão de A para B indica que um ou mais dos cenários de B podem incluir o comportamento especificado por A</a:t>
            </a:r>
          </a:p>
          <a:p>
            <a:pPr lvl="1"/>
            <a:r>
              <a:rPr lang="pt-BR" dirty="0" smtClean="0"/>
              <a:t>Neste caso, diz-se que B estende A</a:t>
            </a:r>
          </a:p>
          <a:p>
            <a:pPr lvl="1"/>
            <a:r>
              <a:rPr lang="pt-BR" dirty="0" smtClean="0"/>
              <a:t>O caso de uso A é chamado de </a:t>
            </a:r>
            <a:r>
              <a:rPr lang="pt-BR" i="1" dirty="0" smtClean="0"/>
              <a:t>estendido</a:t>
            </a:r>
            <a:r>
              <a:rPr lang="pt-BR" dirty="0" smtClean="0"/>
              <a:t> e o caso de uso B de </a:t>
            </a:r>
            <a:r>
              <a:rPr lang="pt-BR" i="1" dirty="0" smtClean="0"/>
              <a:t>extensor</a:t>
            </a:r>
            <a:endParaRPr lang="pt-BR" i="1"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27</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Extensão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Cada uma das diferentes seqüências representa um comportamento </a:t>
            </a:r>
            <a:r>
              <a:rPr lang="pt-BR" i="1" dirty="0" smtClean="0"/>
              <a:t>opcional</a:t>
            </a:r>
          </a:p>
          <a:p>
            <a:pPr lvl="1"/>
            <a:r>
              <a:rPr lang="pt-BR" dirty="0" smtClean="0"/>
              <a:t>Só ocorre sob certas condições ou cuja realização depende da escolha do ator</a:t>
            </a:r>
          </a:p>
          <a:p>
            <a:pPr lvl="2"/>
            <a:endParaRPr lang="pt-BR" dirty="0" smtClean="0"/>
          </a:p>
          <a:p>
            <a:r>
              <a:rPr lang="pt-BR" dirty="0" smtClean="0"/>
              <a:t>Quando um ator opta por executar a seqüência de interações definida no extensor, este é executado</a:t>
            </a:r>
          </a:p>
          <a:p>
            <a:pPr lvl="1"/>
            <a:r>
              <a:rPr lang="pt-BR" dirty="0" smtClean="0"/>
              <a:t>Após a sua execução, o fluxo de interações volta ao caso de uso estendido, recomeçando logo após o ponto em que o extensor foi inserido</a:t>
            </a:r>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28</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Extensão</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Exemplo: considere um processador de textos. Considere que um dos casos de uso deste sistema seja </a:t>
            </a:r>
            <a:r>
              <a:rPr lang="pt-BR" b="1" i="1" dirty="0" smtClean="0"/>
              <a:t>Editar Documento</a:t>
            </a:r>
            <a:endParaRPr lang="pt-BR" dirty="0" smtClean="0"/>
          </a:p>
          <a:p>
            <a:pPr lvl="1"/>
            <a:r>
              <a:rPr lang="pt-BR" dirty="0" smtClean="0"/>
              <a:t>No cenário típico deste caso de uso, o ator abre o documento, modifica-o, salva as modificações e fecha o documento</a:t>
            </a:r>
          </a:p>
          <a:p>
            <a:pPr lvl="3"/>
            <a:endParaRPr lang="pt-BR" dirty="0" smtClean="0"/>
          </a:p>
          <a:p>
            <a:pPr lvl="1"/>
            <a:r>
              <a:rPr lang="pt-BR" dirty="0" smtClean="0"/>
              <a:t>Mas, em outro cenário, o ator pode desejar que o sistema faça uma verificação ortográfica no documento</a:t>
            </a:r>
          </a:p>
          <a:p>
            <a:pPr lvl="3"/>
            <a:endParaRPr lang="pt-BR" dirty="0" smtClean="0"/>
          </a:p>
          <a:p>
            <a:pPr lvl="1"/>
            <a:r>
              <a:rPr lang="pt-BR" dirty="0" smtClean="0"/>
              <a:t>Em outro, o ele pode querer realizar a substituição de um fragmento de texto por outro.</a:t>
            </a:r>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29</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Índice</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Introdução</a:t>
            </a:r>
          </a:p>
          <a:p>
            <a:r>
              <a:rPr lang="pt-BR" dirty="0" smtClean="0"/>
              <a:t>Modelo de casos de uso</a:t>
            </a:r>
          </a:p>
          <a:p>
            <a:r>
              <a:rPr lang="pt-BR" dirty="0" smtClean="0"/>
              <a:t>Diagrama de casos de uso</a:t>
            </a:r>
          </a:p>
          <a:p>
            <a:r>
              <a:rPr lang="pt-BR" dirty="0" smtClean="0"/>
              <a:t>Identificação dos elementos do MCU</a:t>
            </a:r>
          </a:p>
          <a:p>
            <a:r>
              <a:rPr lang="pt-BR" dirty="0" smtClean="0"/>
              <a:t>Construção do MCU</a:t>
            </a:r>
          </a:p>
          <a:p>
            <a:r>
              <a:rPr lang="pt-BR" dirty="0" smtClean="0"/>
              <a:t>Documentação suplementar ao MCU</a:t>
            </a:r>
          </a:p>
          <a:p>
            <a:r>
              <a:rPr lang="pt-BR" dirty="0" smtClean="0"/>
              <a:t>O MCU em um processo </a:t>
            </a:r>
            <a:r>
              <a:rPr lang="pt-BR" dirty="0" err="1" smtClean="0"/>
              <a:t>I&amp;I</a:t>
            </a:r>
            <a:endParaRPr lang="pt-BR" dirty="0" smtClean="0"/>
          </a:p>
          <a:p>
            <a:r>
              <a:rPr lang="pt-BR" dirty="0" smtClean="0"/>
              <a:t>Estudo de  Caso</a:t>
            </a:r>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a:t>
            </a:fld>
            <a:endParaRPr lang="pt-BR"/>
          </a:p>
        </p:txBody>
      </p:sp>
      <p:sp>
        <p:nvSpPr>
          <p:cNvPr id="6" name="Espaço Reservado para Rodapé 5"/>
          <p:cNvSpPr>
            <a:spLocks noGrp="1"/>
          </p:cNvSpPr>
          <p:nvPr>
            <p:ph type="ftr" sz="quarter" idx="11"/>
          </p:nvPr>
        </p:nvSpPr>
        <p:spPr/>
        <p:txBody>
          <a:bodyPr/>
          <a:lstStyle/>
          <a:p>
            <a:r>
              <a:rPr lang="pt-BR" dirty="0" smtClean="0"/>
              <a:t>Marcos Antonio de Oliveira (APS - 2011.2)</a:t>
            </a:r>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Extensão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Interações de </a:t>
            </a:r>
            <a:r>
              <a:rPr lang="pt-BR" b="1" i="1" dirty="0" smtClean="0"/>
              <a:t>Substituir Texto</a:t>
            </a:r>
            <a:endParaRPr lang="pt-BR" dirty="0" smtClean="0"/>
          </a:p>
          <a:p>
            <a:pPr marL="971550" lvl="1" indent="-514350">
              <a:buFont typeface="+mj-lt"/>
              <a:buAutoNum type="arabicPeriod"/>
            </a:pPr>
            <a:r>
              <a:rPr lang="pt-BR" dirty="0" smtClean="0"/>
              <a:t>Em qualquer momento durante </a:t>
            </a:r>
            <a:r>
              <a:rPr lang="pt-BR" b="1" i="1" dirty="0" smtClean="0"/>
              <a:t>Editar Documento</a:t>
            </a:r>
            <a:r>
              <a:rPr lang="pt-BR" dirty="0" smtClean="0"/>
              <a:t>, o ator pode optar por substituir um fragmento de texto por outro</a:t>
            </a:r>
          </a:p>
          <a:p>
            <a:pPr marL="971550" lvl="1" indent="-514350">
              <a:buFont typeface="+mj-lt"/>
              <a:buAutoNum type="arabicPeriod"/>
            </a:pPr>
            <a:r>
              <a:rPr lang="pt-BR" dirty="0" smtClean="0"/>
              <a:t>O ator fornece o texto a ser substituído e o texto substituto</a:t>
            </a:r>
          </a:p>
          <a:p>
            <a:pPr marL="971550" lvl="1" indent="-514350">
              <a:buFont typeface="+mj-lt"/>
              <a:buAutoNum type="arabicPeriod"/>
            </a:pPr>
            <a:r>
              <a:rPr lang="pt-BR" dirty="0" smtClean="0"/>
              <a:t>O ator define os parâmetros de substituição (substituir somente palavras completas ou ocorrências dentro de palavras; substituir no documento todo ou somente na parte selecionada; ignorar ou considerar letras maiúsculas e minúsculas)</a:t>
            </a:r>
          </a:p>
          <a:p>
            <a:pPr marL="971550" lvl="1" indent="-514350">
              <a:buFont typeface="+mj-lt"/>
              <a:buAutoNum type="arabicPeriod"/>
            </a:pPr>
            <a:r>
              <a:rPr lang="pt-BR" dirty="0" smtClean="0"/>
              <a:t>O sistema substitui todas as ocorrências encontradas no texto </a:t>
            </a:r>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30</a:t>
            </a:fld>
            <a:endParaRPr lang="pt-B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Generalização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Relacionamento no qual o reuso é mais evidente</a:t>
            </a:r>
          </a:p>
          <a:p>
            <a:pPr lvl="3"/>
            <a:endParaRPr lang="pt-BR" dirty="0" smtClean="0"/>
          </a:p>
          <a:p>
            <a:r>
              <a:rPr lang="pt-BR" dirty="0" smtClean="0"/>
              <a:t>Este relacionamento permite que um caso de uso (ou um ator) herde características de um caso de uso (ator) mais genérico</a:t>
            </a:r>
          </a:p>
          <a:p>
            <a:pPr lvl="3"/>
            <a:endParaRPr lang="pt-BR" dirty="0" smtClean="0"/>
          </a:p>
          <a:p>
            <a:r>
              <a:rPr lang="pt-BR" dirty="0" smtClean="0"/>
              <a:t>O caso de uso (ator) herdeiro pode especializar o comportamento do caso de uso (ator) base</a:t>
            </a:r>
          </a:p>
          <a:p>
            <a:pPr lvl="3"/>
            <a:endParaRPr lang="pt-BR" dirty="0" smtClean="0"/>
          </a:p>
          <a:p>
            <a:r>
              <a:rPr lang="pt-BR" dirty="0" smtClean="0"/>
              <a:t>Pode existir entre dois casos de uso ou entre dois atores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31</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ox(in)">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Generalização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Na </a:t>
            </a:r>
            <a:r>
              <a:rPr lang="pt-BR" b="1" i="1" dirty="0" smtClean="0"/>
              <a:t>generalização entre casos de uso</a:t>
            </a:r>
            <a:r>
              <a:rPr lang="pt-BR" dirty="0" smtClean="0"/>
              <a:t>, sejam A e B dois casos de uso</a:t>
            </a:r>
          </a:p>
          <a:p>
            <a:pPr lvl="1"/>
            <a:r>
              <a:rPr lang="pt-BR" dirty="0" smtClean="0"/>
              <a:t>Quando B herda de A, as seqüências de comportamento de A valem também para B</a:t>
            </a:r>
          </a:p>
          <a:p>
            <a:pPr lvl="1"/>
            <a:r>
              <a:rPr lang="pt-BR" dirty="0" smtClean="0"/>
              <a:t>Quando for necessário, B pode redefinir as seqüências de comportamento de A</a:t>
            </a:r>
          </a:p>
          <a:p>
            <a:pPr lvl="1"/>
            <a:r>
              <a:rPr lang="pt-BR" dirty="0" smtClean="0"/>
              <a:t>Além disso, B participa em qualquer relacionamento no qual A participa</a:t>
            </a:r>
          </a:p>
          <a:p>
            <a:pPr lvl="1"/>
            <a:endParaRPr lang="pt-BR" dirty="0" smtClean="0"/>
          </a:p>
          <a:p>
            <a:r>
              <a:rPr lang="pt-BR" dirty="0" smtClean="0"/>
              <a:t>Vantagem: comportamento do caso de uso original é reutilizado pelos casos de uso herdeiros. Somente o comportamento que não faz sentido ou é diferente para um herdeiro precisa ser redefinido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32</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ox(in)">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 de Generalização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 </a:t>
            </a:r>
            <a:r>
              <a:rPr lang="pt-BR" b="1" i="1" dirty="0" smtClean="0"/>
              <a:t>generalização entre atores</a:t>
            </a:r>
            <a:r>
              <a:rPr lang="pt-BR" dirty="0" smtClean="0"/>
              <a:t> significa que o herdeiro possui o mesmo comportamento que o ator do qual ele herda</a:t>
            </a:r>
          </a:p>
          <a:p>
            <a:pPr lvl="3"/>
            <a:endParaRPr lang="pt-BR" dirty="0" smtClean="0"/>
          </a:p>
          <a:p>
            <a:r>
              <a:rPr lang="pt-BR" dirty="0" smtClean="0"/>
              <a:t>Além disso, o ator herdeiro pode participar em casos de uso em que o ator do qual ele herda não participa</a:t>
            </a:r>
          </a:p>
          <a:p>
            <a:pPr lvl="2"/>
            <a:endParaRPr lang="pt-BR" dirty="0" smtClean="0"/>
          </a:p>
          <a:p>
            <a:r>
              <a:rPr lang="pt-BR" dirty="0" smtClean="0"/>
              <a:t>Um exemplo: considere uma biblioteca na qual pode haver alunos e professores como usuários</a:t>
            </a:r>
          </a:p>
          <a:p>
            <a:pPr lvl="1"/>
            <a:r>
              <a:rPr lang="pt-BR" dirty="0" smtClean="0"/>
              <a:t>Ambos podem realizar empréstimos de títulos de livros e reservas de exemplares</a:t>
            </a:r>
          </a:p>
          <a:p>
            <a:pPr lvl="1"/>
            <a:r>
              <a:rPr lang="pt-BR" dirty="0" smtClean="0"/>
              <a:t>No entanto, somente o professor pode requisitar a compra de títulos de livros à biblioteca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33</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pPr algn="r"/>
            <a:r>
              <a:rPr lang="pt-BR" dirty="0" smtClean="0"/>
              <a:t>Diagrama de casos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34</a:t>
            </a:fld>
            <a:endParaRPr lang="pt-B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t>Diagrama de Casos de Uso (DCU) </a:t>
            </a:r>
            <a:endParaRPr lang="pt-BR" dirty="0"/>
          </a:p>
        </p:txBody>
      </p:sp>
      <p:sp>
        <p:nvSpPr>
          <p:cNvPr id="7" name="Espaço Reservado para Conteúdo 6"/>
          <p:cNvSpPr>
            <a:spLocks noGrp="1"/>
          </p:cNvSpPr>
          <p:nvPr>
            <p:ph idx="1"/>
          </p:nvPr>
        </p:nvSpPr>
        <p:spPr/>
        <p:txBody>
          <a:bodyPr>
            <a:normAutofit fontScale="92500" lnSpcReduction="10000"/>
          </a:bodyPr>
          <a:lstStyle/>
          <a:p>
            <a:r>
              <a:rPr lang="pt-BR" dirty="0" smtClean="0"/>
              <a:t>Representa </a:t>
            </a:r>
            <a:r>
              <a:rPr lang="pt-BR" i="1" dirty="0" smtClean="0"/>
              <a:t>graficamente</a:t>
            </a:r>
            <a:r>
              <a:rPr lang="pt-BR" dirty="0" smtClean="0"/>
              <a:t> os atores, casos de uso e relacionamentos entre os elementos</a:t>
            </a:r>
          </a:p>
          <a:p>
            <a:pPr lvl="3"/>
            <a:endParaRPr lang="pt-BR" dirty="0" smtClean="0"/>
          </a:p>
          <a:p>
            <a:r>
              <a:rPr lang="pt-BR" dirty="0" smtClean="0"/>
              <a:t>Tem o objetivo de ilustrar em um nível alto de abstração quais elementos externos interagem com que funcionalidades do sistema</a:t>
            </a:r>
          </a:p>
          <a:p>
            <a:pPr lvl="3"/>
            <a:endParaRPr lang="pt-BR" dirty="0" smtClean="0"/>
          </a:p>
          <a:p>
            <a:r>
              <a:rPr lang="pt-BR" dirty="0" smtClean="0"/>
              <a:t>Uma espécie de “diagrama de contexto”</a:t>
            </a:r>
          </a:p>
          <a:p>
            <a:pPr lvl="1"/>
            <a:r>
              <a:rPr lang="pt-BR" dirty="0" smtClean="0"/>
              <a:t>Apresenta os elementos externos de um sistema e as maneiras segundo as quais eles as utilizam</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35</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ox(i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ox(in)">
                                      <p:cBhvr>
                                        <p:cTn id="12" dur="500"/>
                                        <p:tgtEl>
                                          <p:spTgt spid="7">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box(in)">
                                      <p:cBhvr>
                                        <p:cTn id="1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Notação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 notação para um ator em um DCU é a figura de um </a:t>
            </a:r>
            <a:r>
              <a:rPr lang="pt-BR" b="1" dirty="0" smtClean="0"/>
              <a:t>boneco</a:t>
            </a:r>
            <a:r>
              <a:rPr lang="pt-BR" dirty="0" smtClean="0"/>
              <a:t> com o </a:t>
            </a:r>
            <a:r>
              <a:rPr lang="pt-BR" b="1" dirty="0" smtClean="0"/>
              <a:t>nome do ator</a:t>
            </a:r>
            <a:r>
              <a:rPr lang="pt-BR" dirty="0" smtClean="0"/>
              <a:t> definido abaixo desta figura</a:t>
            </a:r>
          </a:p>
          <a:p>
            <a:pPr lvl="3"/>
            <a:endParaRPr lang="pt-BR" dirty="0" smtClean="0"/>
          </a:p>
          <a:p>
            <a:r>
              <a:rPr lang="pt-BR" dirty="0" smtClean="0"/>
              <a:t>Cada caso de uso é representado por uma elipse. O nome do caso de uso é posicionado abaixo ou dentro da elipse</a:t>
            </a:r>
          </a:p>
          <a:p>
            <a:pPr lvl="3"/>
            <a:endParaRPr lang="pt-BR" dirty="0" smtClean="0"/>
          </a:p>
          <a:p>
            <a:r>
              <a:rPr lang="pt-BR" dirty="0" smtClean="0"/>
              <a:t>Um relacionamento de comunicação é representado por um segmento de reta ligando ator e caso de uso</a:t>
            </a:r>
          </a:p>
          <a:p>
            <a:pPr lvl="3"/>
            <a:endParaRPr lang="pt-BR" dirty="0" smtClean="0"/>
          </a:p>
          <a:p>
            <a:r>
              <a:rPr lang="pt-BR" dirty="0" smtClean="0"/>
              <a:t>Pode-se também representar a fronteira do sistema em um diagrama de casos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36</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(Notação)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37</a:t>
            </a:fld>
            <a:endParaRPr lang="pt-BR"/>
          </a:p>
        </p:txBody>
      </p:sp>
      <p:graphicFrame>
        <p:nvGraphicFramePr>
          <p:cNvPr id="8194" name="Object 2"/>
          <p:cNvGraphicFramePr>
            <a:graphicFrameLocks noChangeAspect="1"/>
          </p:cNvGraphicFramePr>
          <p:nvPr/>
        </p:nvGraphicFramePr>
        <p:xfrm>
          <a:off x="943004" y="1677988"/>
          <a:ext cx="7772400" cy="4375150"/>
        </p:xfrm>
        <a:graphic>
          <a:graphicData uri="http://schemas.openxmlformats.org/presentationml/2006/ole">
            <p:oleObj spid="_x0000_s8194" name="Visio" r:id="rId4" imgW="2499122" imgH="1406128" progId="Visio.Drawing.11">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(Notação)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38</a:t>
            </a:fld>
            <a:endParaRPr lang="pt-BR"/>
          </a:p>
        </p:txBody>
      </p:sp>
      <p:graphicFrame>
        <p:nvGraphicFramePr>
          <p:cNvPr id="9219" name="Object 3"/>
          <p:cNvGraphicFramePr>
            <a:graphicFrameLocks noChangeAspect="1"/>
          </p:cNvGraphicFramePr>
          <p:nvPr/>
        </p:nvGraphicFramePr>
        <p:xfrm>
          <a:off x="971550" y="1763713"/>
          <a:ext cx="7921625" cy="3973512"/>
        </p:xfrm>
        <a:graphic>
          <a:graphicData uri="http://schemas.openxmlformats.org/presentationml/2006/ole">
            <p:oleObj spid="_x0000_s9219" name="Visio" r:id="rId4" imgW="3504009" imgH="1758077" progId="Visio.Drawing.11">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Notação</a:t>
            </a:r>
            <a:endParaRPr lang="pt-BR" dirty="0"/>
          </a:p>
        </p:txBody>
      </p:sp>
      <p:sp>
        <p:nvSpPr>
          <p:cNvPr id="3" name="Espaço Reservado para Conteúdo 2"/>
          <p:cNvSpPr>
            <a:spLocks noGrp="1"/>
          </p:cNvSpPr>
          <p:nvPr>
            <p:ph idx="1"/>
          </p:nvPr>
        </p:nvSpPr>
        <p:spPr/>
        <p:txBody>
          <a:bodyPr>
            <a:normAutofit/>
          </a:bodyPr>
          <a:lstStyle/>
          <a:p>
            <a:r>
              <a:rPr lang="pt-BR" dirty="0" smtClean="0"/>
              <a:t>Os relacionamentos de </a:t>
            </a:r>
            <a:r>
              <a:rPr lang="pt-BR" b="1" dirty="0" smtClean="0"/>
              <a:t>inclusão</a:t>
            </a:r>
            <a:r>
              <a:rPr lang="pt-BR" dirty="0" smtClean="0"/>
              <a:t>, </a:t>
            </a:r>
            <a:r>
              <a:rPr lang="pt-BR" b="1" dirty="0" smtClean="0"/>
              <a:t>extensão</a:t>
            </a:r>
            <a:r>
              <a:rPr lang="pt-BR" dirty="0" smtClean="0"/>
              <a:t> e </a:t>
            </a:r>
            <a:r>
              <a:rPr lang="pt-BR" b="1" dirty="0" smtClean="0"/>
              <a:t>herança</a:t>
            </a:r>
            <a:r>
              <a:rPr lang="pt-BR" dirty="0" smtClean="0"/>
              <a:t> são  representados por uma seta direcionada de um caso de uso para outro</a:t>
            </a:r>
          </a:p>
          <a:p>
            <a:pPr lvl="1"/>
            <a:r>
              <a:rPr lang="pt-BR" dirty="0" smtClean="0"/>
              <a:t>A seta (tracejada) de um relacionamento de inclusão recebe o estereótipo &lt;&lt;inclui&gt;&gt;</a:t>
            </a:r>
          </a:p>
          <a:p>
            <a:pPr lvl="1"/>
            <a:r>
              <a:rPr lang="pt-BR" dirty="0" smtClean="0"/>
              <a:t>A seta (tracejada) de um relacionamento de inclusão recebe o estereótipo &lt;&lt;estende&gt;&gt;</a:t>
            </a:r>
          </a:p>
          <a:p>
            <a:pPr lvl="1"/>
            <a:r>
              <a:rPr lang="pt-BR" dirty="0" smtClean="0"/>
              <a:t>A seta (sólida) de um relacionamento de herança  não recebe estereótipo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39</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pPr algn="r"/>
            <a:r>
              <a:rPr lang="pt-BR" dirty="0" smtClean="0"/>
              <a:t>Introdução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a:t>
            </a:fld>
            <a:endParaRPr lang="pt-B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Notação (Exemplo)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40</a:t>
            </a:fld>
            <a:endParaRPr lang="pt-BR"/>
          </a:p>
        </p:txBody>
      </p:sp>
      <p:graphicFrame>
        <p:nvGraphicFramePr>
          <p:cNvPr id="10242" name="Object 2"/>
          <p:cNvGraphicFramePr>
            <a:graphicFrameLocks noChangeAspect="1"/>
          </p:cNvGraphicFramePr>
          <p:nvPr/>
        </p:nvGraphicFramePr>
        <p:xfrm>
          <a:off x="1258888" y="1754188"/>
          <a:ext cx="7127875" cy="4051300"/>
        </p:xfrm>
        <a:graphic>
          <a:graphicData uri="http://schemas.openxmlformats.org/presentationml/2006/ole">
            <p:oleObj spid="_x0000_s10242" name="Visio" r:id="rId4" imgW="3312557" imgH="1882140" progId="Visio.Drawing.11">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Notação (Exemplo)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41</a:t>
            </a:fld>
            <a:endParaRPr lang="pt-BR"/>
          </a:p>
        </p:txBody>
      </p:sp>
      <p:graphicFrame>
        <p:nvGraphicFramePr>
          <p:cNvPr id="11267" name="Object 3"/>
          <p:cNvGraphicFramePr>
            <a:graphicFrameLocks noChangeAspect="1"/>
          </p:cNvGraphicFramePr>
          <p:nvPr/>
        </p:nvGraphicFramePr>
        <p:xfrm>
          <a:off x="971550" y="1974850"/>
          <a:ext cx="7705725" cy="3614738"/>
        </p:xfrm>
        <a:graphic>
          <a:graphicData uri="http://schemas.openxmlformats.org/presentationml/2006/ole">
            <p:oleObj spid="_x0000_s11267" name="Visio" r:id="rId4" imgW="3160157" imgH="1482804" progId="Visio.Drawing.11">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Notação (Exemplo)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42</a:t>
            </a:fld>
            <a:endParaRPr lang="pt-BR"/>
          </a:p>
        </p:txBody>
      </p:sp>
      <p:graphicFrame>
        <p:nvGraphicFramePr>
          <p:cNvPr id="12290" name="Object 2"/>
          <p:cNvGraphicFramePr>
            <a:graphicFrameLocks noChangeAspect="1"/>
          </p:cNvGraphicFramePr>
          <p:nvPr/>
        </p:nvGraphicFramePr>
        <p:xfrm>
          <a:off x="1908175" y="1700213"/>
          <a:ext cx="4895850" cy="4754562"/>
        </p:xfrm>
        <a:graphic>
          <a:graphicData uri="http://schemas.openxmlformats.org/presentationml/2006/ole">
            <p:oleObj spid="_x0000_s12290" name="Visio" r:id="rId4" imgW="2077164" imgH="2016681" progId="Visio.Drawing.11">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Notação (Exemplo)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43</a:t>
            </a:fld>
            <a:endParaRPr lang="pt-BR"/>
          </a:p>
        </p:txBody>
      </p:sp>
      <p:graphicFrame>
        <p:nvGraphicFramePr>
          <p:cNvPr id="13314" name="Object 2"/>
          <p:cNvGraphicFramePr>
            <a:graphicFrameLocks noChangeAspect="1"/>
          </p:cNvGraphicFramePr>
          <p:nvPr/>
        </p:nvGraphicFramePr>
        <p:xfrm>
          <a:off x="1619250" y="2205038"/>
          <a:ext cx="6192838" cy="3546475"/>
        </p:xfrm>
        <a:graphic>
          <a:graphicData uri="http://schemas.openxmlformats.org/presentationml/2006/ole">
            <p:oleObj spid="_x0000_s13314" name="Visio" r:id="rId4" imgW="2866072" imgH="1641634" progId="Visio.Drawing.11">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pPr algn="r"/>
            <a:r>
              <a:rPr lang="pt-BR" dirty="0" smtClean="0"/>
              <a:t>Identificação dos elementos do modelo de casos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44</a:t>
            </a:fld>
            <a:endParaRPr lang="pt-B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fontScale="90000"/>
          </a:bodyPr>
          <a:lstStyle/>
          <a:p>
            <a:r>
              <a:rPr lang="pt-BR" dirty="0" smtClean="0"/>
              <a:t>Identificação dos Elementos do Modelo de Casos de Uso</a:t>
            </a:r>
            <a:endParaRPr lang="pt-BR" dirty="0"/>
          </a:p>
        </p:txBody>
      </p:sp>
      <p:sp>
        <p:nvSpPr>
          <p:cNvPr id="7" name="Espaço Reservado para Conteúdo 6"/>
          <p:cNvSpPr>
            <a:spLocks noGrp="1"/>
          </p:cNvSpPr>
          <p:nvPr>
            <p:ph idx="1"/>
          </p:nvPr>
        </p:nvSpPr>
        <p:spPr/>
        <p:txBody>
          <a:bodyPr>
            <a:normAutofit fontScale="85000" lnSpcReduction="20000"/>
          </a:bodyPr>
          <a:lstStyle/>
          <a:p>
            <a:r>
              <a:rPr lang="pt-BR" dirty="0" smtClean="0"/>
              <a:t>Os atores e os casos de uso são identificados a partir de informações coletadas na fase de </a:t>
            </a:r>
            <a:r>
              <a:rPr lang="pt-BR" b="1" i="1" dirty="0" smtClean="0"/>
              <a:t>levantamento de requisitos</a:t>
            </a:r>
            <a:r>
              <a:rPr lang="pt-BR" dirty="0" smtClean="0"/>
              <a:t> do sistema</a:t>
            </a:r>
          </a:p>
          <a:p>
            <a:pPr lvl="1"/>
            <a:r>
              <a:rPr lang="pt-BR" dirty="0" smtClean="0"/>
              <a:t>Durante esta fase, os analistas devem identificar as atividades do negócio relevantes ao sistema a ser construído</a:t>
            </a:r>
          </a:p>
          <a:p>
            <a:pPr lvl="3"/>
            <a:endParaRPr lang="pt-BR" dirty="0" smtClean="0"/>
          </a:p>
          <a:p>
            <a:r>
              <a:rPr lang="pt-BR" dirty="0" smtClean="0"/>
              <a:t>Não há uma regra geral que indique quantos casos de uso são necessários para descrever completamente um sistema</a:t>
            </a:r>
          </a:p>
          <a:p>
            <a:pPr lvl="3"/>
            <a:endParaRPr lang="pt-BR" dirty="0" smtClean="0"/>
          </a:p>
          <a:p>
            <a:r>
              <a:rPr lang="pt-BR" dirty="0" smtClean="0"/>
              <a:t>A quantidade de casos de uso a ser utilizada depende completamente da complexidade do sistema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45</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ox(in)">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ox(in)">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box(in)">
                                      <p:cBhvr>
                                        <p:cTn id="1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Identificação de Atores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Fontes e os destinos das informações a serem processadas são atores em potencial</a:t>
            </a:r>
          </a:p>
          <a:p>
            <a:pPr lvl="1"/>
            <a:r>
              <a:rPr lang="pt-BR" dirty="0" smtClean="0"/>
              <a:t>Uma vez que um ator é todo elemento externo que interage com o sistema</a:t>
            </a:r>
          </a:p>
          <a:p>
            <a:pPr lvl="3"/>
            <a:endParaRPr lang="pt-BR" dirty="0" smtClean="0"/>
          </a:p>
          <a:p>
            <a:r>
              <a:rPr lang="pt-BR" dirty="0" smtClean="0"/>
              <a:t>O analista deve identificar</a:t>
            </a:r>
          </a:p>
          <a:p>
            <a:pPr lvl="1"/>
            <a:r>
              <a:rPr lang="pt-BR" dirty="0" smtClean="0"/>
              <a:t>As áreas da empresa que serão afetadas ou utilizarão o sistema</a:t>
            </a:r>
          </a:p>
          <a:p>
            <a:pPr lvl="1"/>
            <a:r>
              <a:rPr lang="pt-BR" dirty="0" smtClean="0"/>
              <a:t>Fontes de informações a serem processadas e os destinos das informações geradas pelo sistema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46</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Identificação de Atores</a:t>
            </a:r>
            <a:endParaRPr lang="pt-BR" dirty="0"/>
          </a:p>
        </p:txBody>
      </p:sp>
      <p:graphicFrame>
        <p:nvGraphicFramePr>
          <p:cNvPr id="6" name="Espaço Reservado para Conteúdo 5"/>
          <p:cNvGraphicFramePr>
            <a:graphicFrameLocks noGrp="1"/>
          </p:cNvGraphicFramePr>
          <p:nvPr>
            <p:ph idx="1"/>
          </p:nvPr>
        </p:nvGraphicFramePr>
        <p:xfrm>
          <a:off x="457200" y="1804990"/>
          <a:ext cx="8229600" cy="198120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pt-BR" sz="2000" dirty="0" smtClean="0"/>
                        <a:t>Perguntas Úteis</a:t>
                      </a:r>
                      <a:endParaRPr lang="pt-BR" sz="200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dirty="0" smtClean="0"/>
                        <a:t>Que órgãos, empresas ou pessoas irão utilizar o sistema?</a:t>
                      </a:r>
                      <a:endParaRPr lang="pt-BR" sz="200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dirty="0" smtClean="0"/>
                        <a:t>Que outros sistemas irão se comunicar com o sistema a ser construído?</a:t>
                      </a:r>
                      <a:endParaRPr lang="pt-BR" sz="200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dirty="0" smtClean="0"/>
                        <a:t>Alguém deve ser informado de alguma ocorrência no sistema?</a:t>
                      </a:r>
                      <a:endParaRPr lang="pt-BR" sz="200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dirty="0" smtClean="0"/>
                        <a:t>Quem está interessado em um certo requisito funcional do sistema?</a:t>
                      </a:r>
                      <a:endParaRPr lang="pt-BR" sz="2000" dirty="0"/>
                    </a:p>
                  </a:txBody>
                  <a:tcPr/>
                </a:tc>
              </a:tr>
            </a:tbl>
          </a:graphicData>
        </a:graphic>
      </p:graphicFrame>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47</a:t>
            </a:fld>
            <a:endParaRPr lang="pt-BR"/>
          </a:p>
        </p:txBody>
      </p:sp>
      <p:sp>
        <p:nvSpPr>
          <p:cNvPr id="7" name="Retângulo 6"/>
          <p:cNvSpPr/>
          <p:nvPr/>
        </p:nvSpPr>
        <p:spPr>
          <a:xfrm>
            <a:off x="601966" y="4443636"/>
            <a:ext cx="7929618" cy="830997"/>
          </a:xfrm>
          <a:prstGeom prst="rect">
            <a:avLst/>
          </a:prstGeom>
        </p:spPr>
        <p:txBody>
          <a:bodyPr wrap="square">
            <a:spAutoFit/>
          </a:bodyPr>
          <a:lstStyle/>
          <a:p>
            <a:pPr algn="just"/>
            <a:r>
              <a:rPr lang="pt-BR" sz="2400" b="1" dirty="0" smtClean="0">
                <a:solidFill>
                  <a:srgbClr val="FF0000"/>
                </a:solidFill>
              </a:rPr>
              <a:t>O desenvolvedor deve ainda continuar a pensar sobre atores quando passar para a identificação dos casos de uso!</a:t>
            </a:r>
            <a:endParaRPr lang="pt-BR"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Identificação de Casos de Uso</a:t>
            </a:r>
            <a:endParaRPr lang="pt-BR" dirty="0"/>
          </a:p>
        </p:txBody>
      </p:sp>
      <p:sp>
        <p:nvSpPr>
          <p:cNvPr id="3" name="Espaço Reservado para Conteúdo 2"/>
          <p:cNvSpPr>
            <a:spLocks noGrp="1"/>
          </p:cNvSpPr>
          <p:nvPr>
            <p:ph idx="1"/>
          </p:nvPr>
        </p:nvSpPr>
        <p:spPr/>
        <p:txBody>
          <a:bodyPr>
            <a:normAutofit/>
          </a:bodyPr>
          <a:lstStyle/>
          <a:p>
            <a:r>
              <a:rPr lang="pt-BR" dirty="0" smtClean="0"/>
              <a:t>A partir da lista (inicial) de atores, deve-se passar à identificação dos casos de uso</a:t>
            </a:r>
          </a:p>
          <a:p>
            <a:pPr lvl="3"/>
            <a:endParaRPr lang="pt-BR" dirty="0" smtClean="0"/>
          </a:p>
          <a:p>
            <a:r>
              <a:rPr lang="pt-BR" dirty="0" smtClean="0"/>
              <a:t>Nessa identificação, pode-se distinguir entre dois tipos de casos de uso</a:t>
            </a:r>
          </a:p>
          <a:p>
            <a:pPr lvl="1"/>
            <a:r>
              <a:rPr lang="pt-BR" dirty="0" smtClean="0"/>
              <a:t>Primário: representa os </a:t>
            </a:r>
            <a:r>
              <a:rPr lang="pt-BR" b="1" i="1" dirty="0" smtClean="0"/>
              <a:t>objetivos</a:t>
            </a:r>
            <a:r>
              <a:rPr lang="pt-BR" dirty="0" smtClean="0"/>
              <a:t> dos atores</a:t>
            </a:r>
          </a:p>
          <a:p>
            <a:pPr lvl="1"/>
            <a:r>
              <a:rPr lang="pt-BR" dirty="0" smtClean="0"/>
              <a:t>Secundário: aquele que não traz benefício direto para os atores, mas que é necessário para que o sistema funcione adequadamente</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48</a:t>
            </a:fld>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Uso Primários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49</a:t>
            </a:fld>
            <a:endParaRPr lang="pt-BR"/>
          </a:p>
        </p:txBody>
      </p:sp>
      <p:graphicFrame>
        <p:nvGraphicFramePr>
          <p:cNvPr id="7" name="Espaço Reservado para Conteúdo 5"/>
          <p:cNvGraphicFramePr>
            <a:graphicFrameLocks noGrp="1"/>
          </p:cNvGraphicFramePr>
          <p:nvPr>
            <p:ph idx="1"/>
          </p:nvPr>
        </p:nvGraphicFramePr>
        <p:xfrm>
          <a:off x="457200" y="2071678"/>
          <a:ext cx="8229600" cy="259080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pt-BR" sz="2000" dirty="0" smtClean="0"/>
                        <a:t>Perguntas Úteis</a:t>
                      </a:r>
                      <a:endParaRPr lang="pt-BR" sz="200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dirty="0" smtClean="0"/>
                        <a:t>Quais são as necessidades e objetivos de cada ator em relação ao sistema?</a:t>
                      </a:r>
                      <a:endParaRPr lang="pt-BR" sz="200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dirty="0" smtClean="0"/>
                        <a:t>Que informações o sistema deve produzir?</a:t>
                      </a:r>
                      <a:endParaRPr lang="pt-BR" sz="200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dirty="0" smtClean="0"/>
                        <a:t>O sistema deve realizar alguma ação que ocorre regularmente no tempo?</a:t>
                      </a:r>
                      <a:endParaRPr lang="pt-BR" sz="200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dirty="0" smtClean="0"/>
                        <a:t>Para cada requisito funcional, existe um (ou mais) caso(s) de uso para atendê-lo?</a:t>
                      </a:r>
                      <a:endParaRPr lang="pt-BR" sz="20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normAutofit/>
          </a:bodyPr>
          <a:lstStyle/>
          <a:p>
            <a:r>
              <a:rPr lang="pt-BR" dirty="0" smtClean="0"/>
              <a:t>O </a:t>
            </a:r>
            <a:r>
              <a:rPr lang="pt-BR" b="1" dirty="0" smtClean="0"/>
              <a:t>modelo de casos de uso</a:t>
            </a:r>
            <a:r>
              <a:rPr lang="pt-BR" dirty="0" smtClean="0"/>
              <a:t> </a:t>
            </a:r>
          </a:p>
          <a:p>
            <a:pPr lvl="1"/>
            <a:r>
              <a:rPr lang="pt-BR" dirty="0" smtClean="0"/>
              <a:t>É uma representação das funcionalidades externamente observáveis do sistema e dos elementos externos ao sistema que interagem com o mesmo</a:t>
            </a:r>
          </a:p>
          <a:p>
            <a:pPr lvl="1"/>
            <a:endParaRPr lang="pt-BR" dirty="0" smtClean="0"/>
          </a:p>
          <a:p>
            <a:pPr lvl="1"/>
            <a:r>
              <a:rPr lang="pt-BR" dirty="0" smtClean="0"/>
              <a:t>Modela os </a:t>
            </a:r>
            <a:r>
              <a:rPr lang="pt-BR" b="1" i="1" dirty="0" smtClean="0"/>
              <a:t>requisitos funcionais</a:t>
            </a:r>
            <a:r>
              <a:rPr lang="pt-BR" dirty="0" smtClean="0"/>
              <a:t> do sistema</a:t>
            </a:r>
          </a:p>
          <a:p>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Uso Primários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50</a:t>
            </a:fld>
            <a:endParaRPr lang="pt-BR"/>
          </a:p>
        </p:txBody>
      </p:sp>
      <p:graphicFrame>
        <p:nvGraphicFramePr>
          <p:cNvPr id="7" name="Espaço Reservado para Conteúdo 5"/>
          <p:cNvGraphicFramePr>
            <a:graphicFrameLocks noGrp="1"/>
          </p:cNvGraphicFramePr>
          <p:nvPr>
            <p:ph idx="1"/>
          </p:nvPr>
        </p:nvGraphicFramePr>
        <p:xfrm>
          <a:off x="457200" y="2071678"/>
          <a:ext cx="8229600" cy="23774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pt-BR" sz="2000" dirty="0" smtClean="0"/>
                        <a:t>Outras Técnicas de Identificação</a:t>
                      </a:r>
                      <a:endParaRPr lang="pt-BR" sz="200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i="0" dirty="0" smtClean="0"/>
                        <a:t>Caso de uso “oposto”</a:t>
                      </a:r>
                      <a:endParaRPr lang="pt-BR" sz="2000" i="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i="0" dirty="0" smtClean="0"/>
                        <a:t>Caso de uso que precede a outro caso de uso</a:t>
                      </a:r>
                      <a:endParaRPr lang="pt-BR" sz="2000" i="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i="0" dirty="0" smtClean="0"/>
                        <a:t>Caso de uso relacionado a uma condição interna</a:t>
                      </a:r>
                      <a:endParaRPr lang="pt-BR" sz="2000" i="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i="0" dirty="0" smtClean="0"/>
                        <a:t>Caso de uso que sucede a outro caso de uso</a:t>
                      </a:r>
                      <a:endParaRPr lang="pt-BR" sz="2000" i="0" dirty="0"/>
                    </a:p>
                  </a:txBody>
                  <a:tcPr/>
                </a:tc>
              </a:tr>
              <a:tr h="370840">
                <a:tc>
                  <a:txBody>
                    <a:bodyPr/>
                    <a:lstStyle/>
                    <a:p>
                      <a:pPr marL="342900" marR="0" lvl="1" indent="-342900" algn="l" defTabSz="914400" rtl="0" eaLnBrk="1" fontAlgn="auto" latinLnBrk="0" hangingPunct="1">
                        <a:lnSpc>
                          <a:spcPct val="100000"/>
                        </a:lnSpc>
                        <a:spcBef>
                          <a:spcPts val="0"/>
                        </a:spcBef>
                        <a:spcAft>
                          <a:spcPts val="0"/>
                        </a:spcAft>
                        <a:buClrTx/>
                        <a:buSzTx/>
                        <a:buFont typeface="Wingdings" pitchFamily="2" charset="2"/>
                        <a:buChar char="ü"/>
                        <a:tabLst/>
                        <a:defRPr/>
                      </a:pPr>
                      <a:r>
                        <a:rPr lang="pt-BR" sz="2000" i="0" dirty="0" smtClean="0"/>
                        <a:t>Caso de uso temporal</a:t>
                      </a:r>
                      <a:endParaRPr lang="pt-BR" sz="2000" i="0"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Outras Técnicas de Identificação</a:t>
            </a:r>
            <a:endParaRPr lang="pt-BR" dirty="0"/>
          </a:p>
        </p:txBody>
      </p:sp>
      <p:sp>
        <p:nvSpPr>
          <p:cNvPr id="3" name="Content Placeholder 2"/>
          <p:cNvSpPr>
            <a:spLocks noGrp="1"/>
          </p:cNvSpPr>
          <p:nvPr>
            <p:ph idx="1"/>
          </p:nvPr>
        </p:nvSpPr>
        <p:spPr/>
        <p:txBody>
          <a:bodyPr/>
          <a:lstStyle/>
          <a:p>
            <a:r>
              <a:rPr lang="pt-BR" sz="1600" dirty="0" smtClean="0"/>
              <a:t>Caso de Uso Oposto</a:t>
            </a:r>
          </a:p>
          <a:p>
            <a:pPr lvl="1"/>
            <a:r>
              <a:rPr lang="pt-BR" sz="1400" dirty="0" smtClean="0"/>
              <a:t>Chama-se caso de uso oposto aquele cuja realização desfaz o resultado da realização de outro caso de uso. Ex. Cancelar Pedido.</a:t>
            </a:r>
          </a:p>
          <a:p>
            <a:r>
              <a:rPr lang="pt-BR" sz="1600" dirty="0" smtClean="0"/>
              <a:t>Caso de uso que precede outro caso de uso</a:t>
            </a:r>
          </a:p>
          <a:p>
            <a:pPr lvl="1"/>
            <a:r>
              <a:rPr lang="pt-BR" sz="1400" dirty="0" smtClean="0"/>
              <a:t>Condições que devem ser verdadeiras quando da execução de um caso de uso. Ex. Para que um cliente realize um pedido de compra é necessário que ele esteja cadastrado.</a:t>
            </a:r>
          </a:p>
          <a:p>
            <a:r>
              <a:rPr lang="pt-BR" sz="1600" dirty="0" smtClean="0"/>
              <a:t>Caso de uso que sucede a outro caso de uso</a:t>
            </a:r>
          </a:p>
          <a:p>
            <a:pPr lvl="1"/>
            <a:r>
              <a:rPr lang="pt-BR" sz="1400" dirty="0" smtClean="0"/>
              <a:t>Agora a estratégia é pensar nas conseqüências da realização de um caso de uso. Ex. Quando o cliente realiza uma compra pode ser necessário agendar a entrega dessa compra.</a:t>
            </a:r>
          </a:p>
          <a:p>
            <a:r>
              <a:rPr lang="pt-BR" sz="1600" dirty="0" smtClean="0"/>
              <a:t>Caso de uso Temporal</a:t>
            </a:r>
          </a:p>
          <a:p>
            <a:pPr lvl="1"/>
            <a:r>
              <a:rPr lang="pt-BR" sz="1400" dirty="0" smtClean="0"/>
              <a:t>Não são iniciados por um ator. Quando o sistema deve realizar uma tarefa de tempos em tempos. Ex. O sistema deve gerar um relatório de vendas todas sexta-feira</a:t>
            </a:r>
            <a:r>
              <a:rPr lang="pt-BR" sz="1100" dirty="0" smtClean="0"/>
              <a:t>.</a:t>
            </a:r>
            <a:endParaRPr lang="pt-BR" sz="1400" dirty="0" smtClean="0"/>
          </a:p>
          <a:p>
            <a:r>
              <a:rPr lang="pt-BR" sz="1600" dirty="0" smtClean="0"/>
              <a:t>Caso de uso relacionado a alguma condição interna</a:t>
            </a:r>
          </a:p>
          <a:p>
            <a:pPr lvl="1"/>
            <a:r>
              <a:rPr lang="pt-BR" sz="1400" dirty="0" smtClean="0"/>
              <a:t>Não são iniciados por um ator. Nessa situação o sistema deve realizar alguma funcionalidade de acordo com a ocorrência de algum evento interno. Ex. O sistema deve notificar o usuário de que há novas mensagens de correio ou o sistema deve avisar o almoxarife de que um determinado produto chegou ao nível de estoque mínimo.</a:t>
            </a:r>
          </a:p>
          <a:p>
            <a:endParaRPr lang="pt-BR" dirty="0"/>
          </a:p>
        </p:txBody>
      </p:sp>
      <p:sp>
        <p:nvSpPr>
          <p:cNvPr id="4" name="Footer Placeholder 3"/>
          <p:cNvSpPr>
            <a:spLocks noGrp="1"/>
          </p:cNvSpPr>
          <p:nvPr>
            <p:ph type="ftr" sz="quarter" idx="11"/>
          </p:nvPr>
        </p:nvSpPr>
        <p:spPr/>
        <p:txBody>
          <a:bodyPr/>
          <a:lstStyle/>
          <a:p>
            <a:r>
              <a:rPr lang="pt-BR" dirty="0" smtClean="0"/>
              <a:t>Marcos Antonio de Oliveira (APS - 2011.2)</a:t>
            </a:r>
            <a:endParaRPr lang="pt-BR" dirty="0"/>
          </a:p>
        </p:txBody>
      </p:sp>
      <p:sp>
        <p:nvSpPr>
          <p:cNvPr id="5" name="Slide Number Placeholder 4"/>
          <p:cNvSpPr>
            <a:spLocks noGrp="1"/>
          </p:cNvSpPr>
          <p:nvPr>
            <p:ph type="sldNum" sz="quarter" idx="12"/>
          </p:nvPr>
        </p:nvSpPr>
        <p:spPr/>
        <p:txBody>
          <a:bodyPr/>
          <a:lstStyle/>
          <a:p>
            <a:fld id="{1F9B5AFA-8430-490E-86DA-45866164D9D9}" type="slidenum">
              <a:rPr lang="pt-BR" smtClean="0"/>
              <a:pPr/>
              <a:t>51</a:t>
            </a:fld>
            <a:endParaRPr lang="pt-B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Uso Secundários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Estes se encaixam nas seguintes categorias</a:t>
            </a:r>
          </a:p>
          <a:p>
            <a:pPr lvl="1"/>
            <a:r>
              <a:rPr lang="pt-BR" dirty="0" smtClean="0"/>
              <a:t>Manutenção de cadastros</a:t>
            </a:r>
          </a:p>
          <a:p>
            <a:pPr lvl="1"/>
            <a:r>
              <a:rPr lang="pt-BR" dirty="0" smtClean="0"/>
              <a:t>Manutenção de usuários</a:t>
            </a:r>
          </a:p>
          <a:p>
            <a:pPr lvl="1"/>
            <a:r>
              <a:rPr lang="pt-BR" dirty="0" smtClean="0"/>
              <a:t>Manutenção de informações provenientes de outros sistemas</a:t>
            </a:r>
          </a:p>
          <a:p>
            <a:endParaRPr lang="pt-BR" dirty="0" smtClean="0"/>
          </a:p>
          <a:p>
            <a:r>
              <a:rPr lang="pt-BR" dirty="0" smtClean="0"/>
              <a:t>Importante: Um sistema de software não existe para cadastrar informações, nem tampouco para gerenciar os seus usuários</a:t>
            </a:r>
          </a:p>
          <a:p>
            <a:pPr lvl="1"/>
            <a:r>
              <a:rPr lang="pt-BR" dirty="0" smtClean="0"/>
              <a:t>O objetivo principal é produzir algo de valor para o ambiente no qual ele está implantado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52</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ox(in)">
                                      <p:cBhvr>
                                        <p:cTn id="7" dur="500"/>
                                        <p:tgtEl>
                                          <p:spTgt spid="3">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ox(in)">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pPr algn="r"/>
            <a:r>
              <a:rPr lang="pt-BR" dirty="0" smtClean="0"/>
              <a:t>Construção do modelo de casos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53</a:t>
            </a:fld>
            <a:endParaRPr lang="pt-B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a:bodyPr>
          <a:lstStyle/>
          <a:p>
            <a:r>
              <a:rPr lang="pt-BR" dirty="0" smtClean="0"/>
              <a:t>Construção do DCU</a:t>
            </a:r>
            <a:endParaRPr lang="pt-BR" dirty="0"/>
          </a:p>
        </p:txBody>
      </p:sp>
      <p:sp>
        <p:nvSpPr>
          <p:cNvPr id="7" name="Espaço Reservado para Conteúdo 6"/>
          <p:cNvSpPr>
            <a:spLocks noGrp="1"/>
          </p:cNvSpPr>
          <p:nvPr>
            <p:ph idx="1"/>
          </p:nvPr>
        </p:nvSpPr>
        <p:spPr/>
        <p:txBody>
          <a:bodyPr>
            <a:normAutofit fontScale="85000" lnSpcReduction="20000"/>
          </a:bodyPr>
          <a:lstStyle/>
          <a:p>
            <a:r>
              <a:rPr lang="pt-BR" dirty="0" smtClean="0"/>
              <a:t>Os diagramas de casos de uso devem servir para dar suporte à parte escrita do modelo, fornecendo uma visão de alto nível</a:t>
            </a:r>
          </a:p>
          <a:p>
            <a:pPr lvl="3"/>
            <a:endParaRPr lang="pt-BR" dirty="0" smtClean="0"/>
          </a:p>
          <a:p>
            <a:r>
              <a:rPr lang="pt-BR" dirty="0" smtClean="0"/>
              <a:t>Quanto mais fácil for a leitura do diagrama representando casos de uso, melhor</a:t>
            </a:r>
          </a:p>
          <a:p>
            <a:pPr lvl="3"/>
            <a:endParaRPr lang="pt-BR" dirty="0" smtClean="0"/>
          </a:p>
          <a:p>
            <a:r>
              <a:rPr lang="pt-BR" dirty="0" smtClean="0"/>
              <a:t>Se o sistema sendo modelado não for tão complexo, pode ser criado um único DCU</a:t>
            </a:r>
          </a:p>
          <a:p>
            <a:pPr lvl="3"/>
            <a:endParaRPr lang="pt-BR" dirty="0" smtClean="0"/>
          </a:p>
          <a:p>
            <a:r>
              <a:rPr lang="pt-BR" dirty="0" smtClean="0"/>
              <a:t>Este diagrama permite dar uma visão global e de alto nível do sistema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54</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ox(i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ox(i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ox(in)">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Construção do DCU</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Em sistemas complexos, representar todos os casos de uso do sistema em um único DCU talvez o torne um tanto ilegível</a:t>
            </a:r>
          </a:p>
          <a:p>
            <a:pPr lvl="3"/>
            <a:endParaRPr lang="pt-BR" dirty="0" smtClean="0"/>
          </a:p>
          <a:p>
            <a:r>
              <a:rPr lang="pt-BR" dirty="0" smtClean="0"/>
              <a:t>Alternativa: criar vários diagramas, de acordo com as necessidades de visualização</a:t>
            </a:r>
          </a:p>
          <a:p>
            <a:pPr lvl="1"/>
            <a:r>
              <a:rPr lang="pt-BR" dirty="0" smtClean="0"/>
              <a:t>Diagrama exibindo um caso de uso e seus relacionamentos</a:t>
            </a:r>
          </a:p>
          <a:p>
            <a:pPr lvl="1"/>
            <a:r>
              <a:rPr lang="pt-BR" dirty="0" smtClean="0"/>
              <a:t>Diagrama exibindo todos os casos de uso para um ator</a:t>
            </a:r>
          </a:p>
          <a:p>
            <a:pPr lvl="1"/>
            <a:r>
              <a:rPr lang="pt-BR" dirty="0" smtClean="0"/>
              <a:t>Diagrama exibindo todos os casos de uso a serem implementados em um ciclo de desenvolvimento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55</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Documentação dos Atores</a:t>
            </a:r>
            <a:endParaRPr lang="pt-BR" dirty="0"/>
          </a:p>
        </p:txBody>
      </p:sp>
      <p:sp>
        <p:nvSpPr>
          <p:cNvPr id="3" name="Espaço Reservado para Conteúdo 2"/>
          <p:cNvSpPr>
            <a:spLocks noGrp="1"/>
          </p:cNvSpPr>
          <p:nvPr>
            <p:ph idx="1"/>
          </p:nvPr>
        </p:nvSpPr>
        <p:spPr/>
        <p:txBody>
          <a:bodyPr/>
          <a:lstStyle/>
          <a:p>
            <a:r>
              <a:rPr lang="pt-BR" dirty="0" smtClean="0"/>
              <a:t>Uma breve descrição para cada ator deve ser adicionada ao modelo de casos de uso</a:t>
            </a:r>
          </a:p>
          <a:p>
            <a:pPr lvl="3"/>
            <a:endParaRPr lang="pt-BR" dirty="0" smtClean="0"/>
          </a:p>
          <a:p>
            <a:r>
              <a:rPr lang="pt-BR" dirty="0" smtClean="0"/>
              <a:t>O nome de um ator deve lembrar o </a:t>
            </a:r>
            <a:r>
              <a:rPr lang="pt-BR" u="sng" dirty="0" smtClean="0"/>
              <a:t>papel</a:t>
            </a:r>
            <a:r>
              <a:rPr lang="pt-BR" dirty="0" smtClean="0"/>
              <a:t> desempenhado pelo mesmo no sistema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56</a:t>
            </a:fld>
            <a:endParaRPr lang="pt-BR"/>
          </a:p>
        </p:txBody>
      </p:sp>
      <p:pic>
        <p:nvPicPr>
          <p:cNvPr id="6" name="Picture 4" descr="bs00975_"/>
          <p:cNvPicPr>
            <a:picLocks noChangeAspect="1" noChangeArrowheads="1"/>
          </p:cNvPicPr>
          <p:nvPr/>
        </p:nvPicPr>
        <p:blipFill>
          <a:blip r:embed="rId3" cstate="print"/>
          <a:srcRect/>
          <a:stretch>
            <a:fillRect/>
          </a:stretch>
        </p:blipFill>
        <p:spPr>
          <a:xfrm>
            <a:off x="3419475" y="4292600"/>
            <a:ext cx="2574925" cy="1589088"/>
          </a:xfrm>
          <a:prstGeom prst="rect">
            <a:avLst/>
          </a:prstGeom>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Documentação dos Casos de Uso</a:t>
            </a:r>
            <a:endParaRPr lang="pt-BR" dirty="0"/>
          </a:p>
        </p:txBody>
      </p:sp>
      <p:sp>
        <p:nvSpPr>
          <p:cNvPr id="3" name="Espaço Reservado para Conteúdo 2"/>
          <p:cNvSpPr>
            <a:spLocks noGrp="1"/>
          </p:cNvSpPr>
          <p:nvPr>
            <p:ph idx="1"/>
          </p:nvPr>
        </p:nvSpPr>
        <p:spPr/>
        <p:txBody>
          <a:bodyPr/>
          <a:lstStyle/>
          <a:p>
            <a:r>
              <a:rPr lang="pt-BR" dirty="0" smtClean="0"/>
              <a:t>UML não define uma estruturação específica a ser utilizada na descrição do formato expandido de um caso de uso</a:t>
            </a:r>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57</a:t>
            </a:fld>
            <a:endParaRPr lang="pt-BR"/>
          </a:p>
        </p:txBody>
      </p:sp>
      <p:sp>
        <p:nvSpPr>
          <p:cNvPr id="9" name="Rectangle 3"/>
          <p:cNvSpPr>
            <a:spLocks noChangeArrowheads="1"/>
          </p:cNvSpPr>
          <p:nvPr/>
        </p:nvSpPr>
        <p:spPr bwMode="auto">
          <a:xfrm>
            <a:off x="955959" y="3429000"/>
            <a:ext cx="7215238" cy="2857519"/>
          </a:xfrm>
          <a:prstGeom prst="rect">
            <a:avLst/>
          </a:prstGeom>
          <a:solidFill>
            <a:srgbClr val="CCECFF"/>
          </a:solidFill>
          <a:ln w="12700">
            <a:solidFill>
              <a:schemeClr val="tx1"/>
            </a:solidFill>
            <a:miter lim="800000"/>
            <a:headEnd type="none" w="sm" len="sm"/>
            <a:tailEnd/>
          </a:ln>
          <a:effectLst/>
        </p:spPr>
        <p:txBody>
          <a:bodyPr wrap="none" anchor="ctr"/>
          <a:lstStyle/>
          <a:p>
            <a:endParaRPr lang="pt-BR"/>
          </a:p>
        </p:txBody>
      </p:sp>
      <p:sp>
        <p:nvSpPr>
          <p:cNvPr id="10" name="Text Box 4"/>
          <p:cNvSpPr txBox="1">
            <a:spLocks noChangeArrowheads="1"/>
          </p:cNvSpPr>
          <p:nvPr/>
        </p:nvSpPr>
        <p:spPr bwMode="auto">
          <a:xfrm>
            <a:off x="1700832" y="3822457"/>
            <a:ext cx="5715040" cy="2062103"/>
          </a:xfrm>
          <a:prstGeom prst="rect">
            <a:avLst/>
          </a:prstGeom>
          <a:noFill/>
          <a:ln w="12700">
            <a:noFill/>
            <a:miter lim="800000"/>
            <a:headEnd type="none" w="sm" len="sm"/>
            <a:tailEnd/>
          </a:ln>
          <a:effectLst/>
        </p:spPr>
        <p:txBody>
          <a:bodyPr wrap="square" anchor="ctr">
            <a:spAutoFit/>
          </a:bodyPr>
          <a:lstStyle/>
          <a:p>
            <a:pPr algn="just"/>
            <a:r>
              <a:rPr lang="pt-BR" sz="3200" b="1" dirty="0" smtClean="0"/>
              <a:t>Sugestão</a:t>
            </a:r>
            <a:r>
              <a:rPr lang="pt-BR" sz="3200" dirty="0" smtClean="0"/>
              <a:t>: A equipe de desenvolvimento deve utilizar o formato de descrição que lhe for realmente útil</a:t>
            </a:r>
            <a:endParaRPr lang="pt-B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Documentação dos Casos de Uso</a:t>
            </a:r>
            <a:endParaRPr lang="pt-BR" dirty="0"/>
          </a:p>
        </p:txBody>
      </p:sp>
      <p:sp>
        <p:nvSpPr>
          <p:cNvPr id="6" name="Espaço Reservado para Conteúdo 5"/>
          <p:cNvSpPr>
            <a:spLocks noGrp="1"/>
          </p:cNvSpPr>
          <p:nvPr>
            <p:ph sz="half" idx="1"/>
          </p:nvPr>
        </p:nvSpPr>
        <p:spPr/>
        <p:txBody>
          <a:bodyPr/>
          <a:lstStyle/>
          <a:p>
            <a:pPr>
              <a:lnSpc>
                <a:spcPct val="90000"/>
              </a:lnSpc>
            </a:pPr>
            <a:r>
              <a:rPr lang="pt-BR" dirty="0" smtClean="0"/>
              <a:t>Nome</a:t>
            </a:r>
          </a:p>
          <a:p>
            <a:pPr>
              <a:lnSpc>
                <a:spcPct val="90000"/>
              </a:lnSpc>
            </a:pPr>
            <a:r>
              <a:rPr lang="pt-BR" dirty="0" smtClean="0"/>
              <a:t>Descrição</a:t>
            </a:r>
          </a:p>
          <a:p>
            <a:pPr>
              <a:lnSpc>
                <a:spcPct val="90000"/>
              </a:lnSpc>
            </a:pPr>
            <a:r>
              <a:rPr lang="pt-BR" dirty="0" smtClean="0"/>
              <a:t>Identificador</a:t>
            </a:r>
          </a:p>
          <a:p>
            <a:pPr>
              <a:lnSpc>
                <a:spcPct val="90000"/>
              </a:lnSpc>
            </a:pPr>
            <a:r>
              <a:rPr lang="pt-BR" dirty="0" smtClean="0"/>
              <a:t>Importância</a:t>
            </a:r>
          </a:p>
          <a:p>
            <a:pPr>
              <a:lnSpc>
                <a:spcPct val="90000"/>
              </a:lnSpc>
            </a:pPr>
            <a:r>
              <a:rPr lang="pt-BR" dirty="0" smtClean="0"/>
              <a:t>Sumário</a:t>
            </a:r>
          </a:p>
          <a:p>
            <a:pPr>
              <a:lnSpc>
                <a:spcPct val="90000"/>
              </a:lnSpc>
            </a:pPr>
            <a:r>
              <a:rPr lang="pt-BR" dirty="0" smtClean="0"/>
              <a:t>Ator Primário</a:t>
            </a:r>
          </a:p>
          <a:p>
            <a:pPr>
              <a:lnSpc>
                <a:spcPct val="90000"/>
              </a:lnSpc>
            </a:pPr>
            <a:r>
              <a:rPr lang="pt-BR" dirty="0" smtClean="0"/>
              <a:t>Atores Secundários</a:t>
            </a:r>
          </a:p>
          <a:p>
            <a:pPr>
              <a:lnSpc>
                <a:spcPct val="90000"/>
              </a:lnSpc>
            </a:pPr>
            <a:r>
              <a:rPr lang="pt-BR" dirty="0" smtClean="0"/>
              <a:t>Pré-condições</a:t>
            </a:r>
            <a:endParaRPr lang="pt-BR" dirty="0"/>
          </a:p>
        </p:txBody>
      </p:sp>
      <p:sp>
        <p:nvSpPr>
          <p:cNvPr id="7" name="Espaço Reservado para Conteúdo 6"/>
          <p:cNvSpPr>
            <a:spLocks noGrp="1"/>
          </p:cNvSpPr>
          <p:nvPr>
            <p:ph sz="half" idx="2"/>
          </p:nvPr>
        </p:nvSpPr>
        <p:spPr>
          <a:xfrm>
            <a:off x="4648200" y="1600200"/>
            <a:ext cx="4281518" cy="4525963"/>
          </a:xfrm>
        </p:spPr>
        <p:txBody>
          <a:bodyPr/>
          <a:lstStyle/>
          <a:p>
            <a:r>
              <a:rPr lang="pt-BR" dirty="0" smtClean="0"/>
              <a:t>Fluxo Principal</a:t>
            </a:r>
          </a:p>
          <a:p>
            <a:r>
              <a:rPr lang="pt-BR" dirty="0" smtClean="0"/>
              <a:t>Fluxos Alternativos</a:t>
            </a:r>
          </a:p>
          <a:p>
            <a:r>
              <a:rPr lang="pt-BR" dirty="0" smtClean="0"/>
              <a:t>Fluxos de Exceção</a:t>
            </a:r>
          </a:p>
          <a:p>
            <a:r>
              <a:rPr lang="pt-BR" dirty="0" smtClean="0"/>
              <a:t>Pós-condições</a:t>
            </a:r>
          </a:p>
          <a:p>
            <a:r>
              <a:rPr lang="pt-BR" dirty="0" smtClean="0"/>
              <a:t>Regras do Negócio </a:t>
            </a:r>
          </a:p>
          <a:p>
            <a:r>
              <a:rPr lang="pt-BR" dirty="0" smtClean="0"/>
              <a:t>Histórico</a:t>
            </a:r>
          </a:p>
          <a:p>
            <a:r>
              <a:rPr lang="pt-BR" dirty="0" smtClean="0"/>
              <a:t>Notas de Implementação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58</a:t>
            </a:fld>
            <a:endParaRPr lang="pt-B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Documentação dos Casos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59</a:t>
            </a:fld>
            <a:endParaRPr lang="pt-BR"/>
          </a:p>
        </p:txBody>
      </p:sp>
      <p:pic>
        <p:nvPicPr>
          <p:cNvPr id="16387" name="Picture 3"/>
          <p:cNvPicPr>
            <a:picLocks noChangeAspect="1" noChangeArrowheads="1"/>
          </p:cNvPicPr>
          <p:nvPr/>
        </p:nvPicPr>
        <p:blipFill>
          <a:blip r:embed="rId3" cstate="print"/>
          <a:srcRect/>
          <a:stretch>
            <a:fillRect/>
          </a:stretch>
        </p:blipFill>
        <p:spPr bwMode="auto">
          <a:xfrm>
            <a:off x="1738418" y="2271732"/>
            <a:ext cx="5672138" cy="4014788"/>
          </a:xfrm>
          <a:prstGeom prst="rect">
            <a:avLst/>
          </a:prstGeom>
          <a:noFill/>
          <a:ln w="9525">
            <a:noFill/>
            <a:miter lim="800000"/>
            <a:headEnd/>
            <a:tailEnd/>
          </a:ln>
        </p:spPr>
      </p:pic>
      <p:sp>
        <p:nvSpPr>
          <p:cNvPr id="31" name="Texto explicativo retangular com cantos arredondados 30"/>
          <p:cNvSpPr/>
          <p:nvPr/>
        </p:nvSpPr>
        <p:spPr>
          <a:xfrm>
            <a:off x="214282" y="1285860"/>
            <a:ext cx="1785950" cy="612648"/>
          </a:xfrm>
          <a:prstGeom prst="wedgeRoundRectCallout">
            <a:avLst>
              <a:gd name="adj1" fmla="val 38793"/>
              <a:gd name="adj2" fmla="val 110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200" dirty="0" smtClean="0"/>
              <a:t>Fluxo principal sem alternativas</a:t>
            </a:r>
            <a:endParaRPr lang="pt-BR" sz="1200" dirty="0"/>
          </a:p>
        </p:txBody>
      </p:sp>
      <p:sp>
        <p:nvSpPr>
          <p:cNvPr id="32" name="Texto explicativo retangular com cantos arredondados 31"/>
          <p:cNvSpPr/>
          <p:nvPr/>
        </p:nvSpPr>
        <p:spPr>
          <a:xfrm>
            <a:off x="6572264" y="1285860"/>
            <a:ext cx="2143140" cy="612648"/>
          </a:xfrm>
          <a:prstGeom prst="wedgeRoundRectCallout">
            <a:avLst>
              <a:gd name="adj1" fmla="val -42440"/>
              <a:gd name="adj2" fmla="val 110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200" dirty="0" smtClean="0"/>
              <a:t>Fluxo principal com alternativas exclusivas entre si</a:t>
            </a:r>
            <a:endParaRPr lang="pt-BR" sz="1200" dirty="0"/>
          </a:p>
        </p:txBody>
      </p:sp>
      <p:sp>
        <p:nvSpPr>
          <p:cNvPr id="33" name="Texto explicativo retangular com cantos arredondados 32"/>
          <p:cNvSpPr/>
          <p:nvPr/>
        </p:nvSpPr>
        <p:spPr>
          <a:xfrm>
            <a:off x="3357554" y="1285860"/>
            <a:ext cx="1928826" cy="612648"/>
          </a:xfrm>
          <a:prstGeom prst="wedgeRoundRectCallout">
            <a:avLst>
              <a:gd name="adj1" fmla="val -3369"/>
              <a:gd name="adj2" fmla="val 1070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200" dirty="0" smtClean="0"/>
              <a:t>Fluxo principal com alternativas independentes</a:t>
            </a:r>
            <a:endParaRPr lang="pt-BR"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O diagrama da UML utilizado na modelagem de casos de uso é o </a:t>
            </a:r>
            <a:r>
              <a:rPr lang="pt-BR" b="1" dirty="0" smtClean="0"/>
              <a:t>diagrama de casos de uso</a:t>
            </a:r>
            <a:r>
              <a:rPr lang="pt-BR" dirty="0" smtClean="0"/>
              <a:t> </a:t>
            </a:r>
          </a:p>
          <a:p>
            <a:pPr lvl="3"/>
            <a:endParaRPr lang="pt-BR" dirty="0" smtClean="0"/>
          </a:p>
          <a:p>
            <a:r>
              <a:rPr lang="pt-BR" dirty="0" smtClean="0"/>
              <a:t>Técnica de modelagem idealizada por Ivar Jacobson, na década de 1970</a:t>
            </a:r>
          </a:p>
          <a:p>
            <a:pPr lvl="3"/>
            <a:endParaRPr lang="pt-BR" dirty="0" smtClean="0"/>
          </a:p>
          <a:p>
            <a:r>
              <a:rPr lang="pt-BR" dirty="0" smtClean="0"/>
              <a:t>Mais tarde, incorporada ao método </a:t>
            </a:r>
            <a:r>
              <a:rPr lang="pt-BR" dirty="0" err="1" smtClean="0"/>
              <a:t>Objectory</a:t>
            </a:r>
            <a:endParaRPr lang="pt-BR" dirty="0" smtClean="0"/>
          </a:p>
          <a:p>
            <a:pPr lvl="3"/>
            <a:endParaRPr lang="pt-BR" dirty="0" smtClean="0"/>
          </a:p>
          <a:p>
            <a:r>
              <a:rPr lang="pt-BR" dirty="0" smtClean="0"/>
              <a:t>Posteriormente, a notação de casos de uso foi adicionada à UML</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a:t>
            </a:fld>
            <a:endParaRPr lang="pt-B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Documentação dos Casos de Uso</a:t>
            </a:r>
            <a:endParaRPr lang="pt-BR" dirty="0"/>
          </a:p>
        </p:txBody>
      </p:sp>
      <p:sp>
        <p:nvSpPr>
          <p:cNvPr id="10" name="Espaço Reservado para Conteúdo 9"/>
          <p:cNvSpPr>
            <a:spLocks noGrp="1"/>
          </p:cNvSpPr>
          <p:nvPr>
            <p:ph idx="1"/>
          </p:nvPr>
        </p:nvSpPr>
        <p:spPr/>
        <p:txBody>
          <a:bodyPr/>
          <a:lstStyle/>
          <a:p>
            <a:r>
              <a:rPr lang="pt-BR" dirty="0" smtClean="0"/>
              <a:t>A descrição do modelo deve ser mantida no nível mais simples possível...</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60</a:t>
            </a:fld>
            <a:endParaRPr lang="pt-BR"/>
          </a:p>
        </p:txBody>
      </p:sp>
      <p:pic>
        <p:nvPicPr>
          <p:cNvPr id="11" name="Picture 6" descr="pencil_sharpener"/>
          <p:cNvPicPr>
            <a:picLocks noChangeAspect="1" noChangeArrowheads="1"/>
          </p:cNvPicPr>
          <p:nvPr/>
        </p:nvPicPr>
        <p:blipFill>
          <a:blip r:embed="rId3" cstate="print"/>
          <a:srcRect/>
          <a:stretch>
            <a:fillRect/>
          </a:stretch>
        </p:blipFill>
        <p:spPr>
          <a:xfrm>
            <a:off x="1372262" y="2714620"/>
            <a:ext cx="6400800" cy="364490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normAutofit/>
          </a:bodyPr>
          <a:lstStyle/>
          <a:p>
            <a:pPr algn="r"/>
            <a:r>
              <a:rPr lang="pt-BR" dirty="0" smtClean="0"/>
              <a:t>Documentação suplementar ao modelo de casos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61</a:t>
            </a:fld>
            <a:endParaRPr lang="pt-B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t>Documentação dos Casos de Uso</a:t>
            </a:r>
            <a:endParaRPr lang="pt-BR" dirty="0"/>
          </a:p>
        </p:txBody>
      </p:sp>
      <p:sp>
        <p:nvSpPr>
          <p:cNvPr id="7" name="Espaço Reservado para Conteúdo 6"/>
          <p:cNvSpPr>
            <a:spLocks noGrp="1"/>
          </p:cNvSpPr>
          <p:nvPr>
            <p:ph idx="1"/>
          </p:nvPr>
        </p:nvSpPr>
        <p:spPr/>
        <p:txBody>
          <a:bodyPr>
            <a:normAutofit fontScale="92500" lnSpcReduction="10000"/>
          </a:bodyPr>
          <a:lstStyle/>
          <a:p>
            <a:r>
              <a:rPr lang="pt-BR" dirty="0" smtClean="0"/>
              <a:t>O modelo de casos de uso força o desenvolvedor a pensar em como os agentes externos interagem como o sistema</a:t>
            </a:r>
          </a:p>
          <a:p>
            <a:pPr lvl="3"/>
            <a:endParaRPr lang="pt-BR" dirty="0" smtClean="0"/>
          </a:p>
          <a:p>
            <a:r>
              <a:rPr lang="pt-BR" dirty="0" smtClean="0"/>
              <a:t>No entanto, este modelo corresponde somente aos requisitos funcionais</a:t>
            </a:r>
          </a:p>
          <a:p>
            <a:pPr lvl="3"/>
            <a:endParaRPr lang="pt-BR" dirty="0" smtClean="0"/>
          </a:p>
          <a:p>
            <a:r>
              <a:rPr lang="pt-BR" dirty="0" smtClean="0"/>
              <a:t>Outros tipos de requisitos (desempenho, interface, segurança, regras do negócio, etc.) também fazem parte do </a:t>
            </a:r>
            <a:r>
              <a:rPr lang="pt-BR" b="1" i="1" dirty="0" smtClean="0"/>
              <a:t>documento de requisitos</a:t>
            </a:r>
            <a:endParaRPr lang="pt-BR" b="1" i="1"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62</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ox(i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ox(in)">
                                      <p:cBhvr>
                                        <p:cTn id="1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Regras do Negócio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São políticas, condições ou restrições que devem ser consideradas na execução dos processos existentes em uma organização</a:t>
            </a:r>
          </a:p>
          <a:p>
            <a:pPr lvl="3"/>
            <a:endParaRPr lang="pt-BR" dirty="0" smtClean="0"/>
          </a:p>
          <a:p>
            <a:r>
              <a:rPr lang="pt-BR" dirty="0" smtClean="0"/>
              <a:t>Descrevem a maneira pela qual a organização funciona</a:t>
            </a:r>
          </a:p>
          <a:p>
            <a:pPr lvl="3"/>
            <a:endParaRPr lang="pt-BR" dirty="0" smtClean="0"/>
          </a:p>
          <a:p>
            <a:r>
              <a:rPr lang="pt-BR" dirty="0" smtClean="0"/>
              <a:t>Estas regras são identificadas e documentadas no chamado </a:t>
            </a:r>
            <a:r>
              <a:rPr lang="pt-BR" b="1" i="1" dirty="0" smtClean="0"/>
              <a:t>modelo de regras do negócio</a:t>
            </a:r>
          </a:p>
          <a:p>
            <a:pPr lvl="3"/>
            <a:endParaRPr lang="pt-BR" b="1" i="1" dirty="0" smtClean="0"/>
          </a:p>
          <a:p>
            <a:r>
              <a:rPr lang="pt-BR" dirty="0" smtClean="0"/>
              <a:t>A descrição do modelo de regras do negócio pode ser feita utilizando-se texto informal, ou alguma forma de estruturação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63</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ox(in)">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Regras do Negócio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64</a:t>
            </a:fld>
            <a:endParaRPr lang="pt-BR"/>
          </a:p>
        </p:txBody>
      </p:sp>
      <p:graphicFrame>
        <p:nvGraphicFramePr>
          <p:cNvPr id="6" name="Tabela 5"/>
          <p:cNvGraphicFramePr>
            <a:graphicFrameLocks noGrp="1"/>
          </p:cNvGraphicFramePr>
          <p:nvPr/>
        </p:nvGraphicFramePr>
        <p:xfrm>
          <a:off x="928662" y="1751662"/>
          <a:ext cx="7286676" cy="3749040"/>
        </p:xfrm>
        <a:graphic>
          <a:graphicData uri="http://schemas.openxmlformats.org/drawingml/2006/table">
            <a:tbl>
              <a:tblPr firstRow="1" bandRow="1">
                <a:tableStyleId>{5C22544A-7EE6-4342-B048-85BDC9FD1C3A}</a:tableStyleId>
              </a:tblPr>
              <a:tblGrid>
                <a:gridCol w="7286676"/>
              </a:tblGrid>
              <a:tr h="370840">
                <a:tc>
                  <a:txBody>
                    <a:bodyPr/>
                    <a:lstStyle/>
                    <a:p>
                      <a:pPr algn="ctr"/>
                      <a:r>
                        <a:rPr lang="pt-BR" sz="2400" dirty="0" smtClean="0"/>
                        <a:t>Alguns Exemplos de Regras do Negócio</a:t>
                      </a:r>
                      <a:endParaRPr lang="pt-BR" sz="2400" dirty="0"/>
                    </a:p>
                  </a:txBody>
                  <a:tcPr/>
                </a:tc>
              </a:tr>
              <a:tr h="370840">
                <a:tc>
                  <a:txBody>
                    <a:bodyPr/>
                    <a:lstStyle/>
                    <a:p>
                      <a:pPr algn="just"/>
                      <a:r>
                        <a:rPr lang="pt-BR" sz="2400" i="0" dirty="0" smtClean="0"/>
                        <a:t>O valor total de um pedido é igual à soma dos totais dos itens do pedido acrescido de 10% de taxa de entrega.</a:t>
                      </a:r>
                      <a:endParaRPr lang="pt-BR" sz="2400" i="0" dirty="0"/>
                    </a:p>
                  </a:txBody>
                  <a:tcPr/>
                </a:tc>
              </a:tr>
              <a:tr h="370840">
                <a:tc>
                  <a:txBody>
                    <a:bodyPr/>
                    <a:lstStyle/>
                    <a:p>
                      <a:pPr algn="just"/>
                      <a:r>
                        <a:rPr lang="pt-BR" sz="2400" i="0" dirty="0" smtClean="0"/>
                        <a:t>Um professor só pode estar lecionando disciplinas para as quais esteja habilitado.</a:t>
                      </a:r>
                      <a:endParaRPr lang="pt-BR" sz="2400" i="0" dirty="0"/>
                    </a:p>
                  </a:txBody>
                  <a:tcPr/>
                </a:tc>
              </a:tr>
              <a:tr h="370840">
                <a:tc>
                  <a:txBody>
                    <a:bodyPr/>
                    <a:lstStyle/>
                    <a:p>
                      <a:pPr algn="just"/>
                      <a:r>
                        <a:rPr lang="pt-BR" sz="2400" i="0" dirty="0" smtClean="0"/>
                        <a:t>Um cliente do banco não pode retirar mais de R$ 1.000 por dia de sua conta.</a:t>
                      </a:r>
                      <a:endParaRPr lang="pt-BR" sz="2400" i="0" dirty="0"/>
                    </a:p>
                  </a:txBody>
                  <a:tcPr/>
                </a:tc>
              </a:tr>
              <a:tr h="370840">
                <a:tc>
                  <a:txBody>
                    <a:bodyPr/>
                    <a:lstStyle/>
                    <a:p>
                      <a:pPr algn="just"/>
                      <a:r>
                        <a:rPr lang="pt-BR" sz="2400" i="0" dirty="0" smtClean="0"/>
                        <a:t>Os pedidos para um cliente não especial devem ser pagos antecipadamente.</a:t>
                      </a:r>
                      <a:endParaRPr lang="pt-BR" sz="2400" i="0" dirty="0"/>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Regras do Negócio</a:t>
            </a:r>
            <a:endParaRPr lang="pt-BR" dirty="0"/>
          </a:p>
        </p:txBody>
      </p:sp>
      <p:sp>
        <p:nvSpPr>
          <p:cNvPr id="7" name="Espaço Reservado para Conteúdo 6"/>
          <p:cNvSpPr>
            <a:spLocks noGrp="1"/>
          </p:cNvSpPr>
          <p:nvPr>
            <p:ph idx="1"/>
          </p:nvPr>
        </p:nvSpPr>
        <p:spPr/>
        <p:txBody>
          <a:bodyPr/>
          <a:lstStyle/>
          <a:p>
            <a:pPr>
              <a:lnSpc>
                <a:spcPct val="90000"/>
              </a:lnSpc>
            </a:pPr>
            <a:r>
              <a:rPr lang="pt-BR" dirty="0" smtClean="0"/>
              <a:t>Regras do negócio normalmente têm influência sobre um ou mais casos de uso</a:t>
            </a:r>
          </a:p>
          <a:p>
            <a:pPr>
              <a:lnSpc>
                <a:spcPct val="90000"/>
              </a:lnSpc>
            </a:pPr>
            <a:endParaRPr lang="pt-BR" dirty="0" smtClean="0"/>
          </a:p>
          <a:p>
            <a:pPr>
              <a:lnSpc>
                <a:spcPct val="90000"/>
              </a:lnSpc>
            </a:pPr>
            <a:r>
              <a:rPr lang="pt-BR" dirty="0" smtClean="0"/>
              <a:t>Os identificadores das regras do negócio devem ser adicionados à descrição do caso de uso</a:t>
            </a:r>
          </a:p>
          <a:p>
            <a:pPr lvl="1">
              <a:lnSpc>
                <a:spcPct val="90000"/>
              </a:lnSpc>
            </a:pPr>
            <a:r>
              <a:rPr lang="pt-BR" dirty="0" smtClean="0"/>
              <a:t>Utilizando a seção “regras do negócio” da descrição do caso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65</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ox(in)">
                                      <p:cBhvr>
                                        <p:cTn id="7" dur="500"/>
                                        <p:tgtEl>
                                          <p:spTgt spid="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ox(in)">
                                      <p:cBhvr>
                                        <p:cTn id="1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Regras do Negócio</a:t>
            </a:r>
            <a:endParaRPr lang="pt-BR" dirty="0"/>
          </a:p>
        </p:txBody>
      </p:sp>
      <p:graphicFrame>
        <p:nvGraphicFramePr>
          <p:cNvPr id="6" name="Espaço Reservado para Conteúdo 5"/>
          <p:cNvGraphicFramePr>
            <a:graphicFrameLocks noGrp="1"/>
          </p:cNvGraphicFramePr>
          <p:nvPr>
            <p:ph idx="1"/>
          </p:nvPr>
        </p:nvGraphicFramePr>
        <p:xfrm>
          <a:off x="457200" y="2377448"/>
          <a:ext cx="8229600" cy="2194560"/>
        </p:xfrm>
        <a:graphic>
          <a:graphicData uri="http://schemas.openxmlformats.org/drawingml/2006/table">
            <a:tbl>
              <a:tblPr firstCol="1" bandRow="1">
                <a:tableStyleId>{5C22544A-7EE6-4342-B048-85BDC9FD1C3A}</a:tableStyleId>
              </a:tblPr>
              <a:tblGrid>
                <a:gridCol w="1543032"/>
                <a:gridCol w="6686568"/>
              </a:tblGrid>
              <a:tr h="370840">
                <a:tc>
                  <a:txBody>
                    <a:bodyPr/>
                    <a:lstStyle/>
                    <a:p>
                      <a:r>
                        <a:rPr lang="pt-BR" sz="2400" dirty="0" smtClean="0"/>
                        <a:t>Nome</a:t>
                      </a:r>
                      <a:endParaRPr lang="pt-BR" sz="2400" b="1" dirty="0">
                        <a:solidFill>
                          <a:schemeClr val="tx1"/>
                        </a:solidFill>
                      </a:endParaRPr>
                    </a:p>
                  </a:txBody>
                  <a:tcPr anchor="ctr"/>
                </a:tc>
                <a:tc>
                  <a:txBody>
                    <a:bodyPr/>
                    <a:lstStyle/>
                    <a:p>
                      <a:pPr algn="just"/>
                      <a:r>
                        <a:rPr lang="pt-BR" sz="2400" dirty="0" smtClean="0"/>
                        <a:t>Quantidade de inscrições possíveis (RN01)</a:t>
                      </a:r>
                      <a:endParaRPr lang="pt-BR" sz="2400" b="0" dirty="0"/>
                    </a:p>
                  </a:txBody>
                  <a:tcPr anchor="ctr"/>
                </a:tc>
              </a:tr>
              <a:tr h="370840">
                <a:tc>
                  <a:txBody>
                    <a:bodyPr/>
                    <a:lstStyle/>
                    <a:p>
                      <a:pPr marL="0" algn="l" defTabSz="914400" rtl="0" eaLnBrk="1" latinLnBrk="0" hangingPunct="1"/>
                      <a:r>
                        <a:rPr lang="pt-BR" sz="2400" kern="1200" dirty="0" smtClean="0"/>
                        <a:t>Descrição</a:t>
                      </a:r>
                      <a:endParaRPr lang="pt-BR" sz="2400" b="1" kern="1200" dirty="0" smtClean="0">
                        <a:solidFill>
                          <a:schemeClr val="tx1"/>
                        </a:solidFill>
                        <a:latin typeface="+mn-lt"/>
                        <a:ea typeface="+mn-ea"/>
                        <a:cs typeface="+mn-cs"/>
                      </a:endParaRPr>
                    </a:p>
                  </a:txBody>
                  <a:tcPr anchor="ctr"/>
                </a:tc>
                <a:tc>
                  <a:txBody>
                    <a:bodyPr/>
                    <a:lstStyle/>
                    <a:p>
                      <a:pPr algn="just"/>
                      <a:r>
                        <a:rPr lang="pt-BR" sz="2400" dirty="0" smtClean="0"/>
                        <a:t>Um aluno não pode ser inscrever em mais de seis disciplinas por semestre letivo.</a:t>
                      </a:r>
                      <a:endParaRPr lang="pt-BR" sz="2400" b="0" dirty="0"/>
                    </a:p>
                  </a:txBody>
                  <a:tcPr anchor="ctr"/>
                </a:tc>
              </a:tr>
              <a:tr h="370840">
                <a:tc>
                  <a:txBody>
                    <a:bodyPr/>
                    <a:lstStyle/>
                    <a:p>
                      <a:pPr marL="0" algn="l" defTabSz="914400" rtl="0" eaLnBrk="1" latinLnBrk="0" hangingPunct="1"/>
                      <a:r>
                        <a:rPr lang="pt-BR" sz="2400" kern="1200" dirty="0" smtClean="0"/>
                        <a:t>Fonte</a:t>
                      </a:r>
                      <a:endParaRPr lang="pt-BR" sz="2400" b="1" kern="1200" dirty="0" smtClean="0">
                        <a:solidFill>
                          <a:schemeClr val="tx1"/>
                        </a:solidFill>
                        <a:latin typeface="+mn-lt"/>
                        <a:ea typeface="+mn-ea"/>
                        <a:cs typeface="+mn-cs"/>
                      </a:endParaRPr>
                    </a:p>
                  </a:txBody>
                  <a:tcPr anchor="ctr"/>
                </a:tc>
                <a:tc>
                  <a:txBody>
                    <a:bodyPr/>
                    <a:lstStyle/>
                    <a:p>
                      <a:r>
                        <a:rPr lang="pt-BR" sz="2400" dirty="0" smtClean="0"/>
                        <a:t>Coordenador da escola de informática.</a:t>
                      </a:r>
                      <a:endParaRPr lang="pt-BR" sz="2400" b="0" dirty="0"/>
                    </a:p>
                  </a:txBody>
                  <a:tcPr anchor="ctr"/>
                </a:tc>
              </a:tr>
              <a:tr h="370840">
                <a:tc>
                  <a:txBody>
                    <a:bodyPr/>
                    <a:lstStyle/>
                    <a:p>
                      <a:pPr marL="0" algn="l" defTabSz="914400" rtl="0" eaLnBrk="1" latinLnBrk="0" hangingPunct="1"/>
                      <a:r>
                        <a:rPr lang="pt-BR" sz="2400" kern="1200" dirty="0" smtClean="0"/>
                        <a:t>Histórico</a:t>
                      </a:r>
                      <a:endParaRPr lang="pt-BR" sz="2400" b="1" kern="1200" dirty="0" smtClean="0">
                        <a:solidFill>
                          <a:schemeClr val="tx1"/>
                        </a:solidFill>
                        <a:latin typeface="+mn-lt"/>
                        <a:ea typeface="+mn-ea"/>
                        <a:cs typeface="+mn-cs"/>
                      </a:endParaRPr>
                    </a:p>
                  </a:txBody>
                  <a:tcPr anchor="ctr"/>
                </a:tc>
                <a:tc>
                  <a:txBody>
                    <a:bodyPr/>
                    <a:lstStyle/>
                    <a:p>
                      <a:r>
                        <a:rPr lang="pt-BR" sz="2400" dirty="0" smtClean="0"/>
                        <a:t>Data de identificação: 12/07/2002</a:t>
                      </a:r>
                      <a:endParaRPr lang="pt-BR" sz="2400" b="0" dirty="0"/>
                    </a:p>
                  </a:txBody>
                  <a:tcPr anchor="ctr"/>
                </a:tc>
              </a:tr>
            </a:tbl>
          </a:graphicData>
        </a:graphic>
      </p:graphicFrame>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66</a:t>
            </a:fld>
            <a:endParaRPr lang="pt-B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 de Desempenho</a:t>
            </a:r>
            <a:endParaRPr lang="pt-BR" dirty="0"/>
          </a:p>
        </p:txBody>
      </p:sp>
      <p:sp>
        <p:nvSpPr>
          <p:cNvPr id="3" name="Espaço Reservado para Conteúdo 2"/>
          <p:cNvSpPr>
            <a:spLocks noGrp="1"/>
          </p:cNvSpPr>
          <p:nvPr>
            <p:ph idx="1"/>
          </p:nvPr>
        </p:nvSpPr>
        <p:spPr/>
        <p:txBody>
          <a:bodyPr/>
          <a:lstStyle/>
          <a:p>
            <a:r>
              <a:rPr lang="pt-BR" dirty="0" smtClean="0"/>
              <a:t>Conexão de casos de uso a requisitos de desempenho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67</a:t>
            </a:fld>
            <a:endParaRPr lang="pt-BR"/>
          </a:p>
        </p:txBody>
      </p:sp>
      <p:graphicFrame>
        <p:nvGraphicFramePr>
          <p:cNvPr id="6" name="Tabela 5"/>
          <p:cNvGraphicFramePr>
            <a:graphicFrameLocks noGrp="1"/>
          </p:cNvGraphicFramePr>
          <p:nvPr/>
        </p:nvGraphicFramePr>
        <p:xfrm>
          <a:off x="285720" y="2857496"/>
          <a:ext cx="8572560" cy="2595880"/>
        </p:xfrm>
        <a:graphic>
          <a:graphicData uri="http://schemas.openxmlformats.org/drawingml/2006/table">
            <a:tbl>
              <a:tblPr firstRow="1" bandRow="1">
                <a:tableStyleId>{5C22544A-7EE6-4342-B048-85BDC9FD1C3A}</a:tableStyleId>
              </a:tblPr>
              <a:tblGrid>
                <a:gridCol w="1229158"/>
                <a:gridCol w="3411035"/>
                <a:gridCol w="3067246"/>
                <a:gridCol w="865121"/>
              </a:tblGrid>
              <a:tr h="370840">
                <a:tc>
                  <a:txBody>
                    <a:bodyPr/>
                    <a:lstStyle/>
                    <a:p>
                      <a:pPr algn="ctr"/>
                      <a:r>
                        <a:rPr lang="pt-BR" dirty="0" smtClean="0"/>
                        <a:t>ID</a:t>
                      </a:r>
                      <a:endParaRPr lang="pt-BR" dirty="0"/>
                    </a:p>
                  </a:txBody>
                  <a:tcPr/>
                </a:tc>
                <a:tc>
                  <a:txBody>
                    <a:bodyPr/>
                    <a:lstStyle/>
                    <a:p>
                      <a:pPr algn="ctr"/>
                      <a:r>
                        <a:rPr lang="pt-BR" dirty="0" smtClean="0"/>
                        <a:t>Freqüência de Utilização </a:t>
                      </a:r>
                      <a:endParaRPr lang="pt-BR" dirty="0"/>
                    </a:p>
                  </a:txBody>
                  <a:tcPr/>
                </a:tc>
                <a:tc>
                  <a:txBody>
                    <a:bodyPr/>
                    <a:lstStyle/>
                    <a:p>
                      <a:pPr algn="ctr"/>
                      <a:r>
                        <a:rPr lang="pt-BR" dirty="0" smtClean="0"/>
                        <a:t>Tempo Máximo Esperado</a:t>
                      </a:r>
                      <a:endParaRPr lang="pt-BR" dirty="0"/>
                    </a:p>
                  </a:txBody>
                  <a:tcPr/>
                </a:tc>
                <a:tc>
                  <a:txBody>
                    <a:bodyPr/>
                    <a:lstStyle/>
                    <a:p>
                      <a:pPr algn="ctr"/>
                      <a:r>
                        <a:rPr lang="pt-BR" dirty="0" smtClean="0"/>
                        <a:t>...</a:t>
                      </a:r>
                      <a:endParaRPr lang="pt-BR" dirty="0"/>
                    </a:p>
                  </a:txBody>
                  <a:tcPr/>
                </a:tc>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Times New Roman" pitchFamily="18" charset="0"/>
                          <a:cs typeface="Courier New" pitchFamily="49" charset="0"/>
                        </a:rPr>
                        <a:t>CSU01</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5/</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mês</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Interativo</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algn="ctr"/>
                      <a:r>
                        <a:rPr lang="pt-BR" dirty="0" smtClean="0"/>
                        <a:t>...</a:t>
                      </a:r>
                      <a:endParaRPr lang="pt-BR" dirty="0"/>
                    </a:p>
                  </a:txBody>
                  <a:tcPr/>
                </a:tc>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Times New Roman" pitchFamily="18" charset="0"/>
                          <a:cs typeface="Courier New" pitchFamily="49" charset="0"/>
                        </a:rPr>
                        <a:t>CSU02</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15/</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dia</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1 </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segundo</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algn="ctr"/>
                      <a:r>
                        <a:rPr lang="pt-BR" dirty="0" smtClean="0"/>
                        <a:t>...</a:t>
                      </a:r>
                      <a:endParaRPr lang="pt-BR" dirty="0"/>
                    </a:p>
                  </a:txBody>
                  <a:tcPr/>
                </a:tc>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Times New Roman" pitchFamily="18" charset="0"/>
                          <a:cs typeface="Courier New" pitchFamily="49" charset="0"/>
                        </a:rPr>
                        <a:t>CSU03</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60/</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dia</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Interativo</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algn="ctr"/>
                      <a:r>
                        <a:rPr lang="pt-BR" dirty="0" smtClean="0"/>
                        <a:t>...</a:t>
                      </a:r>
                      <a:endParaRPr lang="pt-BR" dirty="0"/>
                    </a:p>
                  </a:txBody>
                  <a:tcPr/>
                </a:tc>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Times New Roman" pitchFamily="18" charset="0"/>
                          <a:cs typeface="Courier New" pitchFamily="49" charset="0"/>
                        </a:rPr>
                        <a:t>CSU04</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180/</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dia</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3 </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segundos</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algn="ctr"/>
                      <a:r>
                        <a:rPr lang="pt-BR" dirty="0" smtClean="0"/>
                        <a:t>...</a:t>
                      </a:r>
                      <a:endParaRPr lang="pt-BR" dirty="0"/>
                    </a:p>
                  </a:txBody>
                  <a:tcPr/>
                </a:tc>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Times New Roman" pitchFamily="18" charset="0"/>
                          <a:cs typeface="Courier New" pitchFamily="49" charset="0"/>
                        </a:rPr>
                        <a:t>CSU05</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600/</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mês</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10 </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segundos</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algn="ctr"/>
                      <a:r>
                        <a:rPr lang="pt-BR" dirty="0" smtClean="0"/>
                        <a:t>...</a:t>
                      </a:r>
                      <a:endParaRPr lang="pt-BR" dirty="0"/>
                    </a:p>
                  </a:txBody>
                  <a:tcPr/>
                </a:tc>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ea typeface="Times New Roman" pitchFamily="18" charset="0"/>
                          <a:cs typeface="Courier New" pitchFamily="49" charset="0"/>
                        </a:rPr>
                        <a:t>CSU07</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500/</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dia</a:t>
                      </a: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durante</a:t>
                      </a: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 10 </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dias</a:t>
                      </a: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 </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seguidos</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rPr>
                        <a:t>10 </a:t>
                      </a:r>
                      <a:r>
                        <a:rPr kumimoji="0" lang="en-US" sz="1800" b="0" i="0" u="none" strike="noStrike" cap="none" normalizeH="0" baseline="0" dirty="0" err="1" smtClean="0">
                          <a:ln>
                            <a:noFill/>
                          </a:ln>
                          <a:solidFill>
                            <a:schemeClr val="tx1"/>
                          </a:solidFill>
                          <a:effectLst/>
                          <a:latin typeface="+mj-lt"/>
                          <a:ea typeface="Times New Roman" pitchFamily="18" charset="0"/>
                          <a:cs typeface="Courier New" pitchFamily="49" charset="0"/>
                        </a:rPr>
                        <a:t>segundos</a:t>
                      </a:r>
                      <a:endParaRPr kumimoji="0" lang="en-US" sz="18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horzOverflow="overflow"/>
                </a:tc>
                <a:tc>
                  <a:txBody>
                    <a:bodyPr/>
                    <a:lstStyle/>
                    <a:p>
                      <a:pPr algn="ctr"/>
                      <a:r>
                        <a:rPr lang="pt-BR" dirty="0" smtClean="0"/>
                        <a:t>...</a:t>
                      </a:r>
                      <a:endParaRPr lang="pt-BR" dirty="0"/>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pPr algn="r"/>
            <a:r>
              <a:rPr lang="pt-BR" dirty="0" smtClean="0"/>
              <a:t>Modelo de casos de uso em um processo </a:t>
            </a:r>
            <a:r>
              <a:rPr lang="pt-BR" dirty="0" err="1" smtClean="0"/>
              <a:t>I&amp;I</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68</a:t>
            </a:fld>
            <a:endParaRPr lang="pt-B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MCU no Processo de Desenvolvimento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 identificação da maioria dos atores e casos de uso é feita na fase de concepção</a:t>
            </a:r>
          </a:p>
          <a:p>
            <a:pPr lvl="3"/>
            <a:endParaRPr lang="pt-BR" dirty="0" smtClean="0"/>
          </a:p>
          <a:p>
            <a:r>
              <a:rPr lang="pt-BR" dirty="0" smtClean="0"/>
              <a:t>A descrição dos casos de uso considerados mais críticos começa já nesta fase, que termina com 10% a 20% do modelo de casos de uso completo</a:t>
            </a:r>
          </a:p>
          <a:p>
            <a:pPr lvl="2"/>
            <a:endParaRPr lang="pt-BR" dirty="0" smtClean="0"/>
          </a:p>
          <a:p>
            <a:r>
              <a:rPr lang="pt-BR" dirty="0" smtClean="0"/>
              <a:t>Ao final da fase de elaboração 80% do modelo de casos de uso está construído</a:t>
            </a:r>
          </a:p>
          <a:p>
            <a:pPr lvl="1"/>
            <a:r>
              <a:rPr lang="pt-BR" dirty="0" smtClean="0"/>
              <a:t>Descrição feita até em um nível de abstração essencial</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69</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ox(in)">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lstStyle/>
          <a:p>
            <a:r>
              <a:rPr lang="pt-BR" dirty="0" smtClean="0"/>
              <a:t>Este modelo direciona diversas das tarefas posteriores do ciclo de vida do sistema de software</a:t>
            </a:r>
          </a:p>
          <a:p>
            <a:endParaRPr lang="pt-BR" dirty="0" smtClean="0"/>
          </a:p>
          <a:p>
            <a:r>
              <a:rPr lang="pt-BR" dirty="0" smtClean="0"/>
              <a:t>Além disso, o modelo de casos de uso força os desenvolvedores a moldar o sistema de acordo com </a:t>
            </a:r>
            <a:r>
              <a:rPr lang="pt-BR" b="1" i="1" dirty="0" smtClean="0"/>
              <a:t>o usuário</a:t>
            </a:r>
            <a:r>
              <a:rPr lang="pt-BR" dirty="0" smtClean="0"/>
              <a:t> </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MCU no Processo de Desenvolvimento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Na fase de construção, casos de uso formam uma base natural através da qual podem-se realizar as iterações do desenvolvimento</a:t>
            </a:r>
          </a:p>
          <a:p>
            <a:pPr lvl="1"/>
            <a:r>
              <a:rPr lang="pt-BR" dirty="0" smtClean="0"/>
              <a:t>Um grupo de casos é alocado a cada iteração</a:t>
            </a:r>
          </a:p>
          <a:p>
            <a:pPr lvl="1"/>
            <a:r>
              <a:rPr lang="pt-BR" dirty="0" smtClean="0"/>
              <a:t>Em cada iteração, o grupo de casos de uso é detalhado e desenvolvido</a:t>
            </a:r>
          </a:p>
          <a:p>
            <a:pPr lvl="3"/>
            <a:endParaRPr lang="pt-BR" dirty="0" smtClean="0"/>
          </a:p>
          <a:p>
            <a:r>
              <a:rPr lang="pt-BR" dirty="0" smtClean="0"/>
              <a:t>O processo continua até que todos os casos de uso tenham sido desenvolvidos e o sistema esteja completamente construído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70</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MCU no Processo de Desenvolvimento</a:t>
            </a:r>
            <a:endParaRPr lang="pt-BR" dirty="0"/>
          </a:p>
        </p:txBody>
      </p:sp>
      <p:sp>
        <p:nvSpPr>
          <p:cNvPr id="3" name="Espaço Reservado para Conteúdo 2"/>
          <p:cNvSpPr>
            <a:spLocks noGrp="1"/>
          </p:cNvSpPr>
          <p:nvPr>
            <p:ph idx="1"/>
          </p:nvPr>
        </p:nvSpPr>
        <p:spPr/>
        <p:txBody>
          <a:bodyPr>
            <a:normAutofit/>
          </a:bodyPr>
          <a:lstStyle/>
          <a:p>
            <a:pPr>
              <a:lnSpc>
                <a:spcPct val="90000"/>
              </a:lnSpc>
            </a:pPr>
            <a:r>
              <a:rPr lang="pt-BR" dirty="0" smtClean="0"/>
              <a:t>Este tipo de desenvolvimento é chamado de </a:t>
            </a:r>
            <a:r>
              <a:rPr lang="pt-BR" b="1" i="1" dirty="0" smtClean="0"/>
              <a:t>desenvolvimento orientado a casos de uso</a:t>
            </a:r>
            <a:endParaRPr lang="pt-BR" dirty="0" smtClean="0"/>
          </a:p>
          <a:p>
            <a:pPr lvl="3">
              <a:lnSpc>
                <a:spcPct val="90000"/>
              </a:lnSpc>
            </a:pPr>
            <a:endParaRPr lang="pt-BR" dirty="0" smtClean="0"/>
          </a:p>
          <a:p>
            <a:pPr>
              <a:lnSpc>
                <a:spcPct val="90000"/>
              </a:lnSpc>
            </a:pPr>
            <a:r>
              <a:rPr lang="pt-BR" dirty="0" smtClean="0"/>
              <a:t>Deve-se considerar os casos de uso mais importantes primeiramente</a:t>
            </a:r>
          </a:p>
          <a:p>
            <a:pPr lvl="3">
              <a:lnSpc>
                <a:spcPct val="90000"/>
              </a:lnSpc>
            </a:pPr>
            <a:endParaRPr lang="pt-BR" dirty="0" smtClean="0"/>
          </a:p>
          <a:p>
            <a:pPr>
              <a:lnSpc>
                <a:spcPct val="90000"/>
              </a:lnSpc>
            </a:pPr>
            <a:r>
              <a:rPr lang="pt-BR" dirty="0" smtClean="0"/>
              <a:t>Cantor propõe uma classificação em função do </a:t>
            </a:r>
            <a:r>
              <a:rPr lang="pt-BR" u="sng" dirty="0" smtClean="0"/>
              <a:t>risco de desenvolvimento</a:t>
            </a:r>
            <a:r>
              <a:rPr lang="pt-BR" dirty="0" smtClean="0"/>
              <a:t> e das </a:t>
            </a:r>
            <a:r>
              <a:rPr lang="pt-BR" u="sng" dirty="0" smtClean="0"/>
              <a:t>prioridades estabelecidas pelo usuário</a:t>
            </a:r>
            <a:endParaRPr lang="pt-BR" dirty="0" smtClean="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71</a:t>
            </a:fld>
            <a:endParaRPr lang="pt-B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MCU no Processo de Desenvolvimento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72</a:t>
            </a:fld>
            <a:endParaRPr lang="pt-BR"/>
          </a:p>
        </p:txBody>
      </p:sp>
      <p:graphicFrame>
        <p:nvGraphicFramePr>
          <p:cNvPr id="6" name="Tabela 5"/>
          <p:cNvGraphicFramePr>
            <a:graphicFrameLocks noGrp="1"/>
          </p:cNvGraphicFramePr>
          <p:nvPr/>
        </p:nvGraphicFramePr>
        <p:xfrm>
          <a:off x="1524000" y="2285992"/>
          <a:ext cx="6096000" cy="22860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pt-BR" sz="2400" dirty="0" smtClean="0"/>
                        <a:t>Classificação</a:t>
                      </a:r>
                      <a:endParaRPr lang="pt-BR" sz="2400" dirty="0"/>
                    </a:p>
                  </a:txBody>
                  <a:tcPr/>
                </a:tc>
                <a:tc>
                  <a:txBody>
                    <a:bodyPr/>
                    <a:lstStyle/>
                    <a:p>
                      <a:pPr algn="ctr"/>
                      <a:r>
                        <a:rPr lang="pt-BR" sz="2400" dirty="0" smtClean="0"/>
                        <a:t>Risco</a:t>
                      </a:r>
                      <a:endParaRPr lang="pt-BR" sz="2400" dirty="0"/>
                    </a:p>
                  </a:txBody>
                  <a:tcPr/>
                </a:tc>
                <a:tc>
                  <a:txBody>
                    <a:bodyPr/>
                    <a:lstStyle/>
                    <a:p>
                      <a:pPr algn="ctr"/>
                      <a:r>
                        <a:rPr lang="pt-BR" sz="2400" dirty="0" smtClean="0"/>
                        <a:t>Prioridade</a:t>
                      </a:r>
                      <a:endParaRPr lang="pt-BR" sz="2400" dirty="0"/>
                    </a:p>
                  </a:txBody>
                  <a:tcPr/>
                </a:tc>
              </a:tr>
              <a:tr h="370840">
                <a:tc>
                  <a:txBody>
                    <a:bodyPr/>
                    <a:lstStyle/>
                    <a:p>
                      <a:pPr algn="ctr"/>
                      <a:r>
                        <a:rPr lang="pt-BR" sz="2400" dirty="0" smtClean="0"/>
                        <a:t>1</a:t>
                      </a:r>
                      <a:endParaRPr lang="pt-BR" sz="2400" dirty="0"/>
                    </a:p>
                  </a:txBody>
                  <a:tcPr/>
                </a:tc>
                <a:tc>
                  <a:txBody>
                    <a:bodyPr/>
                    <a:lstStyle/>
                    <a:p>
                      <a:pPr marL="0" lvl="1" algn="ctr" defTabSz="914400" rtl="0" eaLnBrk="1" latinLnBrk="0" hangingPunct="1">
                        <a:lnSpc>
                          <a:spcPct val="90000"/>
                        </a:lnSpc>
                        <a:buFont typeface="Wingdings" pitchFamily="2" charset="2"/>
                        <a:buNone/>
                      </a:pPr>
                      <a:r>
                        <a:rPr lang="pt-BR" sz="2400" kern="1200" dirty="0" smtClean="0">
                          <a:solidFill>
                            <a:schemeClr val="dk1"/>
                          </a:solidFill>
                          <a:latin typeface="+mn-lt"/>
                          <a:ea typeface="+mn-ea"/>
                          <a:cs typeface="+mn-cs"/>
                        </a:rPr>
                        <a:t>Alto</a:t>
                      </a:r>
                    </a:p>
                  </a:txBody>
                  <a:tcPr/>
                </a:tc>
                <a:tc>
                  <a:txBody>
                    <a:bodyPr/>
                    <a:lstStyle/>
                    <a:p>
                      <a:pPr algn="ctr"/>
                      <a:r>
                        <a:rPr lang="pt-BR" sz="2400" dirty="0" smtClean="0"/>
                        <a:t>Alta</a:t>
                      </a:r>
                      <a:endParaRPr lang="pt-BR" sz="2400" dirty="0"/>
                    </a:p>
                  </a:txBody>
                  <a:tcPr/>
                </a:tc>
              </a:tr>
              <a:tr h="370840">
                <a:tc>
                  <a:txBody>
                    <a:bodyPr/>
                    <a:lstStyle/>
                    <a:p>
                      <a:pPr algn="ctr"/>
                      <a:r>
                        <a:rPr lang="pt-BR" sz="2400" dirty="0" smtClean="0"/>
                        <a:t>2</a:t>
                      </a:r>
                      <a:endParaRPr lang="pt-BR" sz="2400" dirty="0"/>
                    </a:p>
                  </a:txBody>
                  <a:tcPr/>
                </a:tc>
                <a:tc>
                  <a:txBody>
                    <a:bodyPr/>
                    <a:lstStyle/>
                    <a:p>
                      <a:pPr algn="ctr"/>
                      <a:r>
                        <a:rPr lang="pt-BR" sz="2400" dirty="0" smtClean="0"/>
                        <a:t>Alto</a:t>
                      </a:r>
                      <a:endParaRPr lang="pt-BR" sz="2400" dirty="0"/>
                    </a:p>
                  </a:txBody>
                  <a:tcPr/>
                </a:tc>
                <a:tc>
                  <a:txBody>
                    <a:bodyPr/>
                    <a:lstStyle/>
                    <a:p>
                      <a:pPr algn="ctr"/>
                      <a:r>
                        <a:rPr lang="pt-BR" sz="2400" dirty="0" smtClean="0"/>
                        <a:t>Baixa</a:t>
                      </a:r>
                      <a:endParaRPr lang="pt-BR" sz="2400" dirty="0"/>
                    </a:p>
                  </a:txBody>
                  <a:tcPr/>
                </a:tc>
              </a:tr>
              <a:tr h="370840">
                <a:tc>
                  <a:txBody>
                    <a:bodyPr/>
                    <a:lstStyle/>
                    <a:p>
                      <a:pPr algn="ctr"/>
                      <a:r>
                        <a:rPr lang="pt-BR" sz="2400" dirty="0" smtClean="0"/>
                        <a:t>3</a:t>
                      </a:r>
                      <a:endParaRPr lang="pt-BR" sz="2400" dirty="0"/>
                    </a:p>
                  </a:txBody>
                  <a:tcPr/>
                </a:tc>
                <a:tc>
                  <a:txBody>
                    <a:bodyPr/>
                    <a:lstStyle/>
                    <a:p>
                      <a:pPr algn="ctr"/>
                      <a:r>
                        <a:rPr lang="pt-BR" sz="2400" dirty="0" smtClean="0"/>
                        <a:t>Baixo</a:t>
                      </a:r>
                      <a:endParaRPr lang="pt-BR" sz="2400" dirty="0"/>
                    </a:p>
                  </a:txBody>
                  <a:tcPr/>
                </a:tc>
                <a:tc>
                  <a:txBody>
                    <a:bodyPr/>
                    <a:lstStyle/>
                    <a:p>
                      <a:pPr algn="ctr"/>
                      <a:r>
                        <a:rPr lang="pt-BR" sz="2400" dirty="0" smtClean="0"/>
                        <a:t>Alta</a:t>
                      </a:r>
                      <a:endParaRPr lang="pt-BR" sz="2400" dirty="0"/>
                    </a:p>
                  </a:txBody>
                  <a:tcPr/>
                </a:tc>
              </a:tr>
              <a:tr h="370840">
                <a:tc>
                  <a:txBody>
                    <a:bodyPr/>
                    <a:lstStyle/>
                    <a:p>
                      <a:pPr algn="ctr"/>
                      <a:r>
                        <a:rPr lang="pt-BR" sz="2400" dirty="0" smtClean="0"/>
                        <a:t>4</a:t>
                      </a:r>
                      <a:endParaRPr lang="pt-BR" sz="2400" dirty="0"/>
                    </a:p>
                  </a:txBody>
                  <a:tcPr/>
                </a:tc>
                <a:tc>
                  <a:txBody>
                    <a:bodyPr/>
                    <a:lstStyle/>
                    <a:p>
                      <a:pPr algn="ctr"/>
                      <a:r>
                        <a:rPr lang="pt-BR" sz="2400" dirty="0" smtClean="0"/>
                        <a:t>Baixo</a:t>
                      </a:r>
                      <a:endParaRPr lang="pt-BR" sz="2400" dirty="0"/>
                    </a:p>
                  </a:txBody>
                  <a:tcPr/>
                </a:tc>
                <a:tc>
                  <a:txBody>
                    <a:bodyPr/>
                    <a:lstStyle/>
                    <a:p>
                      <a:pPr algn="ctr"/>
                      <a:r>
                        <a:rPr lang="pt-BR" sz="2400" dirty="0" smtClean="0"/>
                        <a:t>Baixa</a:t>
                      </a:r>
                      <a:endParaRPr lang="pt-BR" sz="2400" dirty="0"/>
                    </a:p>
                  </a:txBody>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MCU no Processo de Desenvolvimento</a:t>
            </a:r>
            <a:endParaRPr lang="pt-BR" dirty="0"/>
          </a:p>
        </p:txBody>
      </p:sp>
      <p:sp>
        <p:nvSpPr>
          <p:cNvPr id="7" name="Espaço Reservado para Conteúdo 6"/>
          <p:cNvSpPr>
            <a:spLocks noGrp="1"/>
          </p:cNvSpPr>
          <p:nvPr>
            <p:ph idx="1"/>
          </p:nvPr>
        </p:nvSpPr>
        <p:spPr/>
        <p:txBody>
          <a:bodyPr>
            <a:normAutofit lnSpcReduction="10000"/>
          </a:bodyPr>
          <a:lstStyle/>
          <a:p>
            <a:pPr>
              <a:lnSpc>
                <a:spcPct val="90000"/>
              </a:lnSpc>
            </a:pPr>
            <a:r>
              <a:rPr lang="pt-BR" dirty="0" smtClean="0"/>
              <a:t>Considerando-se essa categorização, um caso de uso não tão importante não será contemplado nas iterações iniciais</a:t>
            </a:r>
          </a:p>
          <a:p>
            <a:pPr lvl="1">
              <a:lnSpc>
                <a:spcPct val="90000"/>
              </a:lnSpc>
            </a:pPr>
            <a:endParaRPr lang="pt-BR" dirty="0" smtClean="0"/>
          </a:p>
          <a:p>
            <a:pPr lvl="3">
              <a:lnSpc>
                <a:spcPct val="90000"/>
              </a:lnSpc>
            </a:pPr>
            <a:endParaRPr lang="pt-BR" dirty="0" smtClean="0"/>
          </a:p>
          <a:p>
            <a:pPr lvl="3">
              <a:lnSpc>
                <a:spcPct val="90000"/>
              </a:lnSpc>
            </a:pPr>
            <a:endParaRPr lang="pt-BR" dirty="0" smtClean="0"/>
          </a:p>
          <a:p>
            <a:pPr>
              <a:lnSpc>
                <a:spcPct val="90000"/>
              </a:lnSpc>
            </a:pPr>
            <a:r>
              <a:rPr lang="pt-BR" dirty="0" smtClean="0"/>
              <a:t>A descrição expandida de um caso de uso pode ser deixada para a iteração na qual este deve ser implementado</a:t>
            </a:r>
          </a:p>
          <a:p>
            <a:pPr lvl="1">
              <a:lnSpc>
                <a:spcPct val="90000"/>
              </a:lnSpc>
            </a:pPr>
            <a:r>
              <a:rPr lang="pt-BR" dirty="0" smtClean="0"/>
              <a:t>Evita perda de tempo inicial no detalhamento</a:t>
            </a:r>
          </a:p>
          <a:p>
            <a:pPr lvl="1">
              <a:lnSpc>
                <a:spcPct val="90000"/>
              </a:lnSpc>
            </a:pPr>
            <a:r>
              <a:rPr lang="pt-BR" dirty="0" smtClean="0"/>
              <a:t>Estratégia mais adaptável aos requisitos voláteis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73</a:t>
            </a:fld>
            <a:endParaRPr lang="pt-BR"/>
          </a:p>
        </p:txBody>
      </p:sp>
      <p:sp>
        <p:nvSpPr>
          <p:cNvPr id="8" name="Retângulo 7"/>
          <p:cNvSpPr/>
          <p:nvPr/>
        </p:nvSpPr>
        <p:spPr>
          <a:xfrm>
            <a:off x="2398366" y="3181649"/>
            <a:ext cx="4327082" cy="461665"/>
          </a:xfrm>
          <a:prstGeom prst="rect">
            <a:avLst/>
          </a:prstGeom>
        </p:spPr>
        <p:txBody>
          <a:bodyPr wrap="none">
            <a:spAutoFit/>
          </a:bodyPr>
          <a:lstStyle/>
          <a:p>
            <a:r>
              <a:rPr lang="pt-BR" sz="2400" b="1" dirty="0" smtClean="0">
                <a:solidFill>
                  <a:srgbClr val="FF0000"/>
                </a:solidFill>
              </a:rPr>
              <a:t>Atacar o risco maior mais cedo...</a:t>
            </a:r>
            <a:endParaRPr lang="pt-BR"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ox(in)">
                                      <p:cBhvr>
                                        <p:cTn id="12" dur="500"/>
                                        <p:tgtEl>
                                          <p:spTgt spid="7">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box(in)">
                                      <p:cBhvr>
                                        <p:cTn id="15" dur="500"/>
                                        <p:tgtEl>
                                          <p:spTgt spid="7">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box(in)">
                                      <p:cBhvr>
                                        <p:cTn id="1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Uso na Análise e Projeto</a:t>
            </a:r>
            <a:endParaRPr lang="pt-BR" dirty="0"/>
          </a:p>
        </p:txBody>
      </p:sp>
      <p:sp>
        <p:nvSpPr>
          <p:cNvPr id="13" name="Espaço Reservado para Conteúdo 12"/>
          <p:cNvSpPr>
            <a:spLocks noGrp="1"/>
          </p:cNvSpPr>
          <p:nvPr>
            <p:ph idx="1"/>
          </p:nvPr>
        </p:nvSpPr>
        <p:spPr/>
        <p:txBody>
          <a:bodyPr/>
          <a:lstStyle/>
          <a:p>
            <a:r>
              <a:rPr lang="pt-BR" dirty="0" smtClean="0"/>
              <a:t>Na fase de Análise</a:t>
            </a:r>
          </a:p>
          <a:p>
            <a:pPr lvl="1"/>
            <a:r>
              <a:rPr lang="pt-BR" dirty="0" smtClean="0"/>
              <a:t>Descrições de casos de uso devem capturar os requisitos funcionais do sistema e ignorar aspectos de projeto, como a interface gráfica com o usuário</a:t>
            </a:r>
          </a:p>
          <a:p>
            <a:pPr lvl="3"/>
            <a:endParaRPr lang="pt-BR" dirty="0" smtClean="0"/>
          </a:p>
          <a:p>
            <a:r>
              <a:rPr lang="pt-BR" dirty="0" smtClean="0"/>
              <a:t>Na fase de Projeto</a:t>
            </a:r>
          </a:p>
          <a:p>
            <a:pPr lvl="1"/>
            <a:r>
              <a:rPr lang="pt-BR" dirty="0" smtClean="0"/>
              <a:t>Orientar o projetista na criação e detalhamento dos casos de uso reais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74</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ox(in)">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xEl>
                                              <p:pRg st="4" end="4"/>
                                            </p:txEl>
                                          </p:spTgt>
                                        </p:tgtEl>
                                        <p:attrNameLst>
                                          <p:attrName>style.visibility</p:attrName>
                                        </p:attrNameLst>
                                      </p:cBhvr>
                                      <p:to>
                                        <p:strVal val="visible"/>
                                      </p:to>
                                    </p:set>
                                    <p:animEffect transition="in" filter="box(in)">
                                      <p:cBhvr>
                                        <p:cTn id="12"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Procedimento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75</a:t>
            </a:fld>
            <a:endParaRPr lang="pt-BR"/>
          </a:p>
        </p:txBody>
      </p:sp>
      <p:graphicFrame>
        <p:nvGraphicFramePr>
          <p:cNvPr id="6" name="Tabela 5"/>
          <p:cNvGraphicFramePr>
            <a:graphicFrameLocks noGrp="1"/>
          </p:cNvGraphicFramePr>
          <p:nvPr/>
        </p:nvGraphicFramePr>
        <p:xfrm>
          <a:off x="313016" y="1857364"/>
          <a:ext cx="8501122" cy="3155696"/>
        </p:xfrm>
        <a:graphic>
          <a:graphicData uri="http://schemas.openxmlformats.org/drawingml/2006/table">
            <a:tbl>
              <a:tblPr firstRow="1" bandRow="1">
                <a:tableStyleId>{5C22544A-7EE6-4342-B048-85BDC9FD1C3A}</a:tableStyleId>
              </a:tblPr>
              <a:tblGrid>
                <a:gridCol w="1330026"/>
                <a:gridCol w="7171096"/>
              </a:tblGrid>
              <a:tr h="370840">
                <a:tc>
                  <a:txBody>
                    <a:bodyPr/>
                    <a:lstStyle/>
                    <a:p>
                      <a:pPr algn="ctr"/>
                      <a:r>
                        <a:rPr lang="pt-BR" dirty="0" smtClean="0"/>
                        <a:t>Seqüência</a:t>
                      </a:r>
                      <a:endParaRPr lang="pt-BR" dirty="0"/>
                    </a:p>
                  </a:txBody>
                  <a:tcPr/>
                </a:tc>
                <a:tc>
                  <a:txBody>
                    <a:bodyPr/>
                    <a:lstStyle/>
                    <a:p>
                      <a:pPr algn="ctr"/>
                      <a:r>
                        <a:rPr lang="pt-BR" dirty="0" smtClean="0"/>
                        <a:t>Descrição</a:t>
                      </a:r>
                      <a:endParaRPr lang="pt-BR" dirty="0"/>
                    </a:p>
                  </a:txBody>
                  <a:tcPr/>
                </a:tc>
              </a:tr>
              <a:tr h="370840">
                <a:tc>
                  <a:txBody>
                    <a:bodyPr/>
                    <a:lstStyle/>
                    <a:p>
                      <a:pPr algn="ctr"/>
                      <a:r>
                        <a:rPr lang="pt-BR" dirty="0" smtClean="0"/>
                        <a:t>1</a:t>
                      </a:r>
                      <a:endParaRPr lang="pt-BR" dirty="0"/>
                    </a:p>
                  </a:txBody>
                  <a:tcPr anchor="ctr"/>
                </a:tc>
                <a:tc>
                  <a:txBody>
                    <a:bodyPr/>
                    <a:lstStyle/>
                    <a:p>
                      <a:pPr algn="just"/>
                      <a:r>
                        <a:rPr lang="pt-BR" dirty="0" smtClean="0"/>
                        <a:t>Identifique os atores e casos de uso na fase de concepção</a:t>
                      </a:r>
                      <a:endParaRPr lang="pt-BR" dirty="0"/>
                    </a:p>
                  </a:txBody>
                  <a:tcPr anchor="ctr"/>
                </a:tc>
              </a:tr>
              <a:tr h="370840">
                <a:tc>
                  <a:txBody>
                    <a:bodyPr/>
                    <a:lstStyle/>
                    <a:p>
                      <a:pPr algn="ctr"/>
                      <a:r>
                        <a:rPr lang="pt-BR" dirty="0" smtClean="0"/>
                        <a:t>2</a:t>
                      </a:r>
                      <a:endParaRPr lang="pt-BR" dirty="0"/>
                    </a:p>
                  </a:txBody>
                  <a:tcPr anchor="ctr"/>
                </a:tc>
                <a:tc>
                  <a:txBody>
                    <a:bodyPr/>
                    <a:lstStyle/>
                    <a:p>
                      <a:pPr marL="533400" indent="-533400" algn="just">
                        <a:lnSpc>
                          <a:spcPct val="80000"/>
                        </a:lnSpc>
                        <a:buFont typeface="Wingdings" pitchFamily="2" charset="2"/>
                        <a:buNone/>
                      </a:pPr>
                      <a:r>
                        <a:rPr lang="pt-BR" dirty="0" smtClean="0"/>
                        <a:t>Na fase de elaboração:</a:t>
                      </a:r>
                    </a:p>
                    <a:p>
                      <a:pPr marL="533400" indent="-533400" algn="just">
                        <a:lnSpc>
                          <a:spcPct val="80000"/>
                        </a:lnSpc>
                        <a:buFont typeface="Wingdings" pitchFamily="2" charset="2"/>
                        <a:buNone/>
                      </a:pPr>
                      <a:r>
                        <a:rPr lang="pt-BR" dirty="0" smtClean="0"/>
                        <a:t>- Desenhe o(s) diagrama(s) de casos de uso</a:t>
                      </a:r>
                    </a:p>
                    <a:p>
                      <a:pPr marL="533400" indent="-533400" algn="just">
                        <a:lnSpc>
                          <a:spcPct val="80000"/>
                        </a:lnSpc>
                        <a:buFont typeface="Wingdings" pitchFamily="2" charset="2"/>
                        <a:buNone/>
                      </a:pPr>
                      <a:r>
                        <a:rPr lang="pt-BR" dirty="0" smtClean="0"/>
                        <a:t>- Escreva os casos de uso em um formato de alto nível e essencial</a:t>
                      </a:r>
                    </a:p>
                    <a:p>
                      <a:pPr marL="533400" indent="-533400" algn="just">
                        <a:lnSpc>
                          <a:spcPct val="80000"/>
                        </a:lnSpc>
                        <a:buFont typeface="Wingdings" pitchFamily="2" charset="2"/>
                        <a:buNone/>
                      </a:pPr>
                      <a:r>
                        <a:rPr lang="pt-BR" dirty="0" smtClean="0"/>
                        <a:t>- Ordene a lista de casos de uso de acordo com prioridade e risco</a:t>
                      </a:r>
                      <a:endParaRPr lang="pt-BR" dirty="0"/>
                    </a:p>
                  </a:txBody>
                  <a:tcPr anchor="ctr"/>
                </a:tc>
              </a:tr>
              <a:tr h="370840">
                <a:tc>
                  <a:txBody>
                    <a:bodyPr/>
                    <a:lstStyle/>
                    <a:p>
                      <a:pPr algn="ctr"/>
                      <a:r>
                        <a:rPr lang="pt-BR" dirty="0" smtClean="0"/>
                        <a:t>3</a:t>
                      </a:r>
                      <a:endParaRPr lang="pt-BR" dirty="0"/>
                    </a:p>
                  </a:txBody>
                  <a:tcPr anchor="ctr"/>
                </a:tc>
                <a:tc>
                  <a:txBody>
                    <a:bodyPr/>
                    <a:lstStyle/>
                    <a:p>
                      <a:pPr marL="533400" indent="-533400" algn="just">
                        <a:lnSpc>
                          <a:spcPct val="80000"/>
                        </a:lnSpc>
                        <a:buFont typeface="Wingdings" pitchFamily="2" charset="2"/>
                        <a:buNone/>
                      </a:pPr>
                      <a:r>
                        <a:rPr lang="pt-BR" dirty="0" smtClean="0"/>
                        <a:t>Associe cada grupo de casos de uso a uma iteração da fase de construção.</a:t>
                      </a:r>
                    </a:p>
                    <a:p>
                      <a:pPr marL="533400" indent="-533400" algn="just">
                        <a:lnSpc>
                          <a:spcPct val="80000"/>
                        </a:lnSpc>
                        <a:buFont typeface="Wingdings" pitchFamily="2" charset="2"/>
                        <a:buNone/>
                      </a:pPr>
                      <a:r>
                        <a:rPr lang="pt-BR" dirty="0" smtClean="0"/>
                        <a:t>(OBS: grupos mais prioritários e arriscados nas iterações iniciais)</a:t>
                      </a:r>
                      <a:endParaRPr lang="pt-BR" dirty="0"/>
                    </a:p>
                  </a:txBody>
                  <a:tcPr anchor="ctr"/>
                </a:tc>
              </a:tr>
              <a:tr h="370840">
                <a:tc>
                  <a:txBody>
                    <a:bodyPr/>
                    <a:lstStyle/>
                    <a:p>
                      <a:pPr algn="ctr"/>
                      <a:r>
                        <a:rPr lang="pt-BR" dirty="0" smtClean="0"/>
                        <a:t>4</a:t>
                      </a:r>
                      <a:endParaRPr lang="pt-BR" dirty="0"/>
                    </a:p>
                  </a:txBody>
                  <a:tcPr anchor="ctr"/>
                </a:tc>
                <a:tc>
                  <a:txBody>
                    <a:bodyPr/>
                    <a:lstStyle/>
                    <a:p>
                      <a:pPr algn="just"/>
                      <a:r>
                        <a:rPr lang="pt-BR" dirty="0" smtClean="0"/>
                        <a:t>Na i-ésima iteração da fase de construção:</a:t>
                      </a:r>
                    </a:p>
                    <a:p>
                      <a:pPr algn="just">
                        <a:buFontTx/>
                        <a:buChar char="-"/>
                      </a:pPr>
                      <a:r>
                        <a:rPr lang="pt-BR" dirty="0" smtClean="0"/>
                        <a:t> Detalhe os casos de uso do grupo associado a esta iteração</a:t>
                      </a:r>
                    </a:p>
                    <a:p>
                      <a:pPr algn="just">
                        <a:buFontTx/>
                        <a:buChar char="-"/>
                      </a:pPr>
                      <a:r>
                        <a:rPr lang="pt-BR" baseline="0" dirty="0" smtClean="0"/>
                        <a:t> </a:t>
                      </a:r>
                      <a:r>
                        <a:rPr lang="pt-BR" dirty="0" smtClean="0"/>
                        <a:t>Implemente estes casos de uso</a:t>
                      </a:r>
                      <a:r>
                        <a:rPr lang="pt-BR" baseline="0" dirty="0" smtClean="0"/>
                        <a:t> </a:t>
                      </a:r>
                      <a:endParaRPr lang="pt-BR" dirty="0"/>
                    </a:p>
                  </a:txBody>
                  <a:tcPr anchor="ct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Uso e Outras Atividades</a:t>
            </a:r>
            <a:endParaRPr lang="pt-BR" dirty="0"/>
          </a:p>
        </p:txBody>
      </p:sp>
      <p:sp>
        <p:nvSpPr>
          <p:cNvPr id="3" name="Espaço Reservado para Conteúdo 2"/>
          <p:cNvSpPr>
            <a:spLocks noGrp="1"/>
          </p:cNvSpPr>
          <p:nvPr>
            <p:ph idx="1"/>
          </p:nvPr>
        </p:nvSpPr>
        <p:spPr/>
        <p:txBody>
          <a:bodyPr>
            <a:normAutofit fontScale="92500" lnSpcReduction="10000"/>
          </a:bodyPr>
          <a:lstStyle/>
          <a:p>
            <a:pPr>
              <a:lnSpc>
                <a:spcPct val="90000"/>
              </a:lnSpc>
            </a:pPr>
            <a:r>
              <a:rPr lang="pt-BR" dirty="0" smtClean="0"/>
              <a:t>Planejamento e gerenciamento do projeto </a:t>
            </a:r>
          </a:p>
          <a:p>
            <a:pPr lvl="1">
              <a:lnSpc>
                <a:spcPct val="90000"/>
              </a:lnSpc>
            </a:pPr>
            <a:r>
              <a:rPr lang="pt-BR" dirty="0" smtClean="0"/>
              <a:t>Uma ferramenta fundamental para o gerente de um projeto no planejamento e controle de um processo de desenvolvimento incremental e iterativo </a:t>
            </a:r>
          </a:p>
          <a:p>
            <a:pPr lvl="3">
              <a:lnSpc>
                <a:spcPct val="90000"/>
              </a:lnSpc>
            </a:pPr>
            <a:endParaRPr lang="pt-BR" dirty="0" smtClean="0"/>
          </a:p>
          <a:p>
            <a:pPr algn="just">
              <a:lnSpc>
                <a:spcPct val="90000"/>
              </a:lnSpc>
            </a:pPr>
            <a:r>
              <a:rPr lang="pt-BR" dirty="0" smtClean="0"/>
              <a:t>Testes do sistema</a:t>
            </a:r>
          </a:p>
          <a:p>
            <a:pPr lvl="1" algn="just">
              <a:lnSpc>
                <a:spcPct val="90000"/>
              </a:lnSpc>
            </a:pPr>
            <a:r>
              <a:rPr lang="pt-BR" dirty="0" smtClean="0"/>
              <a:t>Os casos de uso e seus cenários oferecem </a:t>
            </a:r>
            <a:r>
              <a:rPr lang="pt-BR" i="1" dirty="0" smtClean="0"/>
              <a:t>casos de teste</a:t>
            </a:r>
            <a:endParaRPr lang="pt-BR" dirty="0" smtClean="0"/>
          </a:p>
          <a:p>
            <a:pPr lvl="3" algn="just">
              <a:lnSpc>
                <a:spcPct val="90000"/>
              </a:lnSpc>
            </a:pPr>
            <a:endParaRPr lang="pt-BR" dirty="0" smtClean="0"/>
          </a:p>
          <a:p>
            <a:pPr algn="just">
              <a:lnSpc>
                <a:spcPct val="90000"/>
              </a:lnSpc>
            </a:pPr>
            <a:r>
              <a:rPr lang="pt-BR" dirty="0" smtClean="0"/>
              <a:t>Documentação do usuário</a:t>
            </a:r>
          </a:p>
          <a:p>
            <a:pPr lvl="1">
              <a:lnSpc>
                <a:spcPct val="90000"/>
              </a:lnSpc>
            </a:pPr>
            <a:r>
              <a:rPr lang="pt-BR" dirty="0" smtClean="0"/>
              <a:t>Manuais e guias do usuário podem ser construídos com base nos casos de uso </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76</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ox(in)">
                                      <p:cBhvr>
                                        <p:cTn id="15" dur="500"/>
                                        <p:tgtEl>
                                          <p:spTgt spid="3">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ox(in)">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pPr algn="r"/>
            <a:r>
              <a:rPr lang="pt-BR" dirty="0" smtClean="0"/>
              <a:t>Estudo de caso: sistema de controle acadêmico (SCA)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77</a:t>
            </a:fld>
            <a:endParaRPr lang="pt-B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78</a:t>
            </a:fld>
            <a:endParaRPr lang="pt-BR"/>
          </a:p>
        </p:txBody>
      </p:sp>
      <p:sp>
        <p:nvSpPr>
          <p:cNvPr id="6" name="Rectangle 3"/>
          <p:cNvSpPr>
            <a:spLocks noChangeArrowheads="1"/>
          </p:cNvSpPr>
          <p:nvPr/>
        </p:nvSpPr>
        <p:spPr bwMode="auto">
          <a:xfrm>
            <a:off x="200634" y="1986593"/>
            <a:ext cx="8715436" cy="3585547"/>
          </a:xfrm>
          <a:prstGeom prst="rect">
            <a:avLst/>
          </a:prstGeom>
          <a:solidFill>
            <a:srgbClr val="CCECFF"/>
          </a:solidFill>
          <a:ln w="12700">
            <a:solidFill>
              <a:schemeClr val="tx1"/>
            </a:solidFill>
            <a:miter lim="800000"/>
            <a:headEnd type="none" w="sm" len="sm"/>
            <a:tailEnd/>
          </a:ln>
          <a:effectLst/>
        </p:spPr>
        <p:txBody>
          <a:bodyPr wrap="none" anchor="ctr"/>
          <a:lstStyle/>
          <a:p>
            <a:endParaRPr lang="pt-BR"/>
          </a:p>
        </p:txBody>
      </p:sp>
      <p:sp>
        <p:nvSpPr>
          <p:cNvPr id="7" name="Text Box 4"/>
          <p:cNvSpPr txBox="1">
            <a:spLocks noChangeArrowheads="1"/>
          </p:cNvSpPr>
          <p:nvPr/>
        </p:nvSpPr>
        <p:spPr bwMode="auto">
          <a:xfrm>
            <a:off x="384454" y="2513343"/>
            <a:ext cx="8358246" cy="2492990"/>
          </a:xfrm>
          <a:prstGeom prst="rect">
            <a:avLst/>
          </a:prstGeom>
          <a:noFill/>
          <a:ln w="12700">
            <a:noFill/>
            <a:miter lim="800000"/>
            <a:headEnd type="none" w="sm" len="sm"/>
            <a:tailEnd/>
          </a:ln>
          <a:effectLst/>
        </p:spPr>
        <p:txBody>
          <a:bodyPr wrap="square" anchor="ctr">
            <a:spAutoFit/>
          </a:bodyPr>
          <a:lstStyle/>
          <a:p>
            <a:pPr algn="just"/>
            <a:r>
              <a:rPr lang="pt-BR" sz="2600" dirty="0" smtClean="0"/>
              <a:t>A faculdade Galinha Choca (GC) do principado de Monólito necessita de um sistema para automatizar seus processos acadêmicos (ex., inscrição em disciplinas, lançamento de notas, alocação de recursos para turmas, emissão de históricos escolares, etc.). Para isso, a faculdade GC resolveu contratar a empresa de desenvolvimento APS-2010.2.</a:t>
            </a:r>
            <a:endParaRPr lang="pt-BR"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79</a:t>
            </a:fld>
            <a:endParaRPr lang="pt-BR"/>
          </a:p>
        </p:txBody>
      </p:sp>
      <p:graphicFrame>
        <p:nvGraphicFramePr>
          <p:cNvPr id="6" name="Tabela 5"/>
          <p:cNvGraphicFramePr>
            <a:graphicFrameLocks noGrp="1"/>
          </p:cNvGraphicFramePr>
          <p:nvPr/>
        </p:nvGraphicFramePr>
        <p:xfrm>
          <a:off x="285720" y="1598334"/>
          <a:ext cx="8572560" cy="4119880"/>
        </p:xfrm>
        <a:graphic>
          <a:graphicData uri="http://schemas.openxmlformats.org/drawingml/2006/table">
            <a:tbl>
              <a:tblPr firstRow="1" bandRow="1">
                <a:tableStyleId>{5C22544A-7EE6-4342-B048-85BDC9FD1C3A}</a:tableStyleId>
              </a:tblPr>
              <a:tblGrid>
                <a:gridCol w="1785950"/>
                <a:gridCol w="6786610"/>
              </a:tblGrid>
              <a:tr h="370840">
                <a:tc>
                  <a:txBody>
                    <a:bodyPr/>
                    <a:lstStyle/>
                    <a:p>
                      <a:pPr algn="ctr"/>
                      <a:r>
                        <a:rPr lang="pt-BR" sz="1800" dirty="0" smtClean="0"/>
                        <a:t>Identificador</a:t>
                      </a:r>
                      <a:endParaRPr lang="pt-BR" sz="1800" dirty="0"/>
                    </a:p>
                  </a:txBody>
                  <a:tcPr/>
                </a:tc>
                <a:tc>
                  <a:txBody>
                    <a:bodyPr/>
                    <a:lstStyle/>
                    <a:p>
                      <a:pPr algn="ctr"/>
                      <a:r>
                        <a:rPr lang="pt-BR" sz="1800" dirty="0" smtClean="0"/>
                        <a:t>Descrição</a:t>
                      </a:r>
                      <a:endParaRPr lang="pt-BR" sz="1800" dirty="0"/>
                    </a:p>
                  </a:txBody>
                  <a:tcPr/>
                </a:tc>
              </a:tr>
              <a:tr h="370840">
                <a:tc>
                  <a:txBody>
                    <a:bodyPr/>
                    <a:lstStyle/>
                    <a:p>
                      <a:pPr algn="ctr"/>
                      <a:r>
                        <a:rPr lang="pt-BR" sz="1800" dirty="0" smtClean="0"/>
                        <a:t>R1</a:t>
                      </a:r>
                      <a:endParaRPr lang="pt-BR" sz="1800" dirty="0"/>
                    </a:p>
                  </a:txBody>
                  <a:tcPr anchor="ctr"/>
                </a:tc>
                <a:tc>
                  <a:txBody>
                    <a:bodyPr/>
                    <a:lstStyle/>
                    <a:p>
                      <a:pPr algn="just"/>
                      <a:r>
                        <a:rPr lang="pt-BR" sz="1800" dirty="0" smtClean="0"/>
                        <a:t>O sistema deve permitir</a:t>
                      </a:r>
                      <a:r>
                        <a:rPr lang="pt-BR" sz="1800" baseline="0" dirty="0" smtClean="0"/>
                        <a:t> que os alunos visualizem as notas por semestre letivo.</a:t>
                      </a:r>
                      <a:endParaRPr lang="pt-BR" sz="1800" dirty="0"/>
                    </a:p>
                  </a:txBody>
                  <a:tcPr anchor="ctr"/>
                </a:tc>
              </a:tr>
              <a:tr h="370840">
                <a:tc>
                  <a:txBody>
                    <a:bodyPr/>
                    <a:lstStyle/>
                    <a:p>
                      <a:pPr algn="ctr"/>
                      <a:r>
                        <a:rPr lang="pt-BR" sz="1800" dirty="0" smtClean="0"/>
                        <a:t>R2</a:t>
                      </a:r>
                      <a:endParaRPr lang="pt-BR" sz="1800" dirty="0"/>
                    </a:p>
                  </a:txBody>
                  <a:tcPr anchor="ctr"/>
                </a:tc>
                <a:tc>
                  <a:txBody>
                    <a:bodyPr/>
                    <a:lstStyle/>
                    <a:p>
                      <a:pPr algn="just"/>
                      <a:r>
                        <a:rPr lang="pt-BR" sz="1800" dirty="0" smtClean="0"/>
                        <a:t>O sistema deve permitir que o lançamento</a:t>
                      </a:r>
                      <a:r>
                        <a:rPr lang="pt-BR" sz="1800" baseline="0" dirty="0" smtClean="0"/>
                        <a:t> das notas das disciplinas  lecionadas em um semestre letivo e controlar os prazos e  atrasos neste lançamento.</a:t>
                      </a:r>
                      <a:endParaRPr lang="pt-BR" sz="1800" dirty="0"/>
                    </a:p>
                  </a:txBody>
                  <a:tcPr anchor="ctr"/>
                </a:tc>
              </a:tr>
              <a:tr h="370840">
                <a:tc>
                  <a:txBody>
                    <a:bodyPr/>
                    <a:lstStyle/>
                    <a:p>
                      <a:pPr algn="ctr"/>
                      <a:r>
                        <a:rPr lang="pt-BR" sz="1800" dirty="0" smtClean="0"/>
                        <a:t>R3</a:t>
                      </a:r>
                      <a:endParaRPr lang="pt-BR" sz="1800" dirty="0"/>
                    </a:p>
                  </a:txBody>
                  <a:tcPr anchor="ctr"/>
                </a:tc>
                <a:tc>
                  <a:txBody>
                    <a:bodyPr/>
                    <a:lstStyle/>
                    <a:p>
                      <a:pPr algn="just"/>
                      <a:r>
                        <a:rPr lang="pt-BR" sz="1800" dirty="0" smtClean="0"/>
                        <a:t>O sistema deve manter informações</a:t>
                      </a:r>
                      <a:r>
                        <a:rPr lang="pt-BR" sz="1800" baseline="0" dirty="0" smtClean="0"/>
                        <a:t> cadastrais sobre disciplinas no currículo escolar.</a:t>
                      </a:r>
                      <a:endParaRPr lang="pt-BR" sz="1800" dirty="0"/>
                    </a:p>
                  </a:txBody>
                  <a:tcPr anchor="ctr"/>
                </a:tc>
              </a:tr>
              <a:tr h="370840">
                <a:tc>
                  <a:txBody>
                    <a:bodyPr/>
                    <a:lstStyle/>
                    <a:p>
                      <a:pPr algn="ctr"/>
                      <a:r>
                        <a:rPr lang="pt-BR" sz="1800" dirty="0" smtClean="0"/>
                        <a:t>R4</a:t>
                      </a:r>
                      <a:endParaRPr lang="pt-BR" sz="1800" dirty="0"/>
                    </a:p>
                  </a:txBody>
                  <a:tcPr anchor="ctr"/>
                </a:tc>
                <a:tc>
                  <a:txBody>
                    <a:bodyPr/>
                    <a:lstStyle/>
                    <a:p>
                      <a:pPr algn="just"/>
                      <a:r>
                        <a:rPr lang="pt-BR" sz="1800" dirty="0" smtClean="0"/>
                        <a:t>O sistema deve permitir</a:t>
                      </a:r>
                      <a:r>
                        <a:rPr lang="pt-BR" sz="1800" baseline="0" dirty="0" smtClean="0"/>
                        <a:t> a  abertura de turmas  para uma disciplina, assim como a definição de salas e laboratórios a serem utilizados e os horários e dias da semana em que haverá aulas em tal turma.</a:t>
                      </a:r>
                      <a:endParaRPr lang="pt-BR" sz="1800" dirty="0"/>
                    </a:p>
                  </a:txBody>
                  <a:tcPr anchor="ctr"/>
                </a:tc>
              </a:tr>
              <a:tr h="370840">
                <a:tc>
                  <a:txBody>
                    <a:bodyPr/>
                    <a:lstStyle/>
                    <a:p>
                      <a:pPr algn="ctr"/>
                      <a:r>
                        <a:rPr lang="pt-BR" sz="1800" dirty="0" smtClean="0"/>
                        <a:t>R5</a:t>
                      </a:r>
                      <a:endParaRPr lang="pt-BR" sz="1800" dirty="0"/>
                    </a:p>
                  </a:txBody>
                  <a:tcPr anchor="ctr"/>
                </a:tc>
                <a:tc>
                  <a:txBody>
                    <a:bodyPr/>
                    <a:lstStyle/>
                    <a:p>
                      <a:pPr algn="just"/>
                      <a:r>
                        <a:rPr lang="pt-BR" sz="1800" dirty="0" smtClean="0"/>
                        <a:t>O sistema deve permitir que</a:t>
                      </a:r>
                      <a:r>
                        <a:rPr lang="pt-BR" sz="1800" baseline="0" dirty="0" smtClean="0"/>
                        <a:t> os alunos realizem a inscrição em disciplinas do semestre letivo.</a:t>
                      </a:r>
                      <a:endParaRPr lang="pt-BR" sz="1800" dirty="0"/>
                    </a:p>
                  </a:txBody>
                  <a:tcPr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Componentes do Modelo</a:t>
            </a:r>
            <a:endParaRPr lang="pt-BR" dirty="0"/>
          </a:p>
        </p:txBody>
      </p:sp>
      <p:sp>
        <p:nvSpPr>
          <p:cNvPr id="3" name="Espaço Reservado para Conteúdo 2"/>
          <p:cNvSpPr>
            <a:spLocks noGrp="1"/>
          </p:cNvSpPr>
          <p:nvPr>
            <p:ph idx="1"/>
          </p:nvPr>
        </p:nvSpPr>
        <p:spPr/>
        <p:txBody>
          <a:bodyPr/>
          <a:lstStyle/>
          <a:p>
            <a:r>
              <a:rPr lang="pt-BR" dirty="0" smtClean="0"/>
              <a:t>O modelo de casos de uso de um sistema é composto de</a:t>
            </a:r>
          </a:p>
          <a:p>
            <a:pPr lvl="1"/>
            <a:r>
              <a:rPr lang="pt-BR" dirty="0" smtClean="0"/>
              <a:t>Casos de uso</a:t>
            </a:r>
          </a:p>
          <a:p>
            <a:pPr lvl="1"/>
            <a:r>
              <a:rPr lang="pt-BR" dirty="0" smtClean="0"/>
              <a:t>Atores </a:t>
            </a:r>
          </a:p>
          <a:p>
            <a:pPr lvl="1"/>
            <a:r>
              <a:rPr lang="pt-BR" dirty="0" smtClean="0"/>
              <a:t>Relacionamentos entre os elementos anteriores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a:t>
            </a:fld>
            <a:endParaRPr lang="pt-B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80</a:t>
            </a:fld>
            <a:endParaRPr lang="pt-BR"/>
          </a:p>
        </p:txBody>
      </p:sp>
      <p:graphicFrame>
        <p:nvGraphicFramePr>
          <p:cNvPr id="6" name="Tabela 5"/>
          <p:cNvGraphicFramePr>
            <a:graphicFrameLocks noGrp="1"/>
          </p:cNvGraphicFramePr>
          <p:nvPr/>
        </p:nvGraphicFramePr>
        <p:xfrm>
          <a:off x="285720" y="1598334"/>
          <a:ext cx="8572560" cy="2931160"/>
        </p:xfrm>
        <a:graphic>
          <a:graphicData uri="http://schemas.openxmlformats.org/drawingml/2006/table">
            <a:tbl>
              <a:tblPr firstRow="1" bandRow="1">
                <a:tableStyleId>{5C22544A-7EE6-4342-B048-85BDC9FD1C3A}</a:tableStyleId>
              </a:tblPr>
              <a:tblGrid>
                <a:gridCol w="1785950"/>
                <a:gridCol w="6786610"/>
              </a:tblGrid>
              <a:tr h="370840">
                <a:tc>
                  <a:txBody>
                    <a:bodyPr/>
                    <a:lstStyle/>
                    <a:p>
                      <a:pPr algn="ctr"/>
                      <a:r>
                        <a:rPr lang="pt-BR" sz="1800" dirty="0" smtClean="0"/>
                        <a:t>Identificador</a:t>
                      </a:r>
                      <a:endParaRPr lang="pt-BR" sz="1800" dirty="0"/>
                    </a:p>
                  </a:txBody>
                  <a:tcPr/>
                </a:tc>
                <a:tc>
                  <a:txBody>
                    <a:bodyPr/>
                    <a:lstStyle/>
                    <a:p>
                      <a:pPr algn="ctr"/>
                      <a:r>
                        <a:rPr lang="pt-BR" sz="1800" dirty="0" smtClean="0"/>
                        <a:t>Descrição</a:t>
                      </a:r>
                      <a:endParaRPr lang="pt-BR" sz="1800" dirty="0"/>
                    </a:p>
                  </a:txBody>
                  <a:tcPr/>
                </a:tc>
              </a:tr>
              <a:tr h="370840">
                <a:tc>
                  <a:txBody>
                    <a:bodyPr/>
                    <a:lstStyle/>
                    <a:p>
                      <a:pPr algn="ctr"/>
                      <a:r>
                        <a:rPr lang="pt-BR" sz="1800" dirty="0" smtClean="0"/>
                        <a:t>R6</a:t>
                      </a:r>
                      <a:endParaRPr lang="pt-BR" sz="1800" dirty="0"/>
                    </a:p>
                  </a:txBody>
                  <a:tcPr anchor="ctr"/>
                </a:tc>
                <a:tc>
                  <a:txBody>
                    <a:bodyPr/>
                    <a:lstStyle/>
                    <a:p>
                      <a:pPr algn="just"/>
                      <a:r>
                        <a:rPr lang="pt-BR" sz="1800" dirty="0" smtClean="0"/>
                        <a:t>O sistema deve permitir o</a:t>
                      </a:r>
                      <a:r>
                        <a:rPr lang="pt-BR" sz="1800" baseline="0" dirty="0" smtClean="0"/>
                        <a:t> controle do andamento </a:t>
                      </a:r>
                      <a:r>
                        <a:rPr lang="pt-BR" sz="1800" dirty="0" smtClean="0"/>
                        <a:t>das inscrições em disciplinas feitas por alunos.</a:t>
                      </a:r>
                      <a:endParaRPr lang="pt-BR" sz="1800" dirty="0"/>
                    </a:p>
                  </a:txBody>
                  <a:tcPr anchor="ctr"/>
                </a:tc>
              </a:tr>
              <a:tr h="370840">
                <a:tc>
                  <a:txBody>
                    <a:bodyPr/>
                    <a:lstStyle/>
                    <a:p>
                      <a:pPr algn="ctr"/>
                      <a:r>
                        <a:rPr lang="pt-BR" sz="1800" dirty="0" smtClean="0"/>
                        <a:t>R7</a:t>
                      </a:r>
                      <a:endParaRPr lang="pt-BR" sz="1800" dirty="0"/>
                    </a:p>
                  </a:txBody>
                  <a:tcPr anchor="ctr"/>
                </a:tc>
                <a:tc>
                  <a:txBody>
                    <a:bodyPr/>
                    <a:lstStyle/>
                    <a:p>
                      <a:pPr algn="just"/>
                      <a:r>
                        <a:rPr lang="pt-BR" sz="1800" dirty="0" smtClean="0"/>
                        <a:t>O sistema deve se comunicar com o </a:t>
                      </a:r>
                      <a:r>
                        <a:rPr lang="pt-BR" sz="1800" i="1" dirty="0" smtClean="0"/>
                        <a:t>Sistema de Recursos Humanos</a:t>
                      </a:r>
                      <a:r>
                        <a:rPr lang="pt-BR" sz="1800" dirty="0" smtClean="0"/>
                        <a:t> para obter dados cadastrais sobre os professores</a:t>
                      </a:r>
                      <a:endParaRPr lang="pt-BR" sz="1800" dirty="0"/>
                    </a:p>
                  </a:txBody>
                  <a:tcPr anchor="ctr"/>
                </a:tc>
              </a:tr>
              <a:tr h="370840">
                <a:tc>
                  <a:txBody>
                    <a:bodyPr/>
                    <a:lstStyle/>
                    <a:p>
                      <a:pPr algn="ctr"/>
                      <a:r>
                        <a:rPr lang="pt-BR" sz="1800" dirty="0" smtClean="0"/>
                        <a:t>R8</a:t>
                      </a:r>
                      <a:endParaRPr lang="pt-BR" sz="1800" dirty="0"/>
                    </a:p>
                  </a:txBody>
                  <a:tcPr anchor="ctr"/>
                </a:tc>
                <a:tc>
                  <a:txBody>
                    <a:bodyPr/>
                    <a:lstStyle/>
                    <a:p>
                      <a:pPr algn="just"/>
                      <a:r>
                        <a:rPr lang="pt-BR" sz="1800" dirty="0" smtClean="0"/>
                        <a:t>O sistema</a:t>
                      </a:r>
                      <a:r>
                        <a:rPr lang="pt-BR" sz="1800" baseline="0" dirty="0" smtClean="0"/>
                        <a:t> deve se comunicar com o Sistema de Faturamento para informar as inscrições  realizadas pelos alunos</a:t>
                      </a:r>
                      <a:endParaRPr lang="pt-BR" sz="1800" dirty="0"/>
                    </a:p>
                  </a:txBody>
                  <a:tcPr anchor="ctr"/>
                </a:tc>
              </a:tr>
              <a:tr h="370840">
                <a:tc>
                  <a:txBody>
                    <a:bodyPr/>
                    <a:lstStyle/>
                    <a:p>
                      <a:pPr algn="ctr"/>
                      <a:r>
                        <a:rPr lang="pt-BR" sz="1800" dirty="0" smtClean="0"/>
                        <a:t>R9</a:t>
                      </a:r>
                      <a:endParaRPr lang="pt-BR" sz="1800" dirty="0"/>
                    </a:p>
                  </a:txBody>
                  <a:tcPr anchor="ctr"/>
                </a:tc>
                <a:tc>
                  <a:txBody>
                    <a:bodyPr/>
                    <a:lstStyle/>
                    <a:p>
                      <a:pPr algn="just"/>
                      <a:r>
                        <a:rPr lang="pt-BR" sz="1800" dirty="0" smtClean="0"/>
                        <a:t>O sistema</a:t>
                      </a:r>
                      <a:r>
                        <a:rPr lang="pt-BR" sz="1800" baseline="0" dirty="0" smtClean="0"/>
                        <a:t> deve manter informações cadastrais sobre os alunos e seus históricos escolares</a:t>
                      </a:r>
                      <a:endParaRPr lang="pt-BR" sz="1800" dirty="0"/>
                    </a:p>
                  </a:txBody>
                  <a:tcPr anchor="ct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Regras de Negócio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81</a:t>
            </a:fld>
            <a:endParaRPr lang="pt-BR"/>
          </a:p>
        </p:txBody>
      </p:sp>
      <p:graphicFrame>
        <p:nvGraphicFramePr>
          <p:cNvPr id="6" name="Tabela 5"/>
          <p:cNvGraphicFramePr>
            <a:graphicFrameLocks noGrp="1"/>
          </p:cNvGraphicFramePr>
          <p:nvPr/>
        </p:nvGraphicFramePr>
        <p:xfrm>
          <a:off x="300967" y="1632262"/>
          <a:ext cx="8572560" cy="1010920"/>
        </p:xfrm>
        <a:graphic>
          <a:graphicData uri="http://schemas.openxmlformats.org/drawingml/2006/table">
            <a:tbl>
              <a:tblPr firstRow="1" bandRow="1">
                <a:tableStyleId>{5C22544A-7EE6-4342-B048-85BDC9FD1C3A}</a:tableStyleId>
              </a:tblPr>
              <a:tblGrid>
                <a:gridCol w="1785950"/>
                <a:gridCol w="6786610"/>
              </a:tblGrid>
              <a:tr h="370840">
                <a:tc gridSpan="2">
                  <a:txBody>
                    <a:bodyPr/>
                    <a:lstStyle/>
                    <a:p>
                      <a:pPr algn="just"/>
                      <a:r>
                        <a:rPr lang="pt-BR" sz="1800" dirty="0" smtClean="0"/>
                        <a:t>Quantidade máxima de inscrições por semestre letivo (RN01)</a:t>
                      </a:r>
                      <a:endParaRPr lang="pt-BR" sz="1800" dirty="0"/>
                    </a:p>
                  </a:txBody>
                  <a:tcPr/>
                </a:tc>
                <a:tc hMerge="1">
                  <a:txBody>
                    <a:bodyPr/>
                    <a:lstStyle/>
                    <a:p>
                      <a:pPr algn="ctr"/>
                      <a:endParaRPr lang="pt-BR" sz="1800" dirty="0"/>
                    </a:p>
                  </a:txBody>
                  <a:tcPr/>
                </a:tc>
              </a:tr>
              <a:tr h="370840">
                <a:tc>
                  <a:txBody>
                    <a:bodyPr/>
                    <a:lstStyle/>
                    <a:p>
                      <a:pPr algn="ctr"/>
                      <a:r>
                        <a:rPr lang="pt-BR" sz="1800" dirty="0" smtClean="0"/>
                        <a:t>Descrição</a:t>
                      </a:r>
                      <a:endParaRPr lang="pt-BR" sz="1800" dirty="0"/>
                    </a:p>
                  </a:txBody>
                  <a:tcPr anchor="ctr"/>
                </a:tc>
                <a:tc>
                  <a:txBody>
                    <a:bodyPr/>
                    <a:lstStyle/>
                    <a:p>
                      <a:pPr algn="just"/>
                      <a:r>
                        <a:rPr lang="pt-BR" sz="1800" dirty="0" smtClean="0"/>
                        <a:t>Em um semestres letivos,</a:t>
                      </a:r>
                      <a:r>
                        <a:rPr lang="pt-BR" sz="1800" baseline="0" dirty="0" smtClean="0"/>
                        <a:t> um aluno não pode  se inscrever em uma  quantidade de  disciplinas cuja soma dos créditos ultrapasse 20.</a:t>
                      </a:r>
                      <a:endParaRPr lang="pt-BR" sz="1800" dirty="0"/>
                    </a:p>
                  </a:txBody>
                  <a:tcPr anchor="ctr"/>
                </a:tc>
              </a:tr>
            </a:tbl>
          </a:graphicData>
        </a:graphic>
      </p:graphicFrame>
      <p:graphicFrame>
        <p:nvGraphicFramePr>
          <p:cNvPr id="7" name="Tabela 6"/>
          <p:cNvGraphicFramePr>
            <a:graphicFrameLocks noGrp="1"/>
          </p:cNvGraphicFramePr>
          <p:nvPr/>
        </p:nvGraphicFramePr>
        <p:xfrm>
          <a:off x="300967" y="3088318"/>
          <a:ext cx="8572560" cy="1010920"/>
        </p:xfrm>
        <a:graphic>
          <a:graphicData uri="http://schemas.openxmlformats.org/drawingml/2006/table">
            <a:tbl>
              <a:tblPr firstRow="1" bandRow="1">
                <a:tableStyleId>{5C22544A-7EE6-4342-B048-85BDC9FD1C3A}</a:tableStyleId>
              </a:tblPr>
              <a:tblGrid>
                <a:gridCol w="1785950"/>
                <a:gridCol w="6786610"/>
              </a:tblGrid>
              <a:tr h="370840">
                <a:tc gridSpan="2">
                  <a:txBody>
                    <a:bodyPr/>
                    <a:lstStyle/>
                    <a:p>
                      <a:pPr algn="just"/>
                      <a:r>
                        <a:rPr lang="pt-BR" sz="1800" dirty="0" smtClean="0"/>
                        <a:t>Quantidade de alunos possíveis (RN02)</a:t>
                      </a:r>
                      <a:endParaRPr lang="pt-BR" sz="1800" dirty="0"/>
                    </a:p>
                  </a:txBody>
                  <a:tcPr/>
                </a:tc>
                <a:tc hMerge="1">
                  <a:txBody>
                    <a:bodyPr/>
                    <a:lstStyle/>
                    <a:p>
                      <a:pPr algn="ctr"/>
                      <a:endParaRPr lang="pt-BR" sz="1800" dirty="0"/>
                    </a:p>
                  </a:txBody>
                  <a:tcPr/>
                </a:tc>
              </a:tr>
              <a:tr h="370840">
                <a:tc>
                  <a:txBody>
                    <a:bodyPr/>
                    <a:lstStyle/>
                    <a:p>
                      <a:pPr algn="ctr"/>
                      <a:r>
                        <a:rPr lang="pt-BR" sz="1800" dirty="0" smtClean="0"/>
                        <a:t>Descrição</a:t>
                      </a:r>
                      <a:endParaRPr lang="pt-BR" sz="1800" dirty="0"/>
                    </a:p>
                  </a:txBody>
                  <a:tcPr anchor="ctr"/>
                </a:tc>
                <a:tc>
                  <a:txBody>
                    <a:bodyPr/>
                    <a:lstStyle/>
                    <a:p>
                      <a:pPr algn="just"/>
                      <a:r>
                        <a:rPr lang="pt-BR" sz="1800" dirty="0" smtClean="0"/>
                        <a:t>Uma oferta de disciplina em uma turma não pode ter mais de 40 alunos inscritos.</a:t>
                      </a:r>
                      <a:endParaRPr lang="pt-BR" sz="1800" dirty="0"/>
                    </a:p>
                  </a:txBody>
                  <a:tcPr anchor="ctr"/>
                </a:tc>
              </a:tr>
            </a:tbl>
          </a:graphicData>
        </a:graphic>
      </p:graphicFrame>
      <p:graphicFrame>
        <p:nvGraphicFramePr>
          <p:cNvPr id="8" name="Tabela 7"/>
          <p:cNvGraphicFramePr>
            <a:graphicFrameLocks noGrp="1"/>
          </p:cNvGraphicFramePr>
          <p:nvPr/>
        </p:nvGraphicFramePr>
        <p:xfrm>
          <a:off x="300967" y="4503430"/>
          <a:ext cx="8572560" cy="1010920"/>
        </p:xfrm>
        <a:graphic>
          <a:graphicData uri="http://schemas.openxmlformats.org/drawingml/2006/table">
            <a:tbl>
              <a:tblPr firstRow="1" bandRow="1">
                <a:tableStyleId>{5C22544A-7EE6-4342-B048-85BDC9FD1C3A}</a:tableStyleId>
              </a:tblPr>
              <a:tblGrid>
                <a:gridCol w="1785950"/>
                <a:gridCol w="6786610"/>
              </a:tblGrid>
              <a:tr h="370840">
                <a:tc gridSpan="2">
                  <a:txBody>
                    <a:bodyPr/>
                    <a:lstStyle/>
                    <a:p>
                      <a:pPr algn="just"/>
                      <a:r>
                        <a:rPr lang="pt-BR" sz="1800" dirty="0" smtClean="0"/>
                        <a:t>Pré-requisitos</a:t>
                      </a:r>
                      <a:r>
                        <a:rPr lang="pt-BR" sz="1800" baseline="0" dirty="0" smtClean="0"/>
                        <a:t> </a:t>
                      </a:r>
                      <a:r>
                        <a:rPr lang="pt-BR" sz="1800" dirty="0" smtClean="0"/>
                        <a:t> para uma disciplina (RN03)</a:t>
                      </a:r>
                      <a:endParaRPr lang="pt-BR" sz="1800" dirty="0"/>
                    </a:p>
                  </a:txBody>
                  <a:tcPr/>
                </a:tc>
                <a:tc hMerge="1">
                  <a:txBody>
                    <a:bodyPr/>
                    <a:lstStyle/>
                    <a:p>
                      <a:pPr algn="ctr"/>
                      <a:endParaRPr lang="pt-BR" sz="1800" dirty="0"/>
                    </a:p>
                  </a:txBody>
                  <a:tcPr/>
                </a:tc>
              </a:tr>
              <a:tr h="370840">
                <a:tc>
                  <a:txBody>
                    <a:bodyPr/>
                    <a:lstStyle/>
                    <a:p>
                      <a:pPr algn="ctr"/>
                      <a:r>
                        <a:rPr lang="pt-BR" sz="1800" dirty="0" smtClean="0"/>
                        <a:t>Descrição</a:t>
                      </a:r>
                      <a:endParaRPr lang="pt-BR" sz="1800" dirty="0"/>
                    </a:p>
                  </a:txBody>
                  <a:tcPr anchor="ctr"/>
                </a:tc>
                <a:tc>
                  <a:txBody>
                    <a:bodyPr/>
                    <a:lstStyle/>
                    <a:p>
                      <a:pPr algn="just"/>
                      <a:r>
                        <a:rPr lang="pt-BR" sz="1800" dirty="0" smtClean="0"/>
                        <a:t>Um aluno não pode se inscrever em uma disciplina para a qual não possua os pré-requisitos.</a:t>
                      </a:r>
                      <a:endParaRPr lang="pt-BR" sz="1800" dirty="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1"/>
          </p:nvPr>
        </p:nvSpPr>
        <p:spPr/>
        <p:txBody>
          <a:bodyPr/>
          <a:lstStyle/>
          <a:p>
            <a:r>
              <a:rPr lang="pt-BR" dirty="0" smtClean="0"/>
              <a:t>Lincoln Souza Rocha (APS - 2010.1)</a:t>
            </a:r>
            <a:endParaRPr lang="pt-BR" dirty="0"/>
          </a:p>
        </p:txBody>
      </p:sp>
      <p:graphicFrame>
        <p:nvGraphicFramePr>
          <p:cNvPr id="8" name="Tabela 7"/>
          <p:cNvGraphicFramePr>
            <a:graphicFrameLocks noGrp="1"/>
          </p:cNvGraphicFramePr>
          <p:nvPr/>
        </p:nvGraphicFramePr>
        <p:xfrm>
          <a:off x="285720" y="4286256"/>
          <a:ext cx="8572560" cy="2382520"/>
        </p:xfrm>
        <a:graphic>
          <a:graphicData uri="http://schemas.openxmlformats.org/drawingml/2006/table">
            <a:tbl>
              <a:tblPr firstRow="1" bandRow="1">
                <a:tableStyleId>{5C22544A-7EE6-4342-B048-85BDC9FD1C3A}</a:tableStyleId>
              </a:tblPr>
              <a:tblGrid>
                <a:gridCol w="1785950"/>
                <a:gridCol w="6786610"/>
              </a:tblGrid>
              <a:tr h="370840">
                <a:tc gridSpan="2">
                  <a:txBody>
                    <a:bodyPr/>
                    <a:lstStyle/>
                    <a:p>
                      <a:pPr algn="just"/>
                      <a:r>
                        <a:rPr lang="pt-BR" sz="1800" dirty="0" smtClean="0"/>
                        <a:t>Política de Avaliação de Alunos (RN06)</a:t>
                      </a:r>
                      <a:endParaRPr lang="pt-BR" sz="1800" dirty="0"/>
                    </a:p>
                  </a:txBody>
                  <a:tcPr/>
                </a:tc>
                <a:tc hMerge="1">
                  <a:txBody>
                    <a:bodyPr/>
                    <a:lstStyle/>
                    <a:p>
                      <a:pPr algn="ctr"/>
                      <a:endParaRPr lang="pt-BR" sz="1800" dirty="0"/>
                    </a:p>
                  </a:txBody>
                  <a:tcPr/>
                </a:tc>
              </a:tr>
              <a:tr h="370840">
                <a:tc>
                  <a:txBody>
                    <a:bodyPr/>
                    <a:lstStyle/>
                    <a:p>
                      <a:pPr algn="ctr"/>
                      <a:r>
                        <a:rPr lang="pt-BR" sz="1800" dirty="0" smtClean="0"/>
                        <a:t>Descrição</a:t>
                      </a:r>
                      <a:endParaRPr lang="pt-BR" sz="1800" dirty="0"/>
                    </a:p>
                  </a:txBody>
                  <a:tcPr anchor="ctr"/>
                </a:tc>
                <a:tc>
                  <a:txBody>
                    <a:bodyPr/>
                    <a:lstStyle/>
                    <a:p>
                      <a:pPr algn="just"/>
                      <a:r>
                        <a:rPr lang="pt-BR" sz="1800" dirty="0" smtClean="0"/>
                        <a:t>A avaliação de um aluno em uma disciplina (um valor de 0 a 10) é obtida pela</a:t>
                      </a:r>
                      <a:r>
                        <a:rPr lang="pt-BR" sz="1800" baseline="0" dirty="0" smtClean="0"/>
                        <a:t> média de duas avaliações durante o semestre (A1 e A2), ou pela freqüência nas aulas.</a:t>
                      </a:r>
                    </a:p>
                    <a:p>
                      <a:pPr algn="just">
                        <a:buFont typeface="Arial" pitchFamily="34" charset="0"/>
                        <a:buChar char="•"/>
                      </a:pPr>
                      <a:r>
                        <a:rPr lang="pt-BR" sz="1800" baseline="0" dirty="0" smtClean="0"/>
                        <a:t>Se nota &gt;= 7.0 -&gt; aprovado </a:t>
                      </a:r>
                    </a:p>
                    <a:p>
                      <a:pPr algn="just">
                        <a:buFont typeface="Arial" pitchFamily="34" charset="0"/>
                        <a:buChar char="•"/>
                      </a:pPr>
                      <a:r>
                        <a:rPr lang="pt-BR" sz="1800" baseline="0" dirty="0" smtClean="0"/>
                        <a:t>Se  5.0 &lt;= nota &lt; 70 -&gt; prova final</a:t>
                      </a:r>
                    </a:p>
                    <a:p>
                      <a:pPr algn="just">
                        <a:buFont typeface="Arial" pitchFamily="34" charset="0"/>
                        <a:buChar char="•"/>
                      </a:pPr>
                      <a:r>
                        <a:rPr lang="pt-BR" sz="1800" baseline="0" dirty="0" smtClean="0"/>
                        <a:t>Se  nota &lt; 5.0 -&gt; reprovado</a:t>
                      </a:r>
                    </a:p>
                    <a:p>
                      <a:pPr algn="just">
                        <a:buFont typeface="Arial" pitchFamily="34" charset="0"/>
                        <a:buChar char="•"/>
                      </a:pPr>
                      <a:r>
                        <a:rPr lang="pt-BR" sz="1800" baseline="0" dirty="0" smtClean="0"/>
                        <a:t>Se freqüência &lt; 75% -&gt; reprovado </a:t>
                      </a:r>
                      <a:endParaRPr lang="pt-BR" sz="1800" dirty="0"/>
                    </a:p>
                  </a:txBody>
                  <a:tcPr anchor="ctr"/>
                </a:tc>
              </a:tr>
            </a:tbl>
          </a:graphicData>
        </a:graphic>
      </p:graphicFrame>
      <p:sp>
        <p:nvSpPr>
          <p:cNvPr id="2" name="Título 1"/>
          <p:cNvSpPr>
            <a:spLocks noGrp="1"/>
          </p:cNvSpPr>
          <p:nvPr>
            <p:ph type="title"/>
          </p:nvPr>
        </p:nvSpPr>
        <p:spPr/>
        <p:txBody>
          <a:bodyPr/>
          <a:lstStyle/>
          <a:p>
            <a:r>
              <a:rPr lang="pt-BR" dirty="0" smtClean="0"/>
              <a:t>Regras de Negócio</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82</a:t>
            </a:fld>
            <a:endParaRPr lang="pt-BR"/>
          </a:p>
        </p:txBody>
      </p:sp>
      <p:graphicFrame>
        <p:nvGraphicFramePr>
          <p:cNvPr id="6" name="Tabela 5"/>
          <p:cNvGraphicFramePr>
            <a:graphicFrameLocks noGrp="1"/>
          </p:cNvGraphicFramePr>
          <p:nvPr/>
        </p:nvGraphicFramePr>
        <p:xfrm>
          <a:off x="285720" y="1632262"/>
          <a:ext cx="8572560" cy="1010920"/>
        </p:xfrm>
        <a:graphic>
          <a:graphicData uri="http://schemas.openxmlformats.org/drawingml/2006/table">
            <a:tbl>
              <a:tblPr firstRow="1" bandRow="1">
                <a:tableStyleId>{5C22544A-7EE6-4342-B048-85BDC9FD1C3A}</a:tableStyleId>
              </a:tblPr>
              <a:tblGrid>
                <a:gridCol w="1785950"/>
                <a:gridCol w="6786610"/>
              </a:tblGrid>
              <a:tr h="370840">
                <a:tc gridSpan="2">
                  <a:txBody>
                    <a:bodyPr/>
                    <a:lstStyle/>
                    <a:p>
                      <a:pPr algn="just"/>
                      <a:r>
                        <a:rPr lang="pt-BR" sz="1800" dirty="0" smtClean="0"/>
                        <a:t>Habilitação para lecionar  disciplina (RN04)</a:t>
                      </a:r>
                      <a:endParaRPr lang="pt-BR" sz="1800" dirty="0"/>
                    </a:p>
                  </a:txBody>
                  <a:tcPr/>
                </a:tc>
                <a:tc hMerge="1">
                  <a:txBody>
                    <a:bodyPr/>
                    <a:lstStyle/>
                    <a:p>
                      <a:pPr algn="ctr"/>
                      <a:endParaRPr lang="pt-BR" sz="1800" dirty="0"/>
                    </a:p>
                  </a:txBody>
                  <a:tcPr/>
                </a:tc>
              </a:tr>
              <a:tr h="370840">
                <a:tc>
                  <a:txBody>
                    <a:bodyPr/>
                    <a:lstStyle/>
                    <a:p>
                      <a:pPr algn="ctr"/>
                      <a:r>
                        <a:rPr lang="pt-BR" sz="1800" dirty="0" smtClean="0"/>
                        <a:t>Descrição</a:t>
                      </a:r>
                      <a:endParaRPr lang="pt-BR" sz="1800" dirty="0"/>
                    </a:p>
                  </a:txBody>
                  <a:tcPr anchor="ctr"/>
                </a:tc>
                <a:tc>
                  <a:txBody>
                    <a:bodyPr/>
                    <a:lstStyle/>
                    <a:p>
                      <a:pPr algn="just"/>
                      <a:r>
                        <a:rPr lang="pt-BR" sz="1800" dirty="0" smtClean="0"/>
                        <a:t>Um professor</a:t>
                      </a:r>
                      <a:r>
                        <a:rPr lang="pt-BR" sz="1800" baseline="0" dirty="0" smtClean="0"/>
                        <a:t> só pode lecionar disciplinas para as quais esteja habilitado.</a:t>
                      </a:r>
                      <a:endParaRPr lang="pt-BR" sz="1800" dirty="0"/>
                    </a:p>
                  </a:txBody>
                  <a:tcPr anchor="ctr"/>
                </a:tc>
              </a:tr>
            </a:tbl>
          </a:graphicData>
        </a:graphic>
      </p:graphicFrame>
      <p:graphicFrame>
        <p:nvGraphicFramePr>
          <p:cNvPr id="7" name="Tabela 6"/>
          <p:cNvGraphicFramePr>
            <a:graphicFrameLocks noGrp="1"/>
          </p:cNvGraphicFramePr>
          <p:nvPr/>
        </p:nvGraphicFramePr>
        <p:xfrm>
          <a:off x="285720" y="2928934"/>
          <a:ext cx="8572560" cy="1010920"/>
        </p:xfrm>
        <a:graphic>
          <a:graphicData uri="http://schemas.openxmlformats.org/drawingml/2006/table">
            <a:tbl>
              <a:tblPr firstRow="1" bandRow="1">
                <a:tableStyleId>{5C22544A-7EE6-4342-B048-85BDC9FD1C3A}</a:tableStyleId>
              </a:tblPr>
              <a:tblGrid>
                <a:gridCol w="1785950"/>
                <a:gridCol w="6786610"/>
              </a:tblGrid>
              <a:tr h="370840">
                <a:tc gridSpan="2">
                  <a:txBody>
                    <a:bodyPr/>
                    <a:lstStyle/>
                    <a:p>
                      <a:pPr algn="just"/>
                      <a:r>
                        <a:rPr lang="pt-BR" sz="1800" dirty="0" smtClean="0"/>
                        <a:t>Cancelamento de matricula (RN05)</a:t>
                      </a:r>
                      <a:endParaRPr lang="pt-BR" sz="1800" dirty="0"/>
                    </a:p>
                  </a:txBody>
                  <a:tcPr/>
                </a:tc>
                <a:tc hMerge="1">
                  <a:txBody>
                    <a:bodyPr/>
                    <a:lstStyle/>
                    <a:p>
                      <a:pPr algn="ctr"/>
                      <a:endParaRPr lang="pt-BR" sz="1800" dirty="0"/>
                    </a:p>
                  </a:txBody>
                  <a:tcPr/>
                </a:tc>
              </a:tr>
              <a:tr h="370840">
                <a:tc>
                  <a:txBody>
                    <a:bodyPr/>
                    <a:lstStyle/>
                    <a:p>
                      <a:pPr algn="ctr"/>
                      <a:r>
                        <a:rPr lang="pt-BR" sz="1800" dirty="0" smtClean="0"/>
                        <a:t>Descrição</a:t>
                      </a:r>
                      <a:endParaRPr lang="pt-BR" sz="1800" dirty="0"/>
                    </a:p>
                  </a:txBody>
                  <a:tcPr anchor="ctr"/>
                </a:tc>
                <a:tc>
                  <a:txBody>
                    <a:bodyPr/>
                    <a:lstStyle/>
                    <a:p>
                      <a:pPr algn="just"/>
                      <a:r>
                        <a:rPr lang="pt-BR" sz="1800" dirty="0" smtClean="0"/>
                        <a:t>Um aluno deve ter a matrícula cancelada se for reprovado mais de duas vezes na mesma disciplina.</a:t>
                      </a:r>
                      <a:endParaRPr lang="pt-BR" sz="1800" dirty="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Atores</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83</a:t>
            </a:fld>
            <a:endParaRPr lang="pt-BR"/>
          </a:p>
        </p:txBody>
      </p:sp>
      <p:graphicFrame>
        <p:nvGraphicFramePr>
          <p:cNvPr id="6" name="Tabela 5"/>
          <p:cNvGraphicFramePr>
            <a:graphicFrameLocks noGrp="1"/>
          </p:cNvGraphicFramePr>
          <p:nvPr/>
        </p:nvGraphicFramePr>
        <p:xfrm>
          <a:off x="285720" y="1598334"/>
          <a:ext cx="8572560" cy="4216400"/>
        </p:xfrm>
        <a:graphic>
          <a:graphicData uri="http://schemas.openxmlformats.org/drawingml/2006/table">
            <a:tbl>
              <a:tblPr firstRow="1" bandRow="1">
                <a:tableStyleId>{5C22544A-7EE6-4342-B048-85BDC9FD1C3A}</a:tableStyleId>
              </a:tblPr>
              <a:tblGrid>
                <a:gridCol w="2286016"/>
                <a:gridCol w="6286544"/>
              </a:tblGrid>
              <a:tr h="370840">
                <a:tc>
                  <a:txBody>
                    <a:bodyPr/>
                    <a:lstStyle/>
                    <a:p>
                      <a:pPr algn="ctr"/>
                      <a:r>
                        <a:rPr lang="pt-BR" sz="1800" dirty="0" smtClean="0"/>
                        <a:t>Nome</a:t>
                      </a:r>
                      <a:endParaRPr lang="pt-BR" sz="1800" dirty="0"/>
                    </a:p>
                  </a:txBody>
                  <a:tcPr/>
                </a:tc>
                <a:tc>
                  <a:txBody>
                    <a:bodyPr/>
                    <a:lstStyle/>
                    <a:p>
                      <a:pPr algn="ctr"/>
                      <a:r>
                        <a:rPr lang="pt-BR" sz="1800" dirty="0" smtClean="0"/>
                        <a:t>Descrição</a:t>
                      </a:r>
                      <a:endParaRPr lang="pt-BR" sz="1800" dirty="0"/>
                    </a:p>
                  </a:txBody>
                  <a:tcPr/>
                </a:tc>
              </a:tr>
              <a:tr h="370840">
                <a:tc>
                  <a:txBody>
                    <a:bodyPr/>
                    <a:lstStyle/>
                    <a:p>
                      <a:pPr algn="ctr"/>
                      <a:r>
                        <a:rPr lang="pt-BR" sz="1800" dirty="0" smtClean="0"/>
                        <a:t>Aluno</a:t>
                      </a:r>
                      <a:endParaRPr lang="pt-BR" sz="1800" dirty="0"/>
                    </a:p>
                  </a:txBody>
                  <a:tcPr anchor="ctr"/>
                </a:tc>
                <a:tc>
                  <a:txBody>
                    <a:bodyPr/>
                    <a:lstStyle/>
                    <a:p>
                      <a:pPr algn="just"/>
                      <a:r>
                        <a:rPr lang="pt-BR" sz="1800" dirty="0" smtClean="0"/>
                        <a:t>Individuo que esta matricula da faculdade, que tem interesse em se inscrever em disciplinas.</a:t>
                      </a:r>
                      <a:endParaRPr lang="pt-BR" sz="1800" dirty="0"/>
                    </a:p>
                  </a:txBody>
                  <a:tcPr anchor="ctr"/>
                </a:tc>
              </a:tr>
              <a:tr h="370840">
                <a:tc>
                  <a:txBody>
                    <a:bodyPr/>
                    <a:lstStyle/>
                    <a:p>
                      <a:pPr algn="ctr"/>
                      <a:r>
                        <a:rPr lang="pt-BR" sz="1800" dirty="0" smtClean="0"/>
                        <a:t>Professor</a:t>
                      </a:r>
                      <a:endParaRPr lang="pt-BR" sz="1800" dirty="0"/>
                    </a:p>
                  </a:txBody>
                  <a:tcPr anchor="ctr"/>
                </a:tc>
                <a:tc>
                  <a:txBody>
                    <a:bodyPr/>
                    <a:lstStyle/>
                    <a:p>
                      <a:pPr algn="just"/>
                      <a:r>
                        <a:rPr lang="pt-BR" sz="1800" dirty="0" smtClean="0"/>
                        <a:t>Indivíduo que leciona disciplinas</a:t>
                      </a:r>
                      <a:r>
                        <a:rPr lang="pt-BR" sz="1800" baseline="0" dirty="0" smtClean="0"/>
                        <a:t> na faculdade</a:t>
                      </a:r>
                      <a:endParaRPr lang="pt-BR" sz="1800" dirty="0"/>
                    </a:p>
                  </a:txBody>
                  <a:tcPr anchor="ctr"/>
                </a:tc>
              </a:tr>
              <a:tr h="370840">
                <a:tc>
                  <a:txBody>
                    <a:bodyPr/>
                    <a:lstStyle/>
                    <a:p>
                      <a:pPr algn="ctr"/>
                      <a:r>
                        <a:rPr lang="pt-BR" dirty="0" smtClean="0"/>
                        <a:t>Coordenador</a:t>
                      </a:r>
                      <a:endParaRPr lang="pt-BR" dirty="0"/>
                    </a:p>
                  </a:txBody>
                  <a:tcPr anchor="ctr"/>
                </a:tc>
                <a:tc>
                  <a:txBody>
                    <a:bodyPr/>
                    <a:lstStyle/>
                    <a:p>
                      <a:pPr algn="just"/>
                      <a:r>
                        <a:rPr lang="pt-BR" sz="1800" dirty="0" smtClean="0"/>
                        <a:t>Pessoa interessada em agendar</a:t>
                      </a:r>
                      <a:r>
                        <a:rPr lang="pt-BR" sz="1800" baseline="0" dirty="0" smtClean="0"/>
                        <a:t> as alocações de turmas e professores, e visualizar o andamento </a:t>
                      </a:r>
                      <a:endParaRPr lang="pt-BR" sz="1800" dirty="0"/>
                    </a:p>
                  </a:txBody>
                  <a:tcPr anchor="ctr"/>
                </a:tc>
              </a:tr>
              <a:tr h="370840">
                <a:tc>
                  <a:txBody>
                    <a:bodyPr/>
                    <a:lstStyle/>
                    <a:p>
                      <a:pPr algn="ctr"/>
                      <a:r>
                        <a:rPr lang="pt-BR" sz="1800" dirty="0" smtClean="0"/>
                        <a:t>Departamento de Registro Escolar (GRE)</a:t>
                      </a:r>
                      <a:endParaRPr lang="pt-BR" sz="1800" dirty="0"/>
                    </a:p>
                  </a:txBody>
                  <a:tcPr anchor="ctr"/>
                </a:tc>
                <a:tc>
                  <a:txBody>
                    <a:bodyPr/>
                    <a:lstStyle/>
                    <a:p>
                      <a:pPr algn="just"/>
                      <a:r>
                        <a:rPr lang="pt-BR" sz="1800" dirty="0" smtClean="0"/>
                        <a:t>Departamento da faculdade interessado em manter informações sobre os alunos matriculados e sobre seu histórico escolar.</a:t>
                      </a:r>
                      <a:endParaRPr lang="pt-BR" sz="1800" dirty="0"/>
                    </a:p>
                  </a:txBody>
                  <a:tcPr anchor="ctr"/>
                </a:tc>
              </a:tr>
              <a:tr h="370840">
                <a:tc>
                  <a:txBody>
                    <a:bodyPr/>
                    <a:lstStyle/>
                    <a:p>
                      <a:pPr algn="ctr"/>
                      <a:r>
                        <a:rPr lang="pt-BR" sz="1800" dirty="0" smtClean="0"/>
                        <a:t>Sistema de Recursos Humanos</a:t>
                      </a:r>
                      <a:endParaRPr lang="pt-BR" sz="1800" dirty="0"/>
                    </a:p>
                  </a:txBody>
                  <a:tcPr anchor="ctr"/>
                </a:tc>
                <a:tc>
                  <a:txBody>
                    <a:bodyPr/>
                    <a:lstStyle/>
                    <a:p>
                      <a:pPr algn="just"/>
                      <a:r>
                        <a:rPr lang="pt-BR" sz="1800" dirty="0" smtClean="0"/>
                        <a:t>Este sistema legado é responsável por fornecer informações cadastrais sobre os professores.</a:t>
                      </a:r>
                      <a:endParaRPr lang="pt-BR" sz="1800" dirty="0"/>
                    </a:p>
                  </a:txBody>
                  <a:tcPr anchor="ctr"/>
                </a:tc>
              </a:tr>
              <a:tr h="370840">
                <a:tc>
                  <a:txBody>
                    <a:bodyPr/>
                    <a:lstStyle/>
                    <a:p>
                      <a:pPr algn="ctr"/>
                      <a:r>
                        <a:rPr lang="pt-BR" sz="1800" dirty="0" smtClean="0"/>
                        <a:t>Sistema de Faturamento</a:t>
                      </a:r>
                      <a:endParaRPr lang="pt-BR" sz="1800" dirty="0"/>
                    </a:p>
                  </a:txBody>
                  <a:tcPr anchor="ctr"/>
                </a:tc>
                <a:tc>
                  <a:txBody>
                    <a:bodyPr/>
                    <a:lstStyle/>
                    <a:p>
                      <a:pPr algn="just"/>
                      <a:r>
                        <a:rPr lang="pt-BR" sz="1800" dirty="0" smtClean="0"/>
                        <a:t>Este sistema legado tem interesse em obter informações sobre inscrições dos alunos para realizar o controle de pagamento de mensalidades.</a:t>
                      </a:r>
                      <a:endParaRPr lang="pt-BR" sz="1800" dirty="0"/>
                    </a:p>
                  </a:txBody>
                  <a:tcPr anchor="ctr"/>
                </a:tc>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Casos de Uso</a:t>
            </a:r>
            <a:endParaRPr lang="pt-BR" dirty="0"/>
          </a:p>
        </p:txBody>
      </p:sp>
      <p:sp>
        <p:nvSpPr>
          <p:cNvPr id="7" name="Espaço Reservado para Conteúdo 6"/>
          <p:cNvSpPr>
            <a:spLocks noGrp="1"/>
          </p:cNvSpPr>
          <p:nvPr>
            <p:ph idx="1"/>
          </p:nvPr>
        </p:nvSpPr>
        <p:spPr/>
        <p:txBody>
          <a:bodyPr/>
          <a:lstStyle/>
          <a:p>
            <a:r>
              <a:rPr lang="pt-BR" dirty="0" smtClean="0"/>
              <a:t>Pacotes de Casos de Uso</a:t>
            </a:r>
          </a:p>
          <a:p>
            <a:pPr lvl="1"/>
            <a:r>
              <a:rPr lang="pt-BR" dirty="0" smtClean="0"/>
              <a:t>Gerenciamento de Inscrições</a:t>
            </a:r>
          </a:p>
          <a:p>
            <a:pPr lvl="3"/>
            <a:endParaRPr lang="pt-BR" dirty="0" smtClean="0"/>
          </a:p>
          <a:p>
            <a:pPr lvl="1"/>
            <a:r>
              <a:rPr lang="pt-BR" dirty="0" smtClean="0"/>
              <a:t>Gerenciamento de Recursos Acadêmicos</a:t>
            </a:r>
          </a:p>
          <a:p>
            <a:pPr lvl="3"/>
            <a:endParaRPr lang="pt-BR" dirty="0" smtClean="0"/>
          </a:p>
          <a:p>
            <a:pPr lvl="1"/>
            <a:r>
              <a:rPr lang="pt-BR" dirty="0" smtClean="0"/>
              <a:t>Acompanhamento de Semestre Letivo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84</a:t>
            </a:fld>
            <a:endParaRPr lang="pt-B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Casos de Uso</a:t>
            </a:r>
            <a:endParaRPr lang="pt-BR" dirty="0"/>
          </a:p>
        </p:txBody>
      </p:sp>
      <p:sp>
        <p:nvSpPr>
          <p:cNvPr id="9" name="Espaço Reservado para Conteúdo 8"/>
          <p:cNvSpPr>
            <a:spLocks noGrp="1"/>
          </p:cNvSpPr>
          <p:nvPr>
            <p:ph idx="1"/>
          </p:nvPr>
        </p:nvSpPr>
        <p:spPr/>
        <p:txBody>
          <a:bodyPr/>
          <a:lstStyle/>
          <a:p>
            <a:r>
              <a:rPr lang="pt-BR" dirty="0" smtClean="0"/>
              <a:t>Gerenciamento de Inscrições</a:t>
            </a:r>
          </a:p>
          <a:p>
            <a:pPr lvl="1" fontAlgn="ctr"/>
            <a:r>
              <a:rPr lang="pt-BR" dirty="0" smtClean="0"/>
              <a:t>Realizar Inscrição</a:t>
            </a:r>
          </a:p>
          <a:p>
            <a:pPr lvl="1" fontAlgn="ctr"/>
            <a:r>
              <a:rPr lang="pt-BR" dirty="0" smtClean="0"/>
              <a:t>Cancelar Inscrição</a:t>
            </a:r>
          </a:p>
          <a:p>
            <a:pPr lvl="1" fontAlgn="ctr"/>
            <a:r>
              <a:rPr lang="pt-BR" dirty="0" smtClean="0"/>
              <a:t>Visualizar Grade Curricular</a:t>
            </a:r>
          </a:p>
          <a:p>
            <a:pPr lvl="1" fontAlgn="ctr"/>
            <a:r>
              <a:rPr lang="pt-BR" dirty="0" smtClean="0"/>
              <a:t>Visualizar Andamento de Inscrições</a:t>
            </a:r>
          </a:p>
          <a:p>
            <a:pPr lvl="1" fontAlgn="ctr"/>
            <a:r>
              <a:rPr lang="pt-BR" dirty="0" smtClean="0"/>
              <a:t>Abrir Turma</a:t>
            </a:r>
          </a:p>
          <a:p>
            <a:pPr lvl="1" fontAlgn="ctr"/>
            <a:r>
              <a:rPr lang="pt-BR" dirty="0" smtClean="0"/>
              <a:t>Atender Listas de Espera</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85</a:t>
            </a:fld>
            <a:endParaRPr lang="pt-B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Casos de Uso</a:t>
            </a:r>
            <a:endParaRPr lang="pt-BR" dirty="0"/>
          </a:p>
        </p:txBody>
      </p:sp>
      <p:sp>
        <p:nvSpPr>
          <p:cNvPr id="9" name="Espaço Reservado para Conteúdo 8"/>
          <p:cNvSpPr>
            <a:spLocks noGrp="1"/>
          </p:cNvSpPr>
          <p:nvPr>
            <p:ph idx="1"/>
          </p:nvPr>
        </p:nvSpPr>
        <p:spPr/>
        <p:txBody>
          <a:bodyPr/>
          <a:lstStyle/>
          <a:p>
            <a:r>
              <a:rPr lang="pt-BR" dirty="0" smtClean="0"/>
              <a:t>Gerenciamento de Recursos Acadêmicos</a:t>
            </a:r>
          </a:p>
          <a:p>
            <a:pPr lvl="1"/>
            <a:r>
              <a:rPr lang="pt-BR" dirty="0" smtClean="0"/>
              <a:t>Manter Grade Curricular</a:t>
            </a:r>
          </a:p>
          <a:p>
            <a:pPr lvl="1"/>
            <a:r>
              <a:rPr lang="pt-BR" dirty="0" smtClean="0"/>
              <a:t>Manter Disciplina</a:t>
            </a:r>
          </a:p>
          <a:p>
            <a:pPr lvl="1"/>
            <a:r>
              <a:rPr lang="pt-BR" dirty="0" smtClean="0"/>
              <a:t>Manter Aluno</a:t>
            </a:r>
          </a:p>
          <a:p>
            <a:pPr lvl="1"/>
            <a:r>
              <a:rPr lang="pt-BR" dirty="0" smtClean="0"/>
              <a:t>Fornecer Grade de Disponibilidade</a:t>
            </a:r>
          </a:p>
          <a:p>
            <a:pPr lvl="1"/>
            <a:r>
              <a:rPr lang="pt-BR" dirty="0" smtClean="0"/>
              <a:t>Fornecer Habilitações</a:t>
            </a:r>
          </a:p>
          <a:p>
            <a:pPr lvl="1"/>
            <a:r>
              <a:rPr lang="pt-BR" dirty="0" smtClean="0"/>
              <a:t>Atualizar Informações sobre Professor</a:t>
            </a:r>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86</a:t>
            </a:fld>
            <a:endParaRPr lang="pt-B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Casos de Uso</a:t>
            </a:r>
            <a:endParaRPr lang="pt-BR" dirty="0"/>
          </a:p>
        </p:txBody>
      </p:sp>
      <p:sp>
        <p:nvSpPr>
          <p:cNvPr id="9" name="Espaço Reservado para Conteúdo 8"/>
          <p:cNvSpPr>
            <a:spLocks noGrp="1"/>
          </p:cNvSpPr>
          <p:nvPr>
            <p:ph idx="1"/>
          </p:nvPr>
        </p:nvSpPr>
        <p:spPr/>
        <p:txBody>
          <a:bodyPr/>
          <a:lstStyle/>
          <a:p>
            <a:r>
              <a:rPr lang="pt-BR" dirty="0" smtClean="0"/>
              <a:t>Acompanhamento de Semestre Letivo</a:t>
            </a:r>
          </a:p>
          <a:p>
            <a:pPr lvl="1"/>
            <a:r>
              <a:rPr lang="pt-BR" dirty="0" smtClean="0"/>
              <a:t>Lançar Avaliações e Freqüências</a:t>
            </a:r>
          </a:p>
          <a:p>
            <a:pPr lvl="1"/>
            <a:r>
              <a:rPr lang="pt-BR" dirty="0" smtClean="0"/>
              <a:t>Obter Diário de Classe</a:t>
            </a:r>
          </a:p>
          <a:p>
            <a:pPr lvl="1"/>
            <a:r>
              <a:rPr lang="pt-BR" dirty="0" smtClean="0"/>
              <a:t>Visualizar Avaliações e Freqüências</a:t>
            </a:r>
          </a:p>
          <a:p>
            <a:pPr lvl="1"/>
            <a:r>
              <a:rPr lang="pt-BR" dirty="0" smtClean="0"/>
              <a:t> Solicitar Histórico Escolar</a:t>
            </a:r>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87</a:t>
            </a:fld>
            <a:endParaRPr lang="pt-B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1"/>
          </p:nvPr>
        </p:nvSpPr>
        <p:spPr/>
        <p:txBody>
          <a:bodyPr/>
          <a:lstStyle/>
          <a:p>
            <a:r>
              <a:rPr lang="pt-BR" smtClean="0"/>
              <a:t>Lincoln Souza Rocha (APS - 2010.1)</a:t>
            </a:r>
            <a:endParaRPr lang="pt-BR"/>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88</a:t>
            </a:fld>
            <a:endParaRPr lang="pt-BR"/>
          </a:p>
        </p:txBody>
      </p:sp>
      <p:pic>
        <p:nvPicPr>
          <p:cNvPr id="108547" name="Picture 3"/>
          <p:cNvPicPr>
            <a:picLocks noChangeAspect="1" noChangeArrowheads="1"/>
          </p:cNvPicPr>
          <p:nvPr/>
        </p:nvPicPr>
        <p:blipFill>
          <a:blip r:embed="rId3" cstate="print"/>
          <a:srcRect/>
          <a:stretch>
            <a:fillRect/>
          </a:stretch>
        </p:blipFill>
        <p:spPr bwMode="auto">
          <a:xfrm>
            <a:off x="221267" y="49362"/>
            <a:ext cx="8681155" cy="67813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CSU01: Realizar Inscrição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89</a:t>
            </a:fld>
            <a:endParaRPr lang="pt-BR"/>
          </a:p>
        </p:txBody>
      </p:sp>
      <p:graphicFrame>
        <p:nvGraphicFramePr>
          <p:cNvPr id="6" name="Tabela 5"/>
          <p:cNvGraphicFramePr>
            <a:graphicFrameLocks noGrp="1"/>
          </p:cNvGraphicFramePr>
          <p:nvPr/>
        </p:nvGraphicFramePr>
        <p:xfrm>
          <a:off x="214282" y="1299508"/>
          <a:ext cx="8715436" cy="4511040"/>
        </p:xfrm>
        <a:graphic>
          <a:graphicData uri="http://schemas.openxmlformats.org/drawingml/2006/table">
            <a:tbl>
              <a:tblPr firstCol="1" bandRow="1">
                <a:tableStyleId>{6E25E649-3F16-4E02-A733-19D2CDBF48F0}</a:tableStyleId>
              </a:tblPr>
              <a:tblGrid>
                <a:gridCol w="2354015"/>
                <a:gridCol w="6361421"/>
              </a:tblGrid>
              <a:tr h="370840">
                <a:tc>
                  <a:txBody>
                    <a:bodyPr/>
                    <a:lstStyle/>
                    <a:p>
                      <a:r>
                        <a:rPr lang="pt-BR" dirty="0" smtClean="0"/>
                        <a:t>Identificador</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pt-BR" dirty="0" smtClean="0"/>
                        <a:t>CSU01</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pt-BR" dirty="0" smtClean="0"/>
                        <a:t>Nome</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pt-BR" dirty="0" smtClean="0"/>
                        <a:t>Realizar Inscrição</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pt-BR" dirty="0" smtClean="0"/>
                        <a:t>Sumário</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pt-BR" dirty="0" smtClean="0"/>
                        <a:t>Aluno</a:t>
                      </a:r>
                      <a:r>
                        <a:rPr lang="pt-BR" baseline="0" dirty="0" smtClean="0"/>
                        <a:t> usa o sistema para realizar inscrição em disciplinas</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pt-BR" dirty="0" smtClean="0"/>
                        <a:t>Ator Primários</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pt-BR" dirty="0" smtClean="0"/>
                        <a:t>Aluno</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pt-BR" dirty="0" smtClean="0"/>
                        <a:t>Atores Secundários</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pt-BR" dirty="0" smtClean="0"/>
                        <a:t>Sistema de Faturamento</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pt-BR" dirty="0" smtClean="0"/>
                        <a:t>Pré-condições</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pt-BR" dirty="0" smtClean="0"/>
                        <a:t>O Aluno deve está</a:t>
                      </a:r>
                      <a:r>
                        <a:rPr lang="pt-BR" baseline="0" dirty="0" smtClean="0"/>
                        <a:t> identificado no sistema</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pt-BR" dirty="0" smtClean="0"/>
                        <a:t>Fluxo Principal</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342900" indent="-342900" algn="just">
                        <a:buFont typeface="+mj-lt"/>
                        <a:buAutoNum type="arabicPeriod"/>
                      </a:pPr>
                      <a:r>
                        <a:rPr lang="pt-BR" dirty="0" smtClean="0"/>
                        <a:t>O Aluno solicita a realização de inscrição</a:t>
                      </a:r>
                    </a:p>
                    <a:p>
                      <a:pPr marL="342900" indent="-342900" algn="just">
                        <a:buFont typeface="+mj-lt"/>
                        <a:buAutoNum type="arabicPeriod"/>
                      </a:pPr>
                      <a:r>
                        <a:rPr lang="pt-BR" dirty="0" smtClean="0"/>
                        <a:t>O sistema apresenta as disciplinas para as quais o aluno tem pré-requisitos (conforme RN03), excetuando-se as que este já tenha cursado</a:t>
                      </a:r>
                    </a:p>
                    <a:p>
                      <a:pPr marL="342900" indent="-342900" algn="just">
                        <a:buFont typeface="+mj-lt"/>
                        <a:buAutoNum type="arabicPeriod"/>
                      </a:pPr>
                      <a:r>
                        <a:rPr lang="pt-BR" dirty="0" smtClean="0"/>
                        <a:t>O Aluno define a lista de disciplinas</a:t>
                      </a:r>
                      <a:r>
                        <a:rPr lang="pt-BR" baseline="0" dirty="0" smtClean="0"/>
                        <a:t> que deseja cursar no próximo semestre letivo e as relaciona para inscrição</a:t>
                      </a:r>
                    </a:p>
                    <a:p>
                      <a:pPr marL="342900" indent="-342900" algn="just">
                        <a:buFont typeface="+mj-lt"/>
                        <a:buAutoNum type="arabicPeriod"/>
                      </a:pPr>
                      <a:r>
                        <a:rPr lang="pt-BR" baseline="0" dirty="0" smtClean="0"/>
                        <a:t>Para cada disciplina selecionada, o sistema designa o aluno para uma turma que apresente uma oferta para tal disciplina</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Uso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Um caso de uso é a especificação de uma seqüência de interações entre um sistema e os agentes externos</a:t>
            </a:r>
          </a:p>
          <a:p>
            <a:pPr lvl="3"/>
            <a:endParaRPr lang="pt-BR" dirty="0" smtClean="0"/>
          </a:p>
          <a:p>
            <a:r>
              <a:rPr lang="pt-BR" dirty="0" smtClean="0"/>
              <a:t>Define parte da funcionalidade de um sistema, </a:t>
            </a:r>
            <a:r>
              <a:rPr lang="pt-BR" b="1" i="1" dirty="0" smtClean="0"/>
              <a:t>sem revelar a estrutura e o comportamento internos deste sistema</a:t>
            </a:r>
          </a:p>
          <a:p>
            <a:pPr lvl="3"/>
            <a:endParaRPr lang="pt-BR" dirty="0" smtClean="0"/>
          </a:p>
          <a:p>
            <a:r>
              <a:rPr lang="pt-BR" dirty="0" smtClean="0"/>
              <a:t>Um modelo de casos de uso típico é formado de vários casos de uso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9</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CSU01: Realizar Inscrição</a:t>
            </a:r>
            <a:endParaRPr lang="pt-BR" dirty="0"/>
          </a:p>
        </p:txBody>
      </p:sp>
      <p:sp>
        <p:nvSpPr>
          <p:cNvPr id="4" name="Espaço Reservado para Rodapé 3"/>
          <p:cNvSpPr>
            <a:spLocks noGrp="1"/>
          </p:cNvSpPr>
          <p:nvPr>
            <p:ph type="ftr" sz="quarter" idx="11"/>
          </p:nvPr>
        </p:nvSpPr>
        <p:spPr/>
        <p:txBody>
          <a:bodyPr/>
          <a:lstStyle/>
          <a:p>
            <a:r>
              <a:rPr lang="pt-BR" smtClean="0"/>
              <a:t>Lincoln Souza Rocha (APS - 2010.1)</a:t>
            </a:r>
            <a:endParaRPr lang="pt-BR"/>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90</a:t>
            </a:fld>
            <a:endParaRPr lang="pt-BR"/>
          </a:p>
        </p:txBody>
      </p:sp>
      <p:graphicFrame>
        <p:nvGraphicFramePr>
          <p:cNvPr id="6" name="Tabela 5"/>
          <p:cNvGraphicFramePr>
            <a:graphicFrameLocks noGrp="1"/>
          </p:cNvGraphicFramePr>
          <p:nvPr/>
        </p:nvGraphicFramePr>
        <p:xfrm>
          <a:off x="214282" y="1299508"/>
          <a:ext cx="8715436" cy="5394960"/>
        </p:xfrm>
        <a:graphic>
          <a:graphicData uri="http://schemas.openxmlformats.org/drawingml/2006/table">
            <a:tbl>
              <a:tblPr firstCol="1" bandRow="1">
                <a:tableStyleId>{6E25E649-3F16-4E02-A733-19D2CDBF48F0}</a:tableStyleId>
              </a:tblPr>
              <a:tblGrid>
                <a:gridCol w="2354015"/>
                <a:gridCol w="6361421"/>
              </a:tblGrid>
              <a:tr h="370840">
                <a:tc>
                  <a:txBody>
                    <a:bodyPr/>
                    <a:lstStyle/>
                    <a:p>
                      <a:r>
                        <a:rPr lang="pt-BR" dirty="0" smtClean="0"/>
                        <a:t>Fluxo Principal</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pt-BR" baseline="0" dirty="0" smtClean="0"/>
                        <a:t>O sistema informa as turmas para as quais o Aluno foi designado. Para cada turma, o sistema informa o professor, os horários e os respectivos locais das aulas de cada oferta de disciplina</a:t>
                      </a:r>
                      <a:endParaRPr lang="pt-BR" dirty="0" smtClean="0"/>
                    </a:p>
                    <a:p>
                      <a:pPr marL="342900" indent="-342900">
                        <a:buFont typeface="+mj-lt"/>
                        <a:buAutoNum type="arabicPeriod" startAt="5"/>
                      </a:pPr>
                      <a:r>
                        <a:rPr lang="pt-BR" dirty="0" smtClean="0"/>
                        <a:t>O Aluno confere as informações fornecidas. Aqui, é possível que o caso de uso retorne ao passo 3,</a:t>
                      </a:r>
                      <a:r>
                        <a:rPr lang="pt-BR" baseline="0" dirty="0" smtClean="0"/>
                        <a:t> conforme o Aluno queria revisar (incluir ou remover itens) a lista de disciplinas a cursar</a:t>
                      </a:r>
                    </a:p>
                    <a:p>
                      <a:pPr marL="342900" indent="-342900">
                        <a:buFont typeface="+mj-lt"/>
                        <a:buAutoNum type="arabicPeriod" startAt="5"/>
                      </a:pPr>
                      <a:r>
                        <a:rPr lang="pt-BR" baseline="0" dirty="0" smtClean="0"/>
                        <a:t>O sistema registra a inscrição do Aluno, envia os dados sobre a mesma para o Sistema de Faturamento e o caso de uso termina</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pt-BR" dirty="0" smtClean="0"/>
                        <a:t>Fluxo Alternativo</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342900" indent="-342900">
                        <a:buFont typeface="+mj-lt"/>
                        <a:buNone/>
                      </a:pPr>
                      <a:r>
                        <a:rPr lang="pt-BR" dirty="0" smtClean="0"/>
                        <a:t>Inclusão em</a:t>
                      </a:r>
                      <a:r>
                        <a:rPr lang="pt-BR" baseline="0" dirty="0" smtClean="0"/>
                        <a:t> lista de espera (passo 4 do fluxo principal)</a:t>
                      </a:r>
                      <a:r>
                        <a:rPr lang="pt-BR" dirty="0" smtClean="0"/>
                        <a:t> </a:t>
                      </a:r>
                    </a:p>
                    <a:p>
                      <a:pPr marL="342900" indent="-342900">
                        <a:buFont typeface="+mj-lt"/>
                        <a:buAutoNum type="alphaLcParenR"/>
                      </a:pPr>
                      <a:r>
                        <a:rPr lang="pt-BR" dirty="0" smtClean="0"/>
                        <a:t>Se não há oferta disponível para alguma disciplina selecionada pelo aluno (conforma RN02), o sistema reposta o fato e fornece a possibilidade de inserir o Aluno numa lista</a:t>
                      </a:r>
                      <a:r>
                        <a:rPr lang="pt-BR" baseline="0" dirty="0" smtClean="0"/>
                        <a:t> de espera</a:t>
                      </a:r>
                    </a:p>
                    <a:p>
                      <a:pPr marL="342900" indent="-342900">
                        <a:buFont typeface="+mj-lt"/>
                        <a:buAutoNum type="alphaLcParenR"/>
                      </a:pPr>
                      <a:r>
                        <a:rPr lang="pt-BR" baseline="0" dirty="0" smtClean="0"/>
                        <a:t>Se o Aluno aceitar, o sistema o insere na lista de espera e apresenta a posição na qual o aluno foi inserido. O caso de uso retorna ao passo 4</a:t>
                      </a:r>
                    </a:p>
                    <a:p>
                      <a:pPr marL="342900" indent="-342900">
                        <a:buFont typeface="+mj-lt"/>
                        <a:buAutoNum type="alphaLcParenR"/>
                      </a:pPr>
                      <a:r>
                        <a:rPr lang="pt-BR" baseline="0" dirty="0" smtClean="0"/>
                        <a:t>Se o Aluno não aceitar, o caso de uso retorna ao passo 4</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CSU01: Realizar Inscrição</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91</a:t>
            </a:fld>
            <a:endParaRPr lang="pt-BR"/>
          </a:p>
        </p:txBody>
      </p:sp>
      <p:graphicFrame>
        <p:nvGraphicFramePr>
          <p:cNvPr id="6" name="Tabela 5"/>
          <p:cNvGraphicFramePr>
            <a:graphicFrameLocks noGrp="1"/>
          </p:cNvGraphicFramePr>
          <p:nvPr/>
        </p:nvGraphicFramePr>
        <p:xfrm>
          <a:off x="214282" y="1299508"/>
          <a:ext cx="8715436" cy="2748280"/>
        </p:xfrm>
        <a:graphic>
          <a:graphicData uri="http://schemas.openxmlformats.org/drawingml/2006/table">
            <a:tbl>
              <a:tblPr firstCol="1" bandRow="1">
                <a:tableStyleId>{6E25E649-3F16-4E02-A733-19D2CDBF48F0}</a:tableStyleId>
              </a:tblPr>
              <a:tblGrid>
                <a:gridCol w="2354015"/>
                <a:gridCol w="6361421"/>
              </a:tblGrid>
              <a:tr h="370840">
                <a:tc>
                  <a:txBody>
                    <a:bodyPr/>
                    <a:lstStyle/>
                    <a:p>
                      <a:r>
                        <a:rPr lang="pt-BR" dirty="0" smtClean="0"/>
                        <a:t>Fluxo de Exceção</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None/>
                      </a:pPr>
                      <a:r>
                        <a:rPr lang="pt-BR" dirty="0" smtClean="0"/>
                        <a:t>Violação da RN01</a:t>
                      </a:r>
                      <a:r>
                        <a:rPr lang="pt-BR" baseline="0" dirty="0" smtClean="0"/>
                        <a:t> (passo 4 do fluxo principal)</a:t>
                      </a:r>
                      <a:r>
                        <a:rPr lang="pt-BR" dirty="0" smtClean="0"/>
                        <a:t> </a:t>
                      </a:r>
                    </a:p>
                    <a:p>
                      <a:pPr marL="342900" indent="-342900">
                        <a:buFont typeface="+mj-lt"/>
                        <a:buAutoNum type="alphaLcParenR"/>
                      </a:pPr>
                      <a:r>
                        <a:rPr lang="pt-BR" dirty="0" smtClean="0"/>
                        <a:t>Se o Aluno atingiu a quantidade máxima de inscrições possíveis em um semestre letivo (conforme RN01), o sistema informa</a:t>
                      </a:r>
                      <a:r>
                        <a:rPr lang="pt-BR" baseline="0" dirty="0" smtClean="0"/>
                        <a:t> ao aluno a quantidade de disciplinas que ele pode selecionar, e o caso de uso retorna ao passo 2</a:t>
                      </a:r>
                      <a:endParaRPr lang="pt-B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pt-BR" dirty="0" smtClean="0"/>
                        <a:t>Pós-condições</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34290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O Aluno foi inscrito em uma das turmas de cada uma das disciplinas desejada, ou foi adicionado a uma ou mais listas de espera</a:t>
                      </a:r>
                      <a:endParaRPr lang="pt-BR"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pt-BR" dirty="0" smtClean="0"/>
                        <a:t>Regras de Negócio</a:t>
                      </a:r>
                      <a:endParaRPr lang="pt-B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342900" algn="l" defTabSz="914400" rtl="0" eaLnBrk="1" fontAlgn="auto" latinLnBrk="0" hangingPunct="1">
                        <a:lnSpc>
                          <a:spcPct val="100000"/>
                        </a:lnSpc>
                        <a:spcBef>
                          <a:spcPts val="0"/>
                        </a:spcBef>
                        <a:spcAft>
                          <a:spcPts val="0"/>
                        </a:spcAft>
                        <a:buClrTx/>
                        <a:buSzTx/>
                        <a:buFontTx/>
                        <a:buNone/>
                        <a:tabLst/>
                        <a:defRPr/>
                      </a:pPr>
                      <a:r>
                        <a:rPr lang="pt-BR" sz="1800" kern="1200" dirty="0" smtClean="0">
                          <a:solidFill>
                            <a:schemeClr val="dk1"/>
                          </a:solidFill>
                          <a:latin typeface="+mn-lt"/>
                          <a:ea typeface="+mn-ea"/>
                          <a:cs typeface="+mn-cs"/>
                        </a:rPr>
                        <a:t>RN01, RN02, RN03</a:t>
                      </a:r>
                      <a:endParaRPr lang="pt-BR"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r>
              <a:rPr lang="pt-BR" dirty="0" smtClean="0"/>
              <a:t>Exercícios do livro texto </a:t>
            </a:r>
          </a:p>
          <a:p>
            <a:pPr lvl="1"/>
            <a:r>
              <a:rPr lang="pt-BR" dirty="0" smtClean="0"/>
              <a:t>Página 103: 4.1 até 4.24</a:t>
            </a:r>
            <a:endParaRPr lang="pt-BR" dirty="0"/>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92</a:t>
            </a:fld>
            <a:endParaRPr lang="pt-B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p:txBody>
          <a:bodyPr>
            <a:normAutofit/>
          </a:bodyPr>
          <a:lstStyle/>
          <a:p>
            <a:r>
              <a:rPr lang="pt-BR" dirty="0" smtClean="0"/>
              <a:t>BEZERRA, E. Princípios de Análise e Projeto de Sistemas com UML. 2ª ed. Rio de Janeiro: </a:t>
            </a:r>
            <a:r>
              <a:rPr lang="pt-BR" dirty="0" err="1" smtClean="0"/>
              <a:t>Elsevier</a:t>
            </a:r>
            <a:r>
              <a:rPr lang="pt-BR" dirty="0" smtClean="0"/>
              <a:t>, 2007.</a:t>
            </a:r>
          </a:p>
          <a:p>
            <a:pPr lvl="3"/>
            <a:endParaRPr lang="pt-BR" dirty="0" smtClean="0"/>
          </a:p>
          <a:p>
            <a:pPr lvl="0"/>
            <a:r>
              <a:rPr lang="pt-BR" dirty="0" smtClean="0"/>
              <a:t>FOWLER, M. 3. UML Essencial. 3. ed.  Porto Alegre: </a:t>
            </a:r>
            <a:r>
              <a:rPr lang="pt-BR" dirty="0" err="1" smtClean="0"/>
              <a:t>Bookman</a:t>
            </a:r>
            <a:r>
              <a:rPr lang="pt-BR" dirty="0" smtClean="0"/>
              <a:t>, 2007.</a:t>
            </a:r>
          </a:p>
        </p:txBody>
      </p:sp>
      <p:sp>
        <p:nvSpPr>
          <p:cNvPr id="4" name="Espaço Reservado para Rodapé 3"/>
          <p:cNvSpPr>
            <a:spLocks noGrp="1"/>
          </p:cNvSpPr>
          <p:nvPr>
            <p:ph type="ftr" sz="quarter" idx="11"/>
          </p:nvPr>
        </p:nvSpPr>
        <p:spPr/>
        <p:txBody>
          <a:bodyPr/>
          <a:lstStyle/>
          <a:p>
            <a:r>
              <a:rPr lang="pt-BR" dirty="0" smtClean="0"/>
              <a:t>Marcos Antonio de Oliveira (APS - 2011.2)</a:t>
            </a:r>
            <a:endParaRPr lang="pt-BR" dirty="0"/>
          </a:p>
        </p:txBody>
      </p:sp>
      <p:sp>
        <p:nvSpPr>
          <p:cNvPr id="5" name="Espaço Reservado para Número de Slide 4"/>
          <p:cNvSpPr>
            <a:spLocks noGrp="1"/>
          </p:cNvSpPr>
          <p:nvPr>
            <p:ph type="sldNum" sz="quarter" idx="12"/>
          </p:nvPr>
        </p:nvSpPr>
        <p:spPr/>
        <p:txBody>
          <a:bodyPr/>
          <a:lstStyle/>
          <a:p>
            <a:fld id="{1F9B5AFA-8430-490E-86DA-45866164D9D9}" type="slidenum">
              <a:rPr lang="pt-BR" smtClean="0"/>
              <a:pPr/>
              <a:t>93</a:t>
            </a:fld>
            <a:endParaRPr lang="pt-B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2269</TotalTime>
  <Words>6050</Words>
  <Application>Microsoft Office PowerPoint</Application>
  <PresentationFormat>Apresentação na tela (4:3)</PresentationFormat>
  <Paragraphs>910</Paragraphs>
  <Slides>93</Slides>
  <Notes>92</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93</vt:i4>
      </vt:variant>
    </vt:vector>
  </HeadingPairs>
  <TitlesOfParts>
    <vt:vector size="95" baseType="lpstr">
      <vt:lpstr>Tema do Office</vt:lpstr>
      <vt:lpstr>Visio</vt:lpstr>
      <vt:lpstr>Análise e Projeto de Sistemas</vt:lpstr>
      <vt:lpstr>Modelagem de Casos de Uso</vt:lpstr>
      <vt:lpstr>Índice</vt:lpstr>
      <vt:lpstr>Introdução</vt:lpstr>
      <vt:lpstr>Introdução</vt:lpstr>
      <vt:lpstr>Introdução</vt:lpstr>
      <vt:lpstr>Introdução</vt:lpstr>
      <vt:lpstr>Componentes do Modelo</vt:lpstr>
      <vt:lpstr>Casos de Uso</vt:lpstr>
      <vt:lpstr>Casos de Uso</vt:lpstr>
      <vt:lpstr>Descrições Narrativas</vt:lpstr>
      <vt:lpstr>Exemplo de Descrição Contínua </vt:lpstr>
      <vt:lpstr>Exemplo de Descrição Numerada</vt:lpstr>
      <vt:lpstr>Exemplo de Descrição Numerada</vt:lpstr>
      <vt:lpstr>Detalhamento</vt:lpstr>
      <vt:lpstr>Grau de Abstração</vt:lpstr>
      <vt:lpstr>Grau de Abstração</vt:lpstr>
      <vt:lpstr>Cenários</vt:lpstr>
      <vt:lpstr>Cenários</vt:lpstr>
      <vt:lpstr>Atores</vt:lpstr>
      <vt:lpstr>Atores</vt:lpstr>
      <vt:lpstr>Atores Primários e Secundários</vt:lpstr>
      <vt:lpstr>Relacionamentos</vt:lpstr>
      <vt:lpstr>Relacionamento de Comunicação</vt:lpstr>
      <vt:lpstr>Relacionamento de Inclusão</vt:lpstr>
      <vt:lpstr>Relacionamento de Inclusão</vt:lpstr>
      <vt:lpstr>Relacionamento de Extensão</vt:lpstr>
      <vt:lpstr>Relacionamento de Extensão</vt:lpstr>
      <vt:lpstr>Relacionamento de Extensão</vt:lpstr>
      <vt:lpstr>Relacionamento de Extensão</vt:lpstr>
      <vt:lpstr>Relacionamento de Generalização</vt:lpstr>
      <vt:lpstr>Relacionamento de Generalização</vt:lpstr>
      <vt:lpstr>Relacionamento de Generalização</vt:lpstr>
      <vt:lpstr>Diagrama de casos de uso</vt:lpstr>
      <vt:lpstr>Diagrama de Casos de Uso (DCU) </vt:lpstr>
      <vt:lpstr>Notação</vt:lpstr>
      <vt:lpstr>Exemplo (Notação)</vt:lpstr>
      <vt:lpstr>Exemplo (Notação)</vt:lpstr>
      <vt:lpstr>Notação</vt:lpstr>
      <vt:lpstr>Notação (Exemplo)</vt:lpstr>
      <vt:lpstr>Notação (Exemplo)</vt:lpstr>
      <vt:lpstr>Notação (Exemplo)</vt:lpstr>
      <vt:lpstr>Notação (Exemplo)</vt:lpstr>
      <vt:lpstr>Identificação dos elementos do modelo de casos de uso</vt:lpstr>
      <vt:lpstr>Identificação dos Elementos do Modelo de Casos de Uso</vt:lpstr>
      <vt:lpstr>Identificação de Atores</vt:lpstr>
      <vt:lpstr>Identificação de Atores</vt:lpstr>
      <vt:lpstr>Identificação de Casos de Uso</vt:lpstr>
      <vt:lpstr>Casos de Uso Primários</vt:lpstr>
      <vt:lpstr>Casos de Uso Primários</vt:lpstr>
      <vt:lpstr>Outras Técnicas de Identificação</vt:lpstr>
      <vt:lpstr>Casos de Uso Secundários</vt:lpstr>
      <vt:lpstr>Construção do modelo de casos de uso</vt:lpstr>
      <vt:lpstr>Construção do DCU</vt:lpstr>
      <vt:lpstr>Construção do DCU</vt:lpstr>
      <vt:lpstr>Documentação dos Atores</vt:lpstr>
      <vt:lpstr>Documentação dos Casos de Uso</vt:lpstr>
      <vt:lpstr>Documentação dos Casos de Uso</vt:lpstr>
      <vt:lpstr>Documentação dos Casos de Uso</vt:lpstr>
      <vt:lpstr>Documentação dos Casos de Uso</vt:lpstr>
      <vt:lpstr>Documentação suplementar ao modelo de casos de uso</vt:lpstr>
      <vt:lpstr>Documentação dos Casos de Uso</vt:lpstr>
      <vt:lpstr>Regras do Negócio</vt:lpstr>
      <vt:lpstr>Regras do Negócio</vt:lpstr>
      <vt:lpstr>Regras do Negócio</vt:lpstr>
      <vt:lpstr>Regras do Negócio</vt:lpstr>
      <vt:lpstr>Requisitos de Desempenho</vt:lpstr>
      <vt:lpstr>Modelo de casos de uso em um processo I&amp;I</vt:lpstr>
      <vt:lpstr>MCU no Processo de Desenvolvimento</vt:lpstr>
      <vt:lpstr>MCU no Processo de Desenvolvimento</vt:lpstr>
      <vt:lpstr>MCU no Processo de Desenvolvimento</vt:lpstr>
      <vt:lpstr>MCU no Processo de Desenvolvimento</vt:lpstr>
      <vt:lpstr>MCU no Processo de Desenvolvimento</vt:lpstr>
      <vt:lpstr>Casos de Uso na Análise e Projeto</vt:lpstr>
      <vt:lpstr>Procedimento</vt:lpstr>
      <vt:lpstr>Casos de Uso e Outras Atividades</vt:lpstr>
      <vt:lpstr>Estudo de caso: sistema de controle acadêmico (SCA)</vt:lpstr>
      <vt:lpstr>Descrição</vt:lpstr>
      <vt:lpstr>Requisitos</vt:lpstr>
      <vt:lpstr>Requisitos</vt:lpstr>
      <vt:lpstr>Regras de Negócio</vt:lpstr>
      <vt:lpstr>Regras de Negócio</vt:lpstr>
      <vt:lpstr>Atores</vt:lpstr>
      <vt:lpstr>Casos de Uso</vt:lpstr>
      <vt:lpstr>Casos de Uso</vt:lpstr>
      <vt:lpstr>Casos de Uso</vt:lpstr>
      <vt:lpstr>Casos de Uso</vt:lpstr>
      <vt:lpstr>Slide 88</vt:lpstr>
      <vt:lpstr>CSU01: Realizar Inscrição</vt:lpstr>
      <vt:lpstr>CSU01: Realizar Inscrição</vt:lpstr>
      <vt:lpstr>CSU01: Realizar Inscrição</vt:lpstr>
      <vt:lpstr>Exercícios</vt:lpstr>
      <vt:lpstr>Referências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Projeto de Sistemas</dc:title>
  <dc:creator>Lincoln Rocha</dc:creator>
  <cp:lastModifiedBy>ufc</cp:lastModifiedBy>
  <cp:revision>250</cp:revision>
  <dcterms:created xsi:type="dcterms:W3CDTF">2010-02-21T22:56:34Z</dcterms:created>
  <dcterms:modified xsi:type="dcterms:W3CDTF">2011-08-05T13:06:57Z</dcterms:modified>
</cp:coreProperties>
</file>