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sldIdLst>
    <p:sldId id="256" r:id="rId2"/>
    <p:sldId id="257" r:id="rId3"/>
    <p:sldId id="258" r:id="rId4"/>
    <p:sldId id="263" r:id="rId5"/>
    <p:sldId id="340" r:id="rId6"/>
    <p:sldId id="343" r:id="rId7"/>
    <p:sldId id="345" r:id="rId8"/>
    <p:sldId id="344" r:id="rId9"/>
    <p:sldId id="349" r:id="rId10"/>
    <p:sldId id="350" r:id="rId11"/>
    <p:sldId id="352" r:id="rId12"/>
    <p:sldId id="351" r:id="rId13"/>
    <p:sldId id="353" r:id="rId14"/>
    <p:sldId id="357" r:id="rId15"/>
    <p:sldId id="358" r:id="rId16"/>
    <p:sldId id="359" r:id="rId17"/>
    <p:sldId id="372" r:id="rId18"/>
    <p:sldId id="373" r:id="rId19"/>
    <p:sldId id="36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4" r:id="rId29"/>
    <p:sldId id="391" r:id="rId30"/>
    <p:sldId id="392" r:id="rId31"/>
    <p:sldId id="393" r:id="rId32"/>
    <p:sldId id="394" r:id="rId33"/>
    <p:sldId id="395" r:id="rId34"/>
    <p:sldId id="382" r:id="rId35"/>
    <p:sldId id="383" r:id="rId36"/>
    <p:sldId id="396" r:id="rId37"/>
    <p:sldId id="397" r:id="rId38"/>
    <p:sldId id="398" r:id="rId39"/>
    <p:sldId id="399" r:id="rId40"/>
    <p:sldId id="405" r:id="rId41"/>
    <p:sldId id="400" r:id="rId42"/>
    <p:sldId id="401" r:id="rId43"/>
    <p:sldId id="406" r:id="rId44"/>
    <p:sldId id="402" r:id="rId45"/>
    <p:sldId id="403" r:id="rId46"/>
    <p:sldId id="404" r:id="rId47"/>
    <p:sldId id="408" r:id="rId48"/>
    <p:sldId id="407" r:id="rId49"/>
    <p:sldId id="409" r:id="rId50"/>
    <p:sldId id="411" r:id="rId51"/>
    <p:sldId id="410" r:id="rId52"/>
    <p:sldId id="413" r:id="rId53"/>
    <p:sldId id="412" r:id="rId54"/>
    <p:sldId id="414" r:id="rId55"/>
    <p:sldId id="416" r:id="rId56"/>
    <p:sldId id="415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5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2" r:id="rId73"/>
    <p:sldId id="433" r:id="rId74"/>
    <p:sldId id="434" r:id="rId75"/>
    <p:sldId id="435" r:id="rId76"/>
    <p:sldId id="431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4" r:id="rId85"/>
    <p:sldId id="445" r:id="rId86"/>
    <p:sldId id="443" r:id="rId87"/>
    <p:sldId id="446" r:id="rId88"/>
    <p:sldId id="454" r:id="rId89"/>
    <p:sldId id="455" r:id="rId90"/>
    <p:sldId id="463" r:id="rId91"/>
    <p:sldId id="464" r:id="rId92"/>
    <p:sldId id="465" r:id="rId93"/>
    <p:sldId id="456" r:id="rId94"/>
    <p:sldId id="466" r:id="rId95"/>
    <p:sldId id="467" r:id="rId96"/>
    <p:sldId id="457" r:id="rId97"/>
    <p:sldId id="468" r:id="rId98"/>
    <p:sldId id="469" r:id="rId99"/>
    <p:sldId id="470" r:id="rId100"/>
    <p:sldId id="471" r:id="rId101"/>
    <p:sldId id="472" r:id="rId102"/>
    <p:sldId id="473" r:id="rId103"/>
    <p:sldId id="474" r:id="rId104"/>
    <p:sldId id="483" r:id="rId105"/>
    <p:sldId id="497" r:id="rId106"/>
    <p:sldId id="498" r:id="rId107"/>
    <p:sldId id="499" r:id="rId108"/>
    <p:sldId id="500" r:id="rId109"/>
    <p:sldId id="502" r:id="rId110"/>
    <p:sldId id="476" r:id="rId111"/>
    <p:sldId id="475" r:id="rId112"/>
    <p:sldId id="484" r:id="rId113"/>
    <p:sldId id="485" r:id="rId114"/>
    <p:sldId id="486" r:id="rId115"/>
    <p:sldId id="487" r:id="rId116"/>
    <p:sldId id="488" r:id="rId117"/>
    <p:sldId id="489" r:id="rId118"/>
    <p:sldId id="490" r:id="rId119"/>
    <p:sldId id="494" r:id="rId120"/>
    <p:sldId id="496" r:id="rId121"/>
    <p:sldId id="303" r:id="rId12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7" autoAdjust="0"/>
  </p:normalViewPr>
  <p:slideViewPr>
    <p:cSldViewPr>
      <p:cViewPr>
        <p:scale>
          <a:sx n="60" d="100"/>
          <a:sy n="60" d="100"/>
        </p:scale>
        <p:origin x="-143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FF060-297F-49E9-8AD4-3592A7AE74D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23D83A9-5FE1-4DA5-BD61-E76ED94B46A4}">
      <dgm:prSet phldrT="[Texto]"/>
      <dgm:spPr/>
      <dgm:t>
        <a:bodyPr/>
        <a:lstStyle/>
        <a:p>
          <a:endParaRPr lang="pt-BR" dirty="0"/>
        </a:p>
      </dgm:t>
    </dgm:pt>
    <dgm:pt modelId="{898E1C6C-1ABE-4020-87B2-DB4C0FAF9C5D}" type="parTrans" cxnId="{268955E9-C35F-4AAA-B4FB-836AF87B36EB}">
      <dgm:prSet/>
      <dgm:spPr/>
      <dgm:t>
        <a:bodyPr/>
        <a:lstStyle/>
        <a:p>
          <a:endParaRPr lang="pt-BR"/>
        </a:p>
      </dgm:t>
    </dgm:pt>
    <dgm:pt modelId="{42B834BA-4BCF-4F99-8905-530732C56DB4}" type="sibTrans" cxnId="{268955E9-C35F-4AAA-B4FB-836AF87B36EB}">
      <dgm:prSet/>
      <dgm:spPr/>
      <dgm:t>
        <a:bodyPr/>
        <a:lstStyle/>
        <a:p>
          <a:endParaRPr lang="pt-BR"/>
        </a:p>
      </dgm:t>
    </dgm:pt>
    <dgm:pt modelId="{BCB5CC0C-FE50-4D38-A6E9-599B7490D1BC}">
      <dgm:prSet phldrT="[Texto]"/>
      <dgm:spPr/>
      <dgm:t>
        <a:bodyPr/>
        <a:lstStyle/>
        <a:p>
          <a:r>
            <a:rPr lang="pt-BR" dirty="0" smtClean="0"/>
            <a:t>Modelo de classes de Análise</a:t>
          </a:r>
          <a:endParaRPr lang="pt-BR" dirty="0"/>
        </a:p>
      </dgm:t>
    </dgm:pt>
    <dgm:pt modelId="{68EFA678-61A7-42A9-BEF3-FAAA97FDFCD6}" type="parTrans" cxnId="{A69C6F14-5EEF-4FB5-A40A-2587935FDFD9}">
      <dgm:prSet/>
      <dgm:spPr/>
      <dgm:t>
        <a:bodyPr/>
        <a:lstStyle/>
        <a:p>
          <a:endParaRPr lang="pt-BR"/>
        </a:p>
      </dgm:t>
    </dgm:pt>
    <dgm:pt modelId="{E277C27A-4B64-464A-9637-F485F7A31DD8}" type="sibTrans" cxnId="{A69C6F14-5EEF-4FB5-A40A-2587935FDFD9}">
      <dgm:prSet/>
      <dgm:spPr/>
      <dgm:t>
        <a:bodyPr/>
        <a:lstStyle/>
        <a:p>
          <a:endParaRPr lang="pt-BR"/>
        </a:p>
      </dgm:t>
    </dgm:pt>
    <dgm:pt modelId="{BBE1A8F4-800B-4480-BDD4-4EECEB026050}">
      <dgm:prSet phldrT="[Texto]"/>
      <dgm:spPr/>
      <dgm:t>
        <a:bodyPr/>
        <a:lstStyle/>
        <a:p>
          <a:endParaRPr lang="pt-BR" dirty="0"/>
        </a:p>
      </dgm:t>
    </dgm:pt>
    <dgm:pt modelId="{0EF06405-A1C6-4787-88F7-AFE60C2D6172}" type="parTrans" cxnId="{006AAF37-A013-4CBF-AC77-4ECF2AC0E15B}">
      <dgm:prSet/>
      <dgm:spPr/>
      <dgm:t>
        <a:bodyPr/>
        <a:lstStyle/>
        <a:p>
          <a:endParaRPr lang="pt-BR"/>
        </a:p>
      </dgm:t>
    </dgm:pt>
    <dgm:pt modelId="{A6558556-E4EC-49FC-8979-72B6D2D3CF3E}" type="sibTrans" cxnId="{006AAF37-A013-4CBF-AC77-4ECF2AC0E15B}">
      <dgm:prSet/>
      <dgm:spPr/>
      <dgm:t>
        <a:bodyPr/>
        <a:lstStyle/>
        <a:p>
          <a:endParaRPr lang="pt-BR"/>
        </a:p>
      </dgm:t>
    </dgm:pt>
    <dgm:pt modelId="{2F841FEE-BD98-46D0-984B-55FDF86E26F0}">
      <dgm:prSet phldrT="[Texto]"/>
      <dgm:spPr/>
      <dgm:t>
        <a:bodyPr/>
        <a:lstStyle/>
        <a:p>
          <a:r>
            <a:rPr lang="pt-BR" dirty="0" smtClean="0"/>
            <a:t>Modelo de classes de Especificação</a:t>
          </a:r>
          <a:endParaRPr lang="pt-BR" dirty="0"/>
        </a:p>
      </dgm:t>
    </dgm:pt>
    <dgm:pt modelId="{2282CCA9-E980-4578-A673-CD17A9A8669F}" type="parTrans" cxnId="{66E82DFD-8490-4F66-9812-6DF18FAA2B80}">
      <dgm:prSet/>
      <dgm:spPr/>
      <dgm:t>
        <a:bodyPr/>
        <a:lstStyle/>
        <a:p>
          <a:endParaRPr lang="pt-BR"/>
        </a:p>
      </dgm:t>
    </dgm:pt>
    <dgm:pt modelId="{65AF6BED-CDA2-45C5-856C-78F1262AF97B}" type="sibTrans" cxnId="{66E82DFD-8490-4F66-9812-6DF18FAA2B80}">
      <dgm:prSet/>
      <dgm:spPr/>
      <dgm:t>
        <a:bodyPr/>
        <a:lstStyle/>
        <a:p>
          <a:endParaRPr lang="pt-BR"/>
        </a:p>
      </dgm:t>
    </dgm:pt>
    <dgm:pt modelId="{763917C2-4DBF-4E1C-A870-3BC0F36A3C7D}">
      <dgm:prSet phldrT="[Texto]"/>
      <dgm:spPr/>
      <dgm:t>
        <a:bodyPr/>
        <a:lstStyle/>
        <a:p>
          <a:endParaRPr lang="pt-BR" dirty="0"/>
        </a:p>
      </dgm:t>
    </dgm:pt>
    <dgm:pt modelId="{1C94E61A-9442-40D4-B3DD-AA85E87C073A}" type="parTrans" cxnId="{C3179BC5-2856-4630-96CB-3A50381C9477}">
      <dgm:prSet/>
      <dgm:spPr/>
      <dgm:t>
        <a:bodyPr/>
        <a:lstStyle/>
        <a:p>
          <a:endParaRPr lang="pt-BR"/>
        </a:p>
      </dgm:t>
    </dgm:pt>
    <dgm:pt modelId="{93FAF0D1-A100-4DC9-8243-616EA4FF1465}" type="sibTrans" cxnId="{C3179BC5-2856-4630-96CB-3A50381C9477}">
      <dgm:prSet/>
      <dgm:spPr/>
      <dgm:t>
        <a:bodyPr/>
        <a:lstStyle/>
        <a:p>
          <a:endParaRPr lang="pt-BR"/>
        </a:p>
      </dgm:t>
    </dgm:pt>
    <dgm:pt modelId="{55675EE8-1AD6-4EEB-B07C-2EE5161C63E2}">
      <dgm:prSet phldrT="[Texto]"/>
      <dgm:spPr/>
      <dgm:t>
        <a:bodyPr/>
        <a:lstStyle/>
        <a:p>
          <a:r>
            <a:rPr lang="pt-BR" dirty="0" smtClean="0"/>
            <a:t>Modelo de classes de Implementação</a:t>
          </a:r>
          <a:endParaRPr lang="pt-BR" dirty="0"/>
        </a:p>
      </dgm:t>
    </dgm:pt>
    <dgm:pt modelId="{FA097944-46D7-499C-86C6-D037ED6DDDDA}" type="parTrans" cxnId="{F0EE0113-E09E-49DB-85E3-71CCA8B1B760}">
      <dgm:prSet/>
      <dgm:spPr/>
      <dgm:t>
        <a:bodyPr/>
        <a:lstStyle/>
        <a:p>
          <a:endParaRPr lang="pt-BR"/>
        </a:p>
      </dgm:t>
    </dgm:pt>
    <dgm:pt modelId="{E580EBC3-E09A-4C70-9E5F-401A6053F3F3}" type="sibTrans" cxnId="{F0EE0113-E09E-49DB-85E3-71CCA8B1B760}">
      <dgm:prSet/>
      <dgm:spPr/>
      <dgm:t>
        <a:bodyPr/>
        <a:lstStyle/>
        <a:p>
          <a:endParaRPr lang="pt-BR"/>
        </a:p>
      </dgm:t>
    </dgm:pt>
    <dgm:pt modelId="{C0164BA2-E671-43FC-9187-A8B13403418A}" type="pres">
      <dgm:prSet presAssocID="{91DFF060-297F-49E9-8AD4-3592A7AE74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285C8D2-2521-4E08-9B64-89181F8D8334}" type="pres">
      <dgm:prSet presAssocID="{123D83A9-5FE1-4DA5-BD61-E76ED94B46A4}" presName="composite" presStyleCnt="0"/>
      <dgm:spPr/>
    </dgm:pt>
    <dgm:pt modelId="{C8A8E1E7-22BA-451C-B0AD-FC34B65DB37A}" type="pres">
      <dgm:prSet presAssocID="{123D83A9-5FE1-4DA5-BD61-E76ED94B46A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8BD8AC-86C5-4946-9070-6056D7DDE459}" type="pres">
      <dgm:prSet presAssocID="{123D83A9-5FE1-4DA5-BD61-E76ED94B46A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D041CB-04E3-4CC7-9657-F0401A5DD037}" type="pres">
      <dgm:prSet presAssocID="{42B834BA-4BCF-4F99-8905-530732C56DB4}" presName="sp" presStyleCnt="0"/>
      <dgm:spPr/>
    </dgm:pt>
    <dgm:pt modelId="{2A136A0E-E0CC-42D7-93B7-3207C2591CDD}" type="pres">
      <dgm:prSet presAssocID="{BBE1A8F4-800B-4480-BDD4-4EECEB026050}" presName="composite" presStyleCnt="0"/>
      <dgm:spPr/>
    </dgm:pt>
    <dgm:pt modelId="{872701DE-D001-4D1A-B700-6824DE631074}" type="pres">
      <dgm:prSet presAssocID="{BBE1A8F4-800B-4480-BDD4-4EECEB0260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DB369C-B182-4BD2-9D49-E1446746AE6A}" type="pres">
      <dgm:prSet presAssocID="{BBE1A8F4-800B-4480-BDD4-4EECEB0260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4E6822-8C61-4356-9912-4198770A8060}" type="pres">
      <dgm:prSet presAssocID="{A6558556-E4EC-49FC-8979-72B6D2D3CF3E}" presName="sp" presStyleCnt="0"/>
      <dgm:spPr/>
    </dgm:pt>
    <dgm:pt modelId="{BA981C40-6B95-466B-AB30-5F2AEA770360}" type="pres">
      <dgm:prSet presAssocID="{763917C2-4DBF-4E1C-A870-3BC0F36A3C7D}" presName="composite" presStyleCnt="0"/>
      <dgm:spPr/>
    </dgm:pt>
    <dgm:pt modelId="{63DCBAE5-18AC-4C1A-B626-CC978A65D158}" type="pres">
      <dgm:prSet presAssocID="{763917C2-4DBF-4E1C-A870-3BC0F36A3C7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9444E3-E46E-4C50-8AB8-9BCB2F8B9D12}" type="pres">
      <dgm:prSet presAssocID="{763917C2-4DBF-4E1C-A870-3BC0F36A3C7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2EF682-5B84-495C-A588-673309B1BB5D}" type="presOf" srcId="{763917C2-4DBF-4E1C-A870-3BC0F36A3C7D}" destId="{63DCBAE5-18AC-4C1A-B626-CC978A65D158}" srcOrd="0" destOrd="0" presId="urn:microsoft.com/office/officeart/2005/8/layout/chevron2"/>
    <dgm:cxn modelId="{A69C6F14-5EEF-4FB5-A40A-2587935FDFD9}" srcId="{123D83A9-5FE1-4DA5-BD61-E76ED94B46A4}" destId="{BCB5CC0C-FE50-4D38-A6E9-599B7490D1BC}" srcOrd="0" destOrd="0" parTransId="{68EFA678-61A7-42A9-BEF3-FAAA97FDFCD6}" sibTransId="{E277C27A-4B64-464A-9637-F485F7A31DD8}"/>
    <dgm:cxn modelId="{297D7265-E12B-45E7-9A42-32700D7E1DD9}" type="presOf" srcId="{BBE1A8F4-800B-4480-BDD4-4EECEB026050}" destId="{872701DE-D001-4D1A-B700-6824DE631074}" srcOrd="0" destOrd="0" presId="urn:microsoft.com/office/officeart/2005/8/layout/chevron2"/>
    <dgm:cxn modelId="{545E9049-0923-47F2-9667-DCBC068559E5}" type="presOf" srcId="{2F841FEE-BD98-46D0-984B-55FDF86E26F0}" destId="{E5DB369C-B182-4BD2-9D49-E1446746AE6A}" srcOrd="0" destOrd="0" presId="urn:microsoft.com/office/officeart/2005/8/layout/chevron2"/>
    <dgm:cxn modelId="{66E82DFD-8490-4F66-9812-6DF18FAA2B80}" srcId="{BBE1A8F4-800B-4480-BDD4-4EECEB026050}" destId="{2F841FEE-BD98-46D0-984B-55FDF86E26F0}" srcOrd="0" destOrd="0" parTransId="{2282CCA9-E980-4578-A673-CD17A9A8669F}" sibTransId="{65AF6BED-CDA2-45C5-856C-78F1262AF97B}"/>
    <dgm:cxn modelId="{268955E9-C35F-4AAA-B4FB-836AF87B36EB}" srcId="{91DFF060-297F-49E9-8AD4-3592A7AE74D8}" destId="{123D83A9-5FE1-4DA5-BD61-E76ED94B46A4}" srcOrd="0" destOrd="0" parTransId="{898E1C6C-1ABE-4020-87B2-DB4C0FAF9C5D}" sibTransId="{42B834BA-4BCF-4F99-8905-530732C56DB4}"/>
    <dgm:cxn modelId="{ED1CFBC7-388A-444D-8531-749856B0706A}" type="presOf" srcId="{BCB5CC0C-FE50-4D38-A6E9-599B7490D1BC}" destId="{BF8BD8AC-86C5-4946-9070-6056D7DDE459}" srcOrd="0" destOrd="0" presId="urn:microsoft.com/office/officeart/2005/8/layout/chevron2"/>
    <dgm:cxn modelId="{006AAF37-A013-4CBF-AC77-4ECF2AC0E15B}" srcId="{91DFF060-297F-49E9-8AD4-3592A7AE74D8}" destId="{BBE1A8F4-800B-4480-BDD4-4EECEB026050}" srcOrd="1" destOrd="0" parTransId="{0EF06405-A1C6-4787-88F7-AFE60C2D6172}" sibTransId="{A6558556-E4EC-49FC-8979-72B6D2D3CF3E}"/>
    <dgm:cxn modelId="{C3179BC5-2856-4630-96CB-3A50381C9477}" srcId="{91DFF060-297F-49E9-8AD4-3592A7AE74D8}" destId="{763917C2-4DBF-4E1C-A870-3BC0F36A3C7D}" srcOrd="2" destOrd="0" parTransId="{1C94E61A-9442-40D4-B3DD-AA85E87C073A}" sibTransId="{93FAF0D1-A100-4DC9-8243-616EA4FF1465}"/>
    <dgm:cxn modelId="{1CCBB302-569E-4EA9-8107-87D7A61DF86D}" type="presOf" srcId="{91DFF060-297F-49E9-8AD4-3592A7AE74D8}" destId="{C0164BA2-E671-43FC-9187-A8B13403418A}" srcOrd="0" destOrd="0" presId="urn:microsoft.com/office/officeart/2005/8/layout/chevron2"/>
    <dgm:cxn modelId="{3D9D0672-9A28-4118-85DC-430C4AC267B5}" type="presOf" srcId="{123D83A9-5FE1-4DA5-BD61-E76ED94B46A4}" destId="{C8A8E1E7-22BA-451C-B0AD-FC34B65DB37A}" srcOrd="0" destOrd="0" presId="urn:microsoft.com/office/officeart/2005/8/layout/chevron2"/>
    <dgm:cxn modelId="{F0EE0113-E09E-49DB-85E3-71CCA8B1B760}" srcId="{763917C2-4DBF-4E1C-A870-3BC0F36A3C7D}" destId="{55675EE8-1AD6-4EEB-B07C-2EE5161C63E2}" srcOrd="0" destOrd="0" parTransId="{FA097944-46D7-499C-86C6-D037ED6DDDDA}" sibTransId="{E580EBC3-E09A-4C70-9E5F-401A6053F3F3}"/>
    <dgm:cxn modelId="{FA4869F3-9857-4986-82CE-392CACDD7DFC}" type="presOf" srcId="{55675EE8-1AD6-4EEB-B07C-2EE5161C63E2}" destId="{239444E3-E46E-4C50-8AB8-9BCB2F8B9D12}" srcOrd="0" destOrd="0" presId="urn:microsoft.com/office/officeart/2005/8/layout/chevron2"/>
    <dgm:cxn modelId="{8D3274E7-4E3D-4AE0-9B86-AC6D72B5554F}" type="presParOf" srcId="{C0164BA2-E671-43FC-9187-A8B13403418A}" destId="{3285C8D2-2521-4E08-9B64-89181F8D8334}" srcOrd="0" destOrd="0" presId="urn:microsoft.com/office/officeart/2005/8/layout/chevron2"/>
    <dgm:cxn modelId="{C81EBF64-4DA6-4128-A114-335A879783EA}" type="presParOf" srcId="{3285C8D2-2521-4E08-9B64-89181F8D8334}" destId="{C8A8E1E7-22BA-451C-B0AD-FC34B65DB37A}" srcOrd="0" destOrd="0" presId="urn:microsoft.com/office/officeart/2005/8/layout/chevron2"/>
    <dgm:cxn modelId="{8609F899-C2D8-49F3-A900-FF8B1846A7FC}" type="presParOf" srcId="{3285C8D2-2521-4E08-9B64-89181F8D8334}" destId="{BF8BD8AC-86C5-4946-9070-6056D7DDE459}" srcOrd="1" destOrd="0" presId="urn:microsoft.com/office/officeart/2005/8/layout/chevron2"/>
    <dgm:cxn modelId="{D2211605-8BEE-4AD2-BA52-D30FEDB6DDAF}" type="presParOf" srcId="{C0164BA2-E671-43FC-9187-A8B13403418A}" destId="{E3D041CB-04E3-4CC7-9657-F0401A5DD037}" srcOrd="1" destOrd="0" presId="urn:microsoft.com/office/officeart/2005/8/layout/chevron2"/>
    <dgm:cxn modelId="{3D8517BE-3F70-4DFC-B387-77C28B059B94}" type="presParOf" srcId="{C0164BA2-E671-43FC-9187-A8B13403418A}" destId="{2A136A0E-E0CC-42D7-93B7-3207C2591CDD}" srcOrd="2" destOrd="0" presId="urn:microsoft.com/office/officeart/2005/8/layout/chevron2"/>
    <dgm:cxn modelId="{0F96722C-15F8-40BF-B98A-0809FFFE6D7E}" type="presParOf" srcId="{2A136A0E-E0CC-42D7-93B7-3207C2591CDD}" destId="{872701DE-D001-4D1A-B700-6824DE631074}" srcOrd="0" destOrd="0" presId="urn:microsoft.com/office/officeart/2005/8/layout/chevron2"/>
    <dgm:cxn modelId="{E03E0EC7-4C8C-48AF-BBC0-3941A02F35B4}" type="presParOf" srcId="{2A136A0E-E0CC-42D7-93B7-3207C2591CDD}" destId="{E5DB369C-B182-4BD2-9D49-E1446746AE6A}" srcOrd="1" destOrd="0" presId="urn:microsoft.com/office/officeart/2005/8/layout/chevron2"/>
    <dgm:cxn modelId="{51C75428-E19B-4CCD-A7E9-57CA0996E959}" type="presParOf" srcId="{C0164BA2-E671-43FC-9187-A8B13403418A}" destId="{434E6822-8C61-4356-9912-4198770A8060}" srcOrd="3" destOrd="0" presId="urn:microsoft.com/office/officeart/2005/8/layout/chevron2"/>
    <dgm:cxn modelId="{59903790-4557-45A7-BB0B-0312E812443D}" type="presParOf" srcId="{C0164BA2-E671-43FC-9187-A8B13403418A}" destId="{BA981C40-6B95-466B-AB30-5F2AEA770360}" srcOrd="4" destOrd="0" presId="urn:microsoft.com/office/officeart/2005/8/layout/chevron2"/>
    <dgm:cxn modelId="{7B20687D-FE54-4F8D-A722-482343BAFA42}" type="presParOf" srcId="{BA981C40-6B95-466B-AB30-5F2AEA770360}" destId="{63DCBAE5-18AC-4C1A-B626-CC978A65D158}" srcOrd="0" destOrd="0" presId="urn:microsoft.com/office/officeart/2005/8/layout/chevron2"/>
    <dgm:cxn modelId="{B204A058-2F79-4709-93CA-928E357D77FD}" type="presParOf" srcId="{BA981C40-6B95-466B-AB30-5F2AEA770360}" destId="{239444E3-E46E-4C50-8AB8-9BCB2F8B9D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A8E1E7-22BA-451C-B0AD-FC34B65DB37A}">
      <dsp:nvSpPr>
        <dsp:cNvPr id="0" name=""/>
        <dsp:cNvSpPr/>
      </dsp:nvSpPr>
      <dsp:spPr>
        <a:xfrm rot="5400000">
          <a:off x="-166231" y="167648"/>
          <a:ext cx="1108208" cy="7757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/>
        </a:p>
      </dsp:txBody>
      <dsp:txXfrm rot="5400000">
        <a:off x="-166231" y="167648"/>
        <a:ext cx="1108208" cy="775745"/>
      </dsp:txXfrm>
    </dsp:sp>
    <dsp:sp modelId="{BF8BD8AC-86C5-4946-9070-6056D7DDE459}">
      <dsp:nvSpPr>
        <dsp:cNvPr id="0" name=""/>
        <dsp:cNvSpPr/>
      </dsp:nvSpPr>
      <dsp:spPr>
        <a:xfrm rot="5400000">
          <a:off x="3361457" y="-2584293"/>
          <a:ext cx="720335" cy="589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Modelo de classes de Análise</a:t>
          </a:r>
          <a:endParaRPr lang="pt-BR" sz="2700" kern="1200" dirty="0"/>
        </a:p>
      </dsp:txBody>
      <dsp:txXfrm rot="5400000">
        <a:off x="3361457" y="-2584293"/>
        <a:ext cx="720335" cy="5891758"/>
      </dsp:txXfrm>
    </dsp:sp>
    <dsp:sp modelId="{872701DE-D001-4D1A-B700-6824DE631074}">
      <dsp:nvSpPr>
        <dsp:cNvPr id="0" name=""/>
        <dsp:cNvSpPr/>
      </dsp:nvSpPr>
      <dsp:spPr>
        <a:xfrm rot="5400000">
          <a:off x="-166231" y="1072623"/>
          <a:ext cx="1108208" cy="7757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/>
        </a:p>
      </dsp:txBody>
      <dsp:txXfrm rot="5400000">
        <a:off x="-166231" y="1072623"/>
        <a:ext cx="1108208" cy="775745"/>
      </dsp:txXfrm>
    </dsp:sp>
    <dsp:sp modelId="{E5DB369C-B182-4BD2-9D49-E1446746AE6A}">
      <dsp:nvSpPr>
        <dsp:cNvPr id="0" name=""/>
        <dsp:cNvSpPr/>
      </dsp:nvSpPr>
      <dsp:spPr>
        <a:xfrm rot="5400000">
          <a:off x="3361457" y="-1679319"/>
          <a:ext cx="720335" cy="589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Modelo de classes de Especificação</a:t>
          </a:r>
          <a:endParaRPr lang="pt-BR" sz="2700" kern="1200" dirty="0"/>
        </a:p>
      </dsp:txBody>
      <dsp:txXfrm rot="5400000">
        <a:off x="3361457" y="-1679319"/>
        <a:ext cx="720335" cy="5891758"/>
      </dsp:txXfrm>
    </dsp:sp>
    <dsp:sp modelId="{63DCBAE5-18AC-4C1A-B626-CC978A65D158}">
      <dsp:nvSpPr>
        <dsp:cNvPr id="0" name=""/>
        <dsp:cNvSpPr/>
      </dsp:nvSpPr>
      <dsp:spPr>
        <a:xfrm rot="5400000">
          <a:off x="-166231" y="1977597"/>
          <a:ext cx="1108208" cy="7757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/>
        </a:p>
      </dsp:txBody>
      <dsp:txXfrm rot="5400000">
        <a:off x="-166231" y="1977597"/>
        <a:ext cx="1108208" cy="775745"/>
      </dsp:txXfrm>
    </dsp:sp>
    <dsp:sp modelId="{239444E3-E46E-4C50-8AB8-9BCB2F8B9D12}">
      <dsp:nvSpPr>
        <dsp:cNvPr id="0" name=""/>
        <dsp:cNvSpPr/>
      </dsp:nvSpPr>
      <dsp:spPr>
        <a:xfrm rot="5400000">
          <a:off x="3361457" y="-774345"/>
          <a:ext cx="720335" cy="589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Modelo de classes de Implementação</a:t>
          </a:r>
          <a:endParaRPr lang="pt-BR" sz="2700" kern="1200" dirty="0"/>
        </a:p>
      </dsp:txBody>
      <dsp:txXfrm rot="5400000">
        <a:off x="3361457" y="-774345"/>
        <a:ext cx="720335" cy="58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75E0F4-7C4B-48E0-8B04-EC82286A005F}" type="datetimeFigureOut">
              <a:rPr lang="pt-BR" smtClean="0"/>
              <a:pPr/>
              <a:t>13/08/2011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F0B6D52-FDED-443C-86A9-FDECAA70C3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102</a:t>
            </a:fld>
            <a:endParaRPr lang="pt-B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107</a:t>
            </a:fld>
            <a:endParaRPr lang="pt-B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112</a:t>
            </a:fld>
            <a:endParaRPr lang="pt-B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113</a:t>
            </a:fld>
            <a:endParaRPr lang="pt-BR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114</a:t>
            </a:fld>
            <a:endParaRPr lang="pt-B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115</a:t>
            </a:fld>
            <a:endParaRPr lang="pt-BR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116</a:t>
            </a:fld>
            <a:endParaRPr lang="pt-B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117</a:t>
            </a:fld>
            <a:endParaRPr lang="pt-B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118</a:t>
            </a:fld>
            <a:endParaRPr lang="pt-B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119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120</a:t>
            </a:fld>
            <a:endParaRPr lang="pt-B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121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71630-3BA2-455B-B0B2-E1C23AEC7E17}" type="slidenum">
              <a:rPr lang="en-US"/>
              <a:pPr/>
              <a:t>19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76</a:t>
            </a:fld>
            <a:endParaRPr 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77</a:t>
            </a:fld>
            <a:endParaRPr 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78</a:t>
            </a:fld>
            <a:endParaRPr 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81</a:t>
            </a:fld>
            <a:endParaRPr lang="pt-B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82</a:t>
            </a:fld>
            <a:endParaRPr 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84</a:t>
            </a:fld>
            <a:endParaRPr 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86</a:t>
            </a:fld>
            <a:endParaRPr 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87</a:t>
            </a:fld>
            <a:endParaRPr 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90</a:t>
            </a:fld>
            <a:endParaRPr 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91</a:t>
            </a:fld>
            <a:endParaRPr 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92</a:t>
            </a:fld>
            <a:endParaRPr 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93</a:t>
            </a:fld>
            <a:endParaRPr lang="pt-B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94</a:t>
            </a:fld>
            <a:endParaRPr lang="pt-B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95</a:t>
            </a:fld>
            <a:endParaRPr lang="pt-B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96</a:t>
            </a:fld>
            <a:endParaRPr lang="pt-B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98</a:t>
            </a:fld>
            <a:endParaRPr lang="pt-B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Copyright 2002, 2003 Eduardo Bezerra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F5F66E-5A7E-49A9-9438-8AF97B4DA53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0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3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 de Sistemas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Universidade Federal do Ceará – UFC</a:t>
            </a:r>
          </a:p>
          <a:p>
            <a:r>
              <a:rPr lang="pt-BR" dirty="0" smtClean="0"/>
              <a:t>Campus de Quixadá</a:t>
            </a:r>
          </a:p>
          <a:p>
            <a:r>
              <a:rPr lang="pt-BR" dirty="0" smtClean="0"/>
              <a:t>Curso de </a:t>
            </a:r>
            <a:r>
              <a:rPr lang="pt-BR" dirty="0" smtClean="0"/>
              <a:t>Sistemas de Informação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Prof. Marcos Antonio de Oliveira (deoliveira.ma@gmail.com)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</a:t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8662" y="1403996"/>
          <a:ext cx="726284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842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O Modelo de Classes de Análise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Representa as classes no domínio do negócio em questão. Não leva em consideração restrições inerentes à tecnologia a ser utilizada na solução de um problema.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8662" y="3363286"/>
          <a:ext cx="726284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842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O Modelo de Classes de Especificação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É obtido através da adição de detalhes ao modelo anterior conforme a solução de software escolhida.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8662" y="4934922"/>
          <a:ext cx="726284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842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O Modelo de Classes de Implementação 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Corresponde à implementação das classes em alguma linguagem de programação.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Modelagem CRC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Normalmente já existem algumas classes candidatas para determinado cenário</a:t>
            </a:r>
          </a:p>
          <a:p>
            <a:pPr lvl="1"/>
            <a:r>
              <a:rPr lang="pt-BR" dirty="0" smtClean="0"/>
              <a:t>Identificadas através de outras técnicas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sessão CRC começa com algum dos participantes simulando o ator primário que dispara a realização do caso de uso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Modelagem CRC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medida em que esse participante simula a interação do ator com o sistema, os demais participantes encenam a colaboração entre objetos que ocorre internamente ao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Através dessa encenação dos participantes da sessão CRC, as classes, responsabilidades e colaborações são identificadas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Cartão CRC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00100" y="2346968"/>
          <a:ext cx="71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&lt;Nome da Classe&gt;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Responsabilidades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Colaboradores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1ª responsabilidade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1º colaborador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2ª responsabilidade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2º colaborador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n</a:t>
                      </a:r>
                      <a:r>
                        <a:rPr lang="pt-BR" dirty="0" err="1" smtClean="0"/>
                        <a:t>-ésima</a:t>
                      </a:r>
                      <a:r>
                        <a:rPr lang="pt-BR" dirty="0" smtClean="0"/>
                        <a:t> responsabilidade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i="1" dirty="0" err="1" smtClean="0"/>
                        <a:t>m</a:t>
                      </a:r>
                      <a:r>
                        <a:rPr lang="pt-BR" dirty="0" err="1" smtClean="0"/>
                        <a:t>-ésimo</a:t>
                      </a:r>
                      <a:r>
                        <a:rPr lang="pt-BR" dirty="0" smtClean="0"/>
                        <a:t> colaborador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(Cartão CRC)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103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0128" y="2188958"/>
          <a:ext cx="82153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602"/>
                <a:gridCol w="25717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 smtClean="0"/>
                        <a:t>ContaBancária</a:t>
                      </a:r>
                      <a:endParaRPr lang="pt-BR" sz="2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Responsabilidades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Colaboradores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1ª Conhecer o seu cliente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1º Cliente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2ª Conhecer o seu 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2º Transação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3ª Conhecer o seu saldo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4ª Manter um histórico de transações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5ª Aceitar saques e depósitos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Dicas para Atribuição de Responsabilidades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Associar responsabilidades com base na especialidade da classe</a:t>
            </a:r>
          </a:p>
          <a:p>
            <a:r>
              <a:rPr lang="pt-BR" dirty="0" smtClean="0"/>
              <a:t>Distribuir a inteligência do sistema </a:t>
            </a:r>
          </a:p>
          <a:p>
            <a:r>
              <a:rPr lang="pt-BR" dirty="0" smtClean="0"/>
              <a:t>Agrupar as responsabilidades conceitualmente relacionadas </a:t>
            </a:r>
          </a:p>
          <a:p>
            <a:r>
              <a:rPr lang="pt-BR" dirty="0" smtClean="0"/>
              <a:t>Evitar responsabilidades redundantes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Após produzir diversos modelos para um mesmo domínio, é natural que um modelador comece a identificar </a:t>
            </a:r>
            <a:r>
              <a:rPr lang="pt-BR" b="1" dirty="0" smtClean="0"/>
              <a:t>características comuns</a:t>
            </a:r>
            <a:r>
              <a:rPr lang="pt-BR" dirty="0" smtClean="0"/>
              <a:t> entre esses modelos</a:t>
            </a:r>
          </a:p>
          <a:p>
            <a:endParaRPr lang="pt-BR" dirty="0" smtClean="0"/>
          </a:p>
          <a:p>
            <a:r>
              <a:rPr lang="pt-BR" dirty="0" smtClean="0"/>
              <a:t>Em particular, um mesmo conjunto de classes ou colaborações entre objetos costuma </a:t>
            </a:r>
            <a:r>
              <a:rPr lang="pt-BR" b="1" dirty="0" smtClean="0"/>
              <a:t>recorrer</a:t>
            </a:r>
            <a:r>
              <a:rPr lang="pt-BR" dirty="0" smtClean="0"/>
              <a:t> (com algumas pequenas diferenças)</a:t>
            </a:r>
          </a:p>
          <a:p>
            <a:pPr lvl="1"/>
            <a:r>
              <a:rPr lang="pt-BR" dirty="0" smtClean="0"/>
              <a:t>Quantos modelos de classes já foram construídos que possuem os conceitos Cliente, Produto, Fornecedor, Departamento, </a:t>
            </a:r>
            <a:r>
              <a:rPr lang="pt-BR" dirty="0" err="1" smtClean="0"/>
              <a:t>etc</a:t>
            </a:r>
            <a:r>
              <a:rPr lang="pt-BR" dirty="0" smtClean="0"/>
              <a:t>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identificação de características comuns acontece em conseqüência do </a:t>
            </a:r>
            <a:r>
              <a:rPr lang="pt-BR" b="1" dirty="0" smtClean="0"/>
              <a:t>ganho de experiência</a:t>
            </a:r>
            <a:r>
              <a:rPr lang="pt-BR" dirty="0" smtClean="0"/>
              <a:t> do modelador em determinado domínio de problema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Ao reconhecer processos e estruturas comuns em um domínio, o modelador pode descrever (catalogar) a </a:t>
            </a:r>
            <a:r>
              <a:rPr lang="pt-BR" b="1" dirty="0" smtClean="0"/>
              <a:t>essência</a:t>
            </a:r>
            <a:r>
              <a:rPr lang="pt-BR" dirty="0" smtClean="0"/>
              <a:t> dos mesmos, dando origem a </a:t>
            </a:r>
            <a:r>
              <a:rPr lang="pt-BR" i="1" dirty="0" smtClean="0"/>
              <a:t>padrões de software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o problema correspondente ao descrito em um padrão de software acontecer novamente, um modelador pode utilizar a solução descrita no catálogo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aplicação desse processo permite que o desenvolvimento de determinado aspecto de um sistema seja feito de forma </a:t>
            </a:r>
            <a:r>
              <a:rPr lang="pt-BR" b="1" dirty="0" smtClean="0"/>
              <a:t>mais rápida</a:t>
            </a:r>
            <a:r>
              <a:rPr lang="pt-BR" dirty="0" smtClean="0"/>
              <a:t> e </a:t>
            </a:r>
            <a:r>
              <a:rPr lang="pt-BR" b="1" dirty="0" smtClean="0"/>
              <a:t>menos suscetível a erros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Análise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padrão de software pode então ser definido como uma descrição essencial de um problema recorrente no desenvolvimento de software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108</a:t>
            </a:fld>
            <a:endParaRPr lang="pt-BR"/>
          </a:p>
        </p:txBody>
      </p:sp>
      <p:grpSp>
        <p:nvGrpSpPr>
          <p:cNvPr id="3" name="Grupo 13"/>
          <p:cNvGrpSpPr/>
          <p:nvPr/>
        </p:nvGrpSpPr>
        <p:grpSpPr>
          <a:xfrm>
            <a:off x="642910" y="3643314"/>
            <a:ext cx="7844532" cy="2643206"/>
            <a:chOff x="370806" y="3643314"/>
            <a:chExt cx="7844532" cy="2643206"/>
          </a:xfrm>
        </p:grpSpPr>
        <p:grpSp>
          <p:nvGrpSpPr>
            <p:cNvPr id="8" name="Grupo 10"/>
            <p:cNvGrpSpPr/>
            <p:nvPr/>
          </p:nvGrpSpPr>
          <p:grpSpPr>
            <a:xfrm>
              <a:off x="370806" y="3643314"/>
              <a:ext cx="7844532" cy="2643206"/>
              <a:chOff x="370806" y="3429000"/>
              <a:chExt cx="8368696" cy="2643206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370806" y="3429000"/>
                <a:ext cx="8368696" cy="264320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642910" y="3809153"/>
                <a:ext cx="5357850" cy="19389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pt-BR" sz="2000" dirty="0" smtClean="0">
                    <a:latin typeface="+mj-lt"/>
                  </a:rPr>
                  <a:t>"Cada padrão descreve um problema que ocorre freqüentemente no nosso ambiente, e então descreve o núcleo de uma solução para tal problema. Esse núcleo pode ser utilizado um milhão de vezes, sem que haja duas formas de utilização iguais." (Christopher Alexander)</a:t>
                </a:r>
              </a:p>
            </p:txBody>
          </p:sp>
        </p:grpSp>
        <p:pic>
          <p:nvPicPr>
            <p:cNvPr id="285700" name="Picture 4" descr="http://www.patternlanguage.com/portraits/ca.res.arch1smal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3786190"/>
              <a:ext cx="1867463" cy="22907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Análise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Padrões de software podem ser utilizados em diversas atividades e existem em diversos níveis de abstração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Padrões de Análise (</a:t>
            </a:r>
            <a:r>
              <a:rPr lang="pt-BR" dirty="0" err="1" smtClean="0">
                <a:solidFill>
                  <a:srgbClr val="FF0000"/>
                </a:solidFill>
              </a:rPr>
              <a:t>Analysis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Patterns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dirty="0" smtClean="0"/>
              <a:t>Padrões de Projeto (Design </a:t>
            </a:r>
            <a:r>
              <a:rPr lang="pt-BR" dirty="0" err="1" smtClean="0"/>
              <a:t>Patterns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Padrões Arquiteturais (</a:t>
            </a:r>
            <a:r>
              <a:rPr lang="pt-BR" dirty="0" err="1" smtClean="0"/>
              <a:t>Architectural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Idiomas (</a:t>
            </a:r>
            <a:r>
              <a:rPr lang="pt-BR" dirty="0" err="1" smtClean="0"/>
              <a:t>Idioms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Anti-padrões (</a:t>
            </a:r>
            <a:r>
              <a:rPr lang="pt-BR" dirty="0" err="1" smtClean="0"/>
              <a:t>Anti-patterns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 </a:t>
            </a:r>
            <a:r>
              <a:rPr lang="pt-BR" b="1" dirty="0" smtClean="0"/>
              <a:t>padrão de análise</a:t>
            </a:r>
            <a:r>
              <a:rPr lang="pt-BR" dirty="0" smtClean="0"/>
              <a:t> normalmente é composto, dentre outras partes, de um fragmento de diagrama de classes que pode ser customizado para uma situação de modelagem em particular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Construção do modelo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uma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Uma responsabilidade de conhecer é mapeada para um ou mais atributos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Operações de uma classe são um modo mais detalhado de explicitar as responsabilidades de fazer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Uma operação pode ser vista como uma contribuição da classe para uma tarefa mais complexa representada por um caso de uso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Uma definição mais completa das operações de uma classe só pode ser feita após a construção dos </a:t>
            </a:r>
            <a:r>
              <a:rPr lang="pt-BR" b="1" dirty="0" smtClean="0"/>
              <a:t>diagramas de interação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Definição de Associações e Agregações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O fato de uma classe possuir colaboradores indica que devem existir relacionamentos entre estes últimos e a classe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Isto porque um objeto precisa conhecer o outro para poder lhe fazer requisições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Portanto, para criar associações, verifique os colaboradores de uma classe</a:t>
            </a:r>
          </a:p>
          <a:p>
            <a:pPr marL="1714500" lvl="3" indent="-457200">
              <a:lnSpc>
                <a:spcPct val="90000"/>
              </a:lnSpc>
            </a:pPr>
            <a:endParaRPr lang="pt-BR" sz="1400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O raciocínio para definir associações reflexivas, ternárias e agregações é o mesmo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de Classes Associativas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Surgem a partir de responsabilidades de conhecer que o modelador não conseguiu atribuir a alguma classe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Mais raramente, de responsabilidades </a:t>
            </a:r>
            <a:r>
              <a:rPr lang="pt-BR" i="1" dirty="0" smtClean="0"/>
              <a:t>de fazer</a:t>
            </a:r>
            <a:endParaRPr lang="pt-BR" dirty="0" smtClean="0"/>
          </a:p>
          <a:p>
            <a:pPr marL="457200" indent="-457200">
              <a:lnSpc>
                <a:spcPct val="90000"/>
              </a:lnSpc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113</a:t>
            </a:fld>
            <a:endParaRPr lang="pt-BR"/>
          </a:p>
        </p:txBody>
      </p:sp>
      <p:graphicFrame>
        <p:nvGraphicFramePr>
          <p:cNvPr id="370690" name="Object 4"/>
          <p:cNvGraphicFramePr>
            <a:graphicFrameLocks noChangeAspect="1"/>
          </p:cNvGraphicFramePr>
          <p:nvPr/>
        </p:nvGraphicFramePr>
        <p:xfrm>
          <a:off x="282285" y="3889376"/>
          <a:ext cx="8592841" cy="2039954"/>
        </p:xfrm>
        <a:graphic>
          <a:graphicData uri="http://schemas.openxmlformats.org/presentationml/2006/ole">
            <p:oleObj spid="_x0000_s370690" name="Visio" r:id="rId4" imgW="5176838" imgH="12301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do Modelo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responsabilidades e colaboradores mapeados para elementos do modelo de classes devem ser organizados em um diagrama de classes e documentados, resultando no </a:t>
            </a:r>
            <a:r>
              <a:rPr lang="pt-BR" b="1" i="1" dirty="0" smtClean="0"/>
              <a:t>modelo de classes de análise</a:t>
            </a:r>
          </a:p>
          <a:p>
            <a:pPr lvl="3"/>
            <a:endParaRPr lang="pt-BR" b="1" i="1" dirty="0" smtClean="0"/>
          </a:p>
          <a:p>
            <a:r>
              <a:rPr lang="pt-BR" dirty="0" smtClean="0"/>
              <a:t>Podem ser associados estereótipos predefinidos às classes identificadas</a:t>
            </a:r>
          </a:p>
          <a:p>
            <a:pPr lvl="1"/>
            <a:r>
              <a:rPr lang="pt-BR" dirty="0" smtClean="0"/>
              <a:t>&lt;&lt;fronteira&gt;&gt;</a:t>
            </a:r>
          </a:p>
          <a:p>
            <a:pPr lvl="1"/>
            <a:r>
              <a:rPr lang="pt-BR" dirty="0" smtClean="0"/>
              <a:t>&lt;&lt;entidade&gt;&gt;</a:t>
            </a:r>
          </a:p>
          <a:p>
            <a:pPr lvl="1"/>
            <a:r>
              <a:rPr lang="pt-BR" dirty="0" smtClean="0"/>
              <a:t>&lt;&lt;controle&gt;&gt;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114</a:t>
            </a:fld>
            <a:endParaRPr lang="pt-BR"/>
          </a:p>
        </p:txBody>
      </p:sp>
      <p:pic>
        <p:nvPicPr>
          <p:cNvPr id="6" name="Picture 4" descr="dd0001_th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28854" y="4228466"/>
            <a:ext cx="1643074" cy="2168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do Modelo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A construção de um único diagrama de classes para todo o sistema pode resultar em um diagrama bastante complexo. Um alternativa é criar uma </a:t>
            </a:r>
            <a:r>
              <a:rPr lang="pt-BR" b="1" i="1" u="sng" dirty="0" smtClean="0"/>
              <a:t>v</a:t>
            </a:r>
            <a:r>
              <a:rPr lang="pt-BR" b="1" i="1" dirty="0" smtClean="0"/>
              <a:t>isão de </a:t>
            </a:r>
            <a:r>
              <a:rPr lang="pt-BR" b="1" i="1" u="sng" dirty="0" smtClean="0"/>
              <a:t>c</a:t>
            </a:r>
            <a:r>
              <a:rPr lang="pt-BR" b="1" i="1" dirty="0" smtClean="0"/>
              <a:t>lasses </a:t>
            </a:r>
            <a:r>
              <a:rPr lang="pt-BR" b="1" i="1" u="sng" dirty="0" smtClean="0"/>
              <a:t>p</a:t>
            </a:r>
            <a:r>
              <a:rPr lang="pt-BR" b="1" i="1" dirty="0" smtClean="0"/>
              <a:t>articipantes</a:t>
            </a:r>
            <a:r>
              <a:rPr lang="pt-BR" dirty="0" smtClean="0"/>
              <a:t> (VCP) para cada caso de uso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Em uma VCP, são exibidos os objetos que participam de um caso de uso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As </a:t>
            </a:r>
            <a:r>
              <a:rPr lang="pt-BR" dirty="0" err="1" smtClean="0"/>
              <a:t>VCPs</a:t>
            </a:r>
            <a:r>
              <a:rPr lang="pt-BR" dirty="0" smtClean="0"/>
              <a:t> podem ser reunidas para formar um único diagrama de classes para o sistema como um todo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do Modelo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O modelador pode optar por “esconder” as classes de fronteira ou até mesmo as classes de controle</a:t>
            </a:r>
          </a:p>
          <a:p>
            <a:pPr marL="876300" lvl="1" indent="-419100">
              <a:lnSpc>
                <a:spcPct val="90000"/>
              </a:lnSpc>
            </a:pPr>
            <a:r>
              <a:rPr lang="pt-BR" dirty="0" smtClean="0"/>
              <a:t>Uma ferramenta CASE que dê suporte a essa operação seria de grande ajuda para a equipe de desenvolvimento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116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8596" y="4760909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solidFill>
                  <a:srgbClr val="FF0000"/>
                </a:solidFill>
              </a:rPr>
              <a:t>Além do diagrama, as classes devem ser documentadas textualmente.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modelo de classes no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 do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Em um desenvolvimento dirigido a casos de uso, após a descrição dos casos de uso, é possível iniciar a identificação de classes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As classes identificadas são refinadas para retirar inconsistências e redundâncias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As classes são documentadas e o diagrama de classes inicial é construído, resultando no modelo de classes de domínio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 do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Inconsistências nos modelos devem ser verificadas e corrigidas</a:t>
            </a:r>
          </a:p>
          <a:p>
            <a:pPr marL="1714500" lvl="3" indent="-457200">
              <a:lnSpc>
                <a:spcPct val="90000"/>
              </a:lnSpc>
            </a:pPr>
            <a:endParaRPr lang="pt-BR" dirty="0" smtClean="0"/>
          </a:p>
          <a:p>
            <a:pPr marL="457200" indent="-457200">
              <a:lnSpc>
                <a:spcPct val="90000"/>
              </a:lnSpc>
            </a:pPr>
            <a:r>
              <a:rPr lang="pt-BR" dirty="0" smtClean="0"/>
              <a:t>As construções do modelo de casos de uso e do modelo de classes são retroativas uma sobre a outra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Na realização de uma sessão CRC, novos casos de uso podem ser identificados</a:t>
            </a:r>
          </a:p>
          <a:p>
            <a:pPr marL="857250" lvl="1" indent="-457200">
              <a:lnSpc>
                <a:spcPct val="90000"/>
              </a:lnSpc>
            </a:pPr>
            <a:r>
              <a:rPr lang="pt-BR" dirty="0" smtClean="0"/>
              <a:t>Pode-se identificar a necessidade de modificação de casos de uso preexistentes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diagrama de classes é utilizado na construção do modelo de classes desde o nível de análise até o nível de especificação</a:t>
            </a:r>
          </a:p>
          <a:p>
            <a:endParaRPr lang="pt-BR" dirty="0" smtClean="0"/>
          </a:p>
          <a:p>
            <a:r>
              <a:rPr lang="pt-BR" dirty="0" smtClean="0"/>
              <a:t>É o digrama mais </a:t>
            </a:r>
            <a:r>
              <a:rPr lang="pt-BR" b="1" dirty="0" smtClean="0"/>
              <a:t>rico</a:t>
            </a:r>
            <a:r>
              <a:rPr lang="pt-BR" dirty="0" smtClean="0"/>
              <a:t> da UML em termos de notação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 do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pt-BR" dirty="0" smtClean="0"/>
              <a:t>Detalhes são adicionados aos modelos, à medida que o problema é entendido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120</a:t>
            </a:fld>
            <a:endParaRPr lang="pt-BR"/>
          </a:p>
        </p:txBody>
      </p:sp>
      <p:graphicFrame>
        <p:nvGraphicFramePr>
          <p:cNvPr id="372738" name="Object 4"/>
          <p:cNvGraphicFramePr>
            <a:graphicFrameLocks noChangeAspect="1"/>
          </p:cNvGraphicFramePr>
          <p:nvPr/>
        </p:nvGraphicFramePr>
        <p:xfrm>
          <a:off x="986452" y="2746393"/>
          <a:ext cx="7135812" cy="3182937"/>
        </p:xfrm>
        <a:graphic>
          <a:graphicData uri="http://schemas.openxmlformats.org/presentationml/2006/ole">
            <p:oleObj spid="_x0000_s372738" name="Visio" r:id="rId4" imgW="3227070" imgH="14401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BEZERRA, E. Princípios de Análise e Projeto de Sistemas com UML. 2ª ed. 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2007.</a:t>
            </a:r>
          </a:p>
          <a:p>
            <a:pPr lvl="3"/>
            <a:endParaRPr lang="pt-BR" dirty="0" smtClean="0"/>
          </a:p>
          <a:p>
            <a:pPr lvl="0"/>
            <a:r>
              <a:rPr lang="pt-BR" dirty="0" smtClean="0"/>
              <a:t>FOWLER, M. 3. UML Essencial. 3. ed.  Porto Alegre: </a:t>
            </a:r>
            <a:r>
              <a:rPr lang="pt-BR" dirty="0" err="1" smtClean="0"/>
              <a:t>Bookman</a:t>
            </a:r>
            <a:r>
              <a:rPr lang="pt-BR" dirty="0" smtClean="0"/>
              <a:t>, 2007.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classe representa um grupo de objetos semelhantes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classe descreve esses objetos através de </a:t>
            </a:r>
            <a:r>
              <a:rPr lang="pt-BR" b="1" dirty="0" smtClean="0"/>
              <a:t>atributos</a:t>
            </a:r>
            <a:r>
              <a:rPr lang="pt-BR" dirty="0" smtClean="0"/>
              <a:t> e </a:t>
            </a:r>
            <a:r>
              <a:rPr lang="pt-BR" b="1" dirty="0" smtClean="0"/>
              <a:t>operações</a:t>
            </a:r>
          </a:p>
          <a:p>
            <a:pPr lvl="1"/>
            <a:r>
              <a:rPr lang="pt-BR" dirty="0" smtClean="0"/>
              <a:t>Os atributos correspondem às informações que um objeto armazena</a:t>
            </a:r>
          </a:p>
          <a:p>
            <a:pPr lvl="1"/>
            <a:r>
              <a:rPr lang="pt-BR" dirty="0" smtClean="0"/>
              <a:t>As operações correspondem às ações que um objeto sabe realizar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uma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Representada através de uma “caixa” com no máximo três compartimentos exibidos 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Notação utilizada depende do nível de abstração desejado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6" name="Picture 4" descr="Figura_05_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4286256"/>
            <a:ext cx="8281987" cy="10795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(classe </a:t>
            </a:r>
            <a:r>
              <a:rPr lang="pt-BR" dirty="0" err="1" smtClean="0"/>
              <a:t>ContaBancária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" name="Picture 3" descr="Figura_05_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1834" y="2214554"/>
            <a:ext cx="7772400" cy="31480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representar o fato de que objetos podem se relacionar uns com os outros, utiliza-se a </a:t>
            </a:r>
            <a:r>
              <a:rPr lang="pt-BR" b="1" i="1" dirty="0" smtClean="0"/>
              <a:t>associação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associação representa relacionamentos (ligações)que são formados entre objetos durante a execução do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60194" y="5171655"/>
            <a:ext cx="7215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Embora as associações sejam representadas entre </a:t>
            </a:r>
            <a:r>
              <a:rPr lang="pt-BR" sz="2400" b="1" dirty="0" smtClean="0">
                <a:solidFill>
                  <a:srgbClr val="FF0000"/>
                </a:solidFill>
              </a:rPr>
              <a:t>classes</a:t>
            </a:r>
            <a:r>
              <a:rPr lang="pt-BR" sz="2400" dirty="0" smtClean="0"/>
              <a:t> do diagrama, tais associações representam </a:t>
            </a:r>
            <a:r>
              <a:rPr lang="pt-BR" sz="2400" b="1" dirty="0" smtClean="0">
                <a:solidFill>
                  <a:srgbClr val="FF0000"/>
                </a:solidFill>
              </a:rPr>
              <a:t>ligações possíveis</a:t>
            </a:r>
            <a:r>
              <a:rPr lang="pt-BR" sz="2400" dirty="0" smtClean="0"/>
              <a:t> entre </a:t>
            </a:r>
            <a:r>
              <a:rPr lang="pt-BR" sz="2400" b="1" dirty="0" smtClean="0">
                <a:solidFill>
                  <a:srgbClr val="FF0000"/>
                </a:solidFill>
              </a:rPr>
              <a:t>objetos </a:t>
            </a:r>
            <a:r>
              <a:rPr lang="pt-BR" sz="2400" dirty="0" smtClean="0"/>
              <a:t>das classes envolvidas.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Associações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Representada através de um segmento de reta ligando as </a:t>
            </a:r>
            <a:r>
              <a:rPr lang="pt-BR" b="1" dirty="0" smtClean="0"/>
              <a:t>classes</a:t>
            </a:r>
            <a:r>
              <a:rPr lang="pt-BR" dirty="0" smtClean="0"/>
              <a:t> cujos </a:t>
            </a:r>
            <a:r>
              <a:rPr lang="pt-BR" b="1" dirty="0" smtClean="0"/>
              <a:t>objetos</a:t>
            </a:r>
            <a:r>
              <a:rPr lang="pt-BR" dirty="0" smtClean="0"/>
              <a:t> se relacionam</a:t>
            </a:r>
            <a:endParaRPr lang="pt-BR" dirty="0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1689870" y="3143248"/>
          <a:ext cx="5746750" cy="444500"/>
        </p:xfrm>
        <a:graphic>
          <a:graphicData uri="http://schemas.openxmlformats.org/presentationml/2006/ole">
            <p:oleObj spid="_x0000_s180226" name="Visio" r:id="rId4" imgW="1888808" imgH="146447" progId="Visio.Drawing.11">
              <p:embed/>
            </p:oleObj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1214414" y="4079873"/>
          <a:ext cx="6697663" cy="547687"/>
        </p:xfrm>
        <a:graphic>
          <a:graphicData uri="http://schemas.openxmlformats.org/presentationml/2006/ole">
            <p:oleObj spid="_x0000_s180227" name="Visio" r:id="rId5" imgW="2497693" imgH="146447" progId="Visio.Drawing.11">
              <p:embed/>
            </p:oleObj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610495" y="5159373"/>
          <a:ext cx="5905500" cy="531812"/>
        </p:xfrm>
        <a:graphic>
          <a:graphicData uri="http://schemas.openxmlformats.org/presentationml/2006/ole">
            <p:oleObj spid="_x0000_s180228" name="Visio" r:id="rId6" imgW="2539841" imgH="16644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a informação dos limites </a:t>
            </a:r>
            <a:r>
              <a:rPr lang="pt-BR" b="1" dirty="0" smtClean="0"/>
              <a:t>inferior</a:t>
            </a:r>
            <a:r>
              <a:rPr lang="pt-BR" dirty="0" smtClean="0"/>
              <a:t> e </a:t>
            </a:r>
            <a:r>
              <a:rPr lang="pt-BR" b="1" dirty="0" smtClean="0"/>
              <a:t>superior</a:t>
            </a:r>
            <a:r>
              <a:rPr lang="pt-BR" dirty="0" smtClean="0"/>
              <a:t> da quantidade de </a:t>
            </a:r>
            <a:r>
              <a:rPr lang="pt-BR" b="1" dirty="0" smtClean="0"/>
              <a:t>objetos</a:t>
            </a:r>
            <a:r>
              <a:rPr lang="pt-BR" dirty="0" smtClean="0"/>
              <a:t> aos quais um outro </a:t>
            </a:r>
            <a:r>
              <a:rPr lang="pt-BR" b="1" dirty="0" smtClean="0"/>
              <a:t>objeto</a:t>
            </a:r>
            <a:r>
              <a:rPr lang="pt-BR" dirty="0" smtClean="0"/>
              <a:t> pode estar associado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Nuvem 5"/>
          <p:cNvSpPr/>
          <p:nvPr/>
        </p:nvSpPr>
        <p:spPr>
          <a:xfrm>
            <a:off x="928662" y="3214686"/>
            <a:ext cx="7286676" cy="30003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Cada associação em um diagrama de classes possui </a:t>
            </a:r>
            <a:r>
              <a:rPr lang="pt-BR" sz="2800" b="1" dirty="0" smtClean="0">
                <a:solidFill>
                  <a:srgbClr val="FF0000"/>
                </a:solidFill>
              </a:rPr>
              <a:t>duas</a:t>
            </a:r>
            <a:r>
              <a:rPr lang="pt-BR" sz="2800" dirty="0" smtClean="0"/>
              <a:t> multiplicidades, uma em cada </a:t>
            </a:r>
            <a:r>
              <a:rPr lang="pt-BR" sz="2800" dirty="0" smtClean="0">
                <a:solidFill>
                  <a:srgbClr val="FF0000"/>
                </a:solidFill>
              </a:rPr>
              <a:t>extremo</a:t>
            </a:r>
            <a:r>
              <a:rPr lang="pt-BR" sz="2800" dirty="0" smtClean="0"/>
              <a:t> da linha de associação.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Copyright 2002, 2003 Eduardo Bezerra</a:t>
            </a:r>
          </a:p>
        </p:txBody>
      </p: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4139-1AB2-4F3F-8AD9-FA00D165EBB0}" type="slidenum">
              <a:rPr lang="pt-BR"/>
              <a:pPr/>
              <a:t>19</a:t>
            </a:fld>
            <a:endParaRPr lang="pt-BR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Multiplicidades </a:t>
            </a:r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8662" y="1828808"/>
          <a:ext cx="735811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057"/>
                <a:gridCol w="36790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Simbologia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Apenas Um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0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pt-BR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1..1 (ou 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Zero ou Muitos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0..* (ou *)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Um ou Muitos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1..*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Zero ou Um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0..1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Intervalo</a:t>
                      </a:r>
                      <a:r>
                        <a:rPr lang="pt-BR" sz="2400" baseline="0" dirty="0" smtClean="0"/>
                        <a:t> Específico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..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Modelagem de classes de análise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“O engenheiro de software amador está sempre à procura de mágica, de algum método sensacional ou ferramenta cuja aplicação promete tornar trivial o desenvolvimento de software. É uma característica do engenheiro de software profissional saber que tal panacéia não existe.” (GRADY BOOCH)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55958" y="5640189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Esses slides são uma adaptação das notas de aula do professor Eduardo Bezerra autor do livro Princípios de Análise e Projeto de Sistemas com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(Multiplicidade)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Pode</a:t>
            </a:r>
            <a:r>
              <a:rPr lang="pt-BR" dirty="0" smtClean="0"/>
              <a:t> haver um cliente que esteja associado a vários pedidos</a:t>
            </a:r>
          </a:p>
          <a:p>
            <a:r>
              <a:rPr lang="pt-BR" b="1" i="1" dirty="0" smtClean="0"/>
              <a:t>Pode</a:t>
            </a:r>
            <a:r>
              <a:rPr lang="pt-BR" dirty="0" smtClean="0"/>
              <a:t> haver um cliente que não esteja associado a pedido algum</a:t>
            </a:r>
          </a:p>
          <a:p>
            <a:r>
              <a:rPr lang="pt-BR" dirty="0" smtClean="0"/>
              <a:t>Um pedido está associado a um, e somente um, cliente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Copyright 2002, 2003 Eduardo Bezerra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F66E-5A7E-49A9-9438-8AF97B4DA534}" type="slidenum">
              <a:rPr lang="pt-BR" smtClean="0"/>
              <a:pPr/>
              <a:t>20</a:t>
            </a:fld>
            <a:endParaRPr lang="pt-BR"/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857224" y="4986355"/>
          <a:ext cx="7416800" cy="942975"/>
        </p:xfrm>
        <a:graphic>
          <a:graphicData uri="http://schemas.openxmlformats.org/presentationml/2006/ole">
            <p:oleObj spid="_x0000_s181250" name="Visio" r:id="rId4" imgW="2046684" imgH="2602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(Multiplicidade)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corrida está associada a, no mínimo, dois velocistas </a:t>
            </a:r>
          </a:p>
          <a:p>
            <a:r>
              <a:rPr lang="pt-BR" dirty="0" smtClean="0"/>
              <a:t>Uma corrida está associada a, no máximo, seis velocistas </a:t>
            </a:r>
          </a:p>
          <a:p>
            <a:r>
              <a:rPr lang="pt-BR" dirty="0" smtClean="0"/>
              <a:t>Um velocista </a:t>
            </a:r>
            <a:r>
              <a:rPr lang="pt-BR" b="1" i="1" dirty="0" smtClean="0"/>
              <a:t>pode</a:t>
            </a:r>
            <a:r>
              <a:rPr lang="pt-BR" dirty="0" smtClean="0"/>
              <a:t> estar associado a várias corridas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Copyright 2002, 2003 Eduardo Bezerra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F66E-5A7E-49A9-9438-8AF97B4DA534}" type="slidenum">
              <a:rPr lang="pt-BR" smtClean="0"/>
              <a:pPr/>
              <a:t>21</a:t>
            </a:fld>
            <a:endParaRPr lang="pt-BR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1293244" y="5072074"/>
          <a:ext cx="6586538" cy="828675"/>
        </p:xfrm>
        <a:graphic>
          <a:graphicData uri="http://schemas.openxmlformats.org/presentationml/2006/ole">
            <p:oleObj spid="_x0000_s182275" name="Visio" r:id="rId4" imgW="1906191" imgH="2395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conectividade</a:t>
            </a:r>
            <a:r>
              <a:rPr lang="pt-BR" dirty="0" smtClean="0"/>
              <a:t> corresponde ao tipo de associação entre duas classes</a:t>
            </a:r>
          </a:p>
          <a:p>
            <a:pPr lvl="1"/>
            <a:r>
              <a:rPr lang="pt-BR" dirty="0" smtClean="0"/>
              <a:t>“muitos para muitos”</a:t>
            </a:r>
          </a:p>
          <a:p>
            <a:pPr lvl="1"/>
            <a:r>
              <a:rPr lang="pt-BR" dirty="0" smtClean="0"/>
              <a:t>“um para muitos”</a:t>
            </a:r>
          </a:p>
          <a:p>
            <a:pPr lvl="1"/>
            <a:r>
              <a:rPr lang="pt-BR" dirty="0" smtClean="0"/>
              <a:t>“um para um”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91726" y="4500570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rgbClr val="FF0000"/>
                </a:solidFill>
              </a:rPr>
              <a:t>A conectividade da associação entre duas classes depende dos símbolos de multiplicidade que são utilizados na associação!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 e Multiplicidade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0034" y="2058028"/>
          <a:ext cx="814393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Conectividade</a:t>
                      </a:r>
                      <a:endParaRPr lang="pt-BR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Multiplicidade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Em um extremo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Em outro extremo</a:t>
                      </a:r>
                      <a:endParaRPr lang="pt-BR" sz="24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pt-BR" sz="2400" b="1" dirty="0" smtClean="0"/>
                        <a:t>Um para um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0..1</a:t>
                      </a:r>
                    </a:p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0..1</a:t>
                      </a:r>
                    </a:p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pt-BR" sz="2400" b="1" dirty="0" smtClean="0"/>
                        <a:t>Um para muitos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0..1</a:t>
                      </a:r>
                    </a:p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*</a:t>
                      </a:r>
                    </a:p>
                    <a:p>
                      <a:pPr algn="ctr"/>
                      <a:r>
                        <a:rPr lang="pt-BR" sz="2400" dirty="0" smtClean="0"/>
                        <a:t>0..*</a:t>
                      </a:r>
                    </a:p>
                    <a:p>
                      <a:pPr algn="ctr"/>
                      <a:r>
                        <a:rPr lang="pt-BR" sz="2400" dirty="0" smtClean="0"/>
                        <a:t>1..*</a:t>
                      </a:r>
                      <a:endParaRPr lang="pt-BR" sz="2400" dirty="0"/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just"/>
                      <a:r>
                        <a:rPr lang="pt-BR" sz="2400" b="1" dirty="0" smtClean="0"/>
                        <a:t>Muitos para muitos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*</a:t>
                      </a:r>
                    </a:p>
                    <a:p>
                      <a:pPr algn="ctr"/>
                      <a:r>
                        <a:rPr lang="pt-BR" sz="2400" dirty="0" smtClean="0"/>
                        <a:t>0..*</a:t>
                      </a:r>
                    </a:p>
                    <a:p>
                      <a:pPr algn="ctr"/>
                      <a:r>
                        <a:rPr lang="pt-BR" sz="2400" dirty="0" smtClean="0"/>
                        <a:t>1..*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*</a:t>
                      </a:r>
                    </a:p>
                    <a:p>
                      <a:pPr algn="ctr"/>
                      <a:r>
                        <a:rPr lang="pt-BR" sz="2400" dirty="0" smtClean="0"/>
                        <a:t>0..*</a:t>
                      </a:r>
                    </a:p>
                    <a:p>
                      <a:pPr algn="ctr"/>
                      <a:r>
                        <a:rPr lang="pt-BR" sz="2400" dirty="0" smtClean="0"/>
                        <a:t>1..*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(Conectividade)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372924" y="2246649"/>
          <a:ext cx="8388350" cy="2420937"/>
        </p:xfrm>
        <a:graphic>
          <a:graphicData uri="http://schemas.openxmlformats.org/presentationml/2006/ole">
            <p:oleObj spid="_x0000_s183298" name="Visio" r:id="rId4" imgW="3862149" imgH="11146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característica de uma associação que indica a necessidade (ou não) da existência desta associação entre objetos 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participação pode ser </a:t>
            </a:r>
            <a:r>
              <a:rPr lang="pt-BR" b="1" dirty="0" smtClean="0"/>
              <a:t>obrigatória</a:t>
            </a:r>
            <a:r>
              <a:rPr lang="pt-BR" dirty="0" smtClean="0"/>
              <a:t> ou </a:t>
            </a:r>
            <a:r>
              <a:rPr lang="pt-BR" b="1" dirty="0" smtClean="0"/>
              <a:t>opcional</a:t>
            </a:r>
          </a:p>
          <a:p>
            <a:pPr lvl="1"/>
            <a:r>
              <a:rPr lang="pt-BR" dirty="0" smtClean="0"/>
              <a:t>Se o valor mínimo da multiplicidade de uma associação é </a:t>
            </a:r>
            <a:r>
              <a:rPr lang="pt-BR" b="1" dirty="0" smtClean="0"/>
              <a:t>igual a 1</a:t>
            </a:r>
            <a:r>
              <a:rPr lang="pt-BR" dirty="0" smtClean="0"/>
              <a:t> (um), significa que a participação é </a:t>
            </a:r>
            <a:r>
              <a:rPr lang="pt-BR" b="1" dirty="0" smtClean="0"/>
              <a:t>obrigatória</a:t>
            </a:r>
          </a:p>
          <a:p>
            <a:pPr lvl="1"/>
            <a:r>
              <a:rPr lang="pt-BR" dirty="0" smtClean="0"/>
              <a:t>Caso contrário, a participação é </a:t>
            </a:r>
            <a:r>
              <a:rPr lang="pt-BR" b="1" dirty="0" smtClean="0"/>
              <a:t>opcional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Nome de Associação, Direção de Leitura e Papéis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melhor esclarecer o significado de uma associação no diagrama de classes, a UML define três recursos de notação</a:t>
            </a:r>
          </a:p>
          <a:p>
            <a:pPr lvl="1"/>
            <a:r>
              <a:rPr lang="pt-BR" b="1" dirty="0" smtClean="0"/>
              <a:t>Nome da associação</a:t>
            </a:r>
            <a:r>
              <a:rPr lang="pt-BR" dirty="0" smtClean="0"/>
              <a:t>: fornece algum significado semântico a mesma</a:t>
            </a:r>
          </a:p>
          <a:p>
            <a:pPr lvl="1"/>
            <a:r>
              <a:rPr lang="pt-BR" b="1" dirty="0" smtClean="0"/>
              <a:t>Direção de leitura</a:t>
            </a:r>
            <a:r>
              <a:rPr lang="pt-BR" dirty="0" smtClean="0"/>
              <a:t>: indica como a associação deve ser lida</a:t>
            </a:r>
          </a:p>
          <a:p>
            <a:pPr lvl="1"/>
            <a:r>
              <a:rPr lang="pt-BR" b="1" dirty="0" smtClean="0"/>
              <a:t>Papel</a:t>
            </a:r>
            <a:r>
              <a:rPr lang="pt-BR" dirty="0" smtClean="0"/>
              <a:t>: para representar um papel específico em uma associação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(Nome de Associação, Direção de Leitura e Papéis)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515800" y="2532063"/>
          <a:ext cx="8094662" cy="2481262"/>
        </p:xfrm>
        <a:graphic>
          <a:graphicData uri="http://schemas.openxmlformats.org/presentationml/2006/ole">
            <p:oleObj spid="_x0000_s184322" name="Visio" r:id="rId4" imgW="3060382" imgH="93892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Associativa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uma classe que está ligada a uma associação, ao invés de estar ligada a outras classes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É normalmente necessária quando duas ou mais classes estão associadas, e é necessário manter informações sobre esta associação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classe associativa pode estar ligada a associações de qualquer tipo de conectividade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Notação para uma Classe Associativa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Representada pela notação utilizada para uma classe. A diferença é que esta classe é ligada a uma associação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29</a:t>
            </a:fld>
            <a:endParaRPr lang="pt-BR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895703" y="3357562"/>
          <a:ext cx="7343775" cy="2343150"/>
        </p:xfrm>
        <a:graphic>
          <a:graphicData uri="http://schemas.openxmlformats.org/presentationml/2006/ole">
            <p:oleObj spid="_x0000_s188418" name="Visio" r:id="rId4" imgW="3049191" imgH="97250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Estágios do modelo de classes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objetos</a:t>
            </a:r>
          </a:p>
          <a:p>
            <a:r>
              <a:rPr lang="pt-BR" dirty="0" smtClean="0"/>
              <a:t>Técnicas para identificação de classes</a:t>
            </a:r>
          </a:p>
          <a:p>
            <a:r>
              <a:rPr lang="pt-BR" dirty="0" smtClean="0"/>
              <a:t>Construção do modelo de classes</a:t>
            </a:r>
          </a:p>
          <a:p>
            <a:r>
              <a:rPr lang="pt-BR" dirty="0" smtClean="0"/>
              <a:t>Modelo de classes no processo </a:t>
            </a:r>
            <a:r>
              <a:rPr lang="pt-BR" dirty="0" err="1" smtClean="0"/>
              <a:t>I&amp;I</a:t>
            </a:r>
            <a:endParaRPr lang="pt-BR" dirty="0" smtClean="0"/>
          </a:p>
          <a:p>
            <a:r>
              <a:rPr lang="pt-BR" dirty="0" smtClean="0"/>
              <a:t>Estudo de caso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 </a:t>
            </a:r>
            <a:r>
              <a:rPr lang="pt-BR" dirty="0" err="1" smtClean="0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utilizadas para representar a associação existente entre objetos de n classes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associação ternária é o caso mais comum (menos raro) de associação n-ária (n = 3) 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Na notação da UML, as linhas de associação se interceptam em um losango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(Associação Ternária)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31</a:t>
            </a:fld>
            <a:endParaRPr lang="pt-BR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1393738" y="2285992"/>
          <a:ext cx="6337300" cy="2771775"/>
        </p:xfrm>
        <a:graphic>
          <a:graphicData uri="http://schemas.openxmlformats.org/presentationml/2006/ole">
            <p:oleObj spid="_x0000_s189442" name="Visio" r:id="rId4" imgW="2144316" imgH="9386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 Reflexivas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Associa objetos da mesma classe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Cada objeto tem um papel distinto na associação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utilização de papéis é bastante importante para evitar ambigüidades na leitura da associação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associação reflexiva </a:t>
            </a:r>
            <a:r>
              <a:rPr lang="pt-BR" b="1" i="1" dirty="0" smtClean="0"/>
              <a:t>não</a:t>
            </a:r>
            <a:r>
              <a:rPr lang="pt-BR" dirty="0" smtClean="0"/>
              <a:t> indica que um objeto se associa com ele próprio</a:t>
            </a:r>
          </a:p>
          <a:p>
            <a:pPr lvl="1"/>
            <a:r>
              <a:rPr lang="pt-BR" dirty="0" smtClean="0"/>
              <a:t>Ao contrário, indica que objetos de uma mesma classe se associam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(Associação Reflexiva)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33</a:t>
            </a:fld>
            <a:endParaRPr lang="pt-BR"/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2254452" y="2285992"/>
          <a:ext cx="4608512" cy="2825750"/>
        </p:xfrm>
        <a:graphic>
          <a:graphicData uri="http://schemas.openxmlformats.org/presentationml/2006/ole">
            <p:oleObj spid="_x0000_s190466" name="Visio" r:id="rId4" imgW="1424464" imgH="87296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Agregações e Composições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caso especial da associação...</a:t>
            </a:r>
          </a:p>
          <a:p>
            <a:pPr>
              <a:buNone/>
            </a:pPr>
            <a:r>
              <a:rPr lang="pt-BR" dirty="0" smtClean="0"/>
              <a:t>...conseqüentemente, multiplicidades, participações, papéis, etc. podem ser usados igualmente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Utilizada para representar conexões que guardam uma relação todo-parte entre si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52802" y="5286388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Onde se puder utilizar uma agregação, uma associação também poderá ser utilizada!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Agregações e Composições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particulares das agregações/composições</a:t>
            </a:r>
          </a:p>
          <a:p>
            <a:pPr lvl="1"/>
            <a:r>
              <a:rPr lang="pt-BR" dirty="0" smtClean="0"/>
              <a:t>São assimétricas: se um objeto A é parte de um objeto B, B não pode ser parte de A</a:t>
            </a:r>
          </a:p>
          <a:p>
            <a:pPr lvl="1"/>
            <a:r>
              <a:rPr lang="pt-BR" dirty="0" smtClean="0"/>
              <a:t>Propagam comportamento: um comportamento que se aplica a um todo automaticamente se aplica as suas partes</a:t>
            </a:r>
          </a:p>
          <a:p>
            <a:pPr lvl="1"/>
            <a:r>
              <a:rPr lang="pt-BR" dirty="0" smtClean="0"/>
              <a:t>As partes são normalmente criadas e destruídas a pelo todo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Agregações e Composições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Sejam duas classes associadas, X e Y. Se uma das perguntas a seguir for respondida com um sim, provavelmente há uma agregação onde X é todo e Y é parte</a:t>
            </a:r>
          </a:p>
          <a:p>
            <a:pPr lvl="1"/>
            <a:r>
              <a:rPr lang="pt-BR" i="1" dirty="0" smtClean="0"/>
              <a:t>X tem um ou mais Y</a:t>
            </a:r>
            <a:r>
              <a:rPr lang="pt-BR" dirty="0" smtClean="0"/>
              <a:t>?</a:t>
            </a:r>
          </a:p>
          <a:p>
            <a:pPr lvl="1"/>
            <a:r>
              <a:rPr lang="pt-BR" i="1" dirty="0" smtClean="0"/>
              <a:t>Y é parte de X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agregação é representada como uma linha que conecta as classes relacionadas, com um diamante (losango) </a:t>
            </a:r>
            <a:r>
              <a:rPr lang="pt-BR" b="1" dirty="0" smtClean="0"/>
              <a:t>branco</a:t>
            </a:r>
            <a:r>
              <a:rPr lang="pt-BR" dirty="0" smtClean="0"/>
              <a:t> perto da classe que representa o todo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37</a:t>
            </a:fld>
            <a:endParaRPr lang="pt-BR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428596" y="4286256"/>
          <a:ext cx="8281987" cy="898525"/>
        </p:xfrm>
        <a:graphic>
          <a:graphicData uri="http://schemas.openxmlformats.org/presentationml/2006/ole">
            <p:oleObj spid="_x0000_s191490" name="Visio" r:id="rId4" imgW="3951208" imgH="42862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composição </a:t>
            </a:r>
            <a:r>
              <a:rPr lang="pt-BR" dirty="0" smtClean="0"/>
              <a:t>é representada como uma linha que conecta as classes relacionadas, com um diamante (losango) </a:t>
            </a:r>
            <a:r>
              <a:rPr lang="pt-BR" b="1" dirty="0" smtClean="0"/>
              <a:t>negro</a:t>
            </a:r>
            <a:r>
              <a:rPr lang="pt-BR" dirty="0" smtClean="0"/>
              <a:t> perto da classe que representa o todo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1925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790" y="4134187"/>
            <a:ext cx="8512421" cy="110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Agregações </a:t>
            </a:r>
            <a:r>
              <a:rPr lang="pt-BR" dirty="0" err="1" smtClean="0"/>
              <a:t>vs</a:t>
            </a:r>
            <a:r>
              <a:rPr lang="pt-BR" dirty="0" smtClean="0"/>
              <a:t> Composições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diferenças entre agregações e composições não são bem claras, mas essas são as mais visíveis</a:t>
            </a:r>
          </a:p>
          <a:p>
            <a:pPr lvl="1"/>
            <a:r>
              <a:rPr lang="pt-BR" dirty="0" smtClean="0"/>
              <a:t>Na agregação, a destruição de um objeto </a:t>
            </a:r>
            <a:r>
              <a:rPr lang="pt-BR" b="1" dirty="0" smtClean="0"/>
              <a:t>todo</a:t>
            </a:r>
            <a:r>
              <a:rPr lang="pt-BR" dirty="0" smtClean="0"/>
              <a:t> não implica necessariamente a destruição do objeto </a:t>
            </a:r>
            <a:r>
              <a:rPr lang="pt-BR" b="1" dirty="0" smtClean="0"/>
              <a:t>parte</a:t>
            </a:r>
          </a:p>
          <a:p>
            <a:pPr lvl="1"/>
            <a:r>
              <a:rPr lang="pt-BR" dirty="0" smtClean="0"/>
              <a:t>Na composição, os objetos </a:t>
            </a:r>
            <a:r>
              <a:rPr lang="pt-BR" b="1" dirty="0" smtClean="0"/>
              <a:t>parte</a:t>
            </a:r>
            <a:r>
              <a:rPr lang="pt-BR" dirty="0" smtClean="0"/>
              <a:t> pertencem a único objeto </a:t>
            </a:r>
            <a:r>
              <a:rPr lang="pt-BR" b="1" dirty="0" smtClean="0"/>
              <a:t>todo</a:t>
            </a:r>
            <a:r>
              <a:rPr lang="pt-BR" dirty="0" smtClean="0"/>
              <a:t>, por isso quando um objeto </a:t>
            </a:r>
            <a:r>
              <a:rPr lang="pt-BR" b="1" dirty="0" smtClean="0"/>
              <a:t>todo</a:t>
            </a:r>
            <a:r>
              <a:rPr lang="pt-BR" dirty="0" smtClean="0"/>
              <a:t> é destruído os objetos </a:t>
            </a:r>
            <a:r>
              <a:rPr lang="pt-BR" b="1" dirty="0" smtClean="0"/>
              <a:t>parte</a:t>
            </a:r>
            <a:r>
              <a:rPr lang="pt-BR" dirty="0" smtClean="0"/>
              <a:t> também são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Generalizações e Especializações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modelador também pode representar relacionamentos entre classes</a:t>
            </a:r>
          </a:p>
          <a:p>
            <a:pPr lvl="1"/>
            <a:r>
              <a:rPr lang="pt-BR" dirty="0" smtClean="0"/>
              <a:t>Esses denotam relações de </a:t>
            </a:r>
            <a:r>
              <a:rPr lang="pt-BR" b="1" dirty="0" smtClean="0"/>
              <a:t>generalidade</a:t>
            </a:r>
            <a:r>
              <a:rPr lang="pt-BR" dirty="0" smtClean="0"/>
              <a:t> ou </a:t>
            </a:r>
            <a:r>
              <a:rPr lang="pt-BR" b="1" dirty="0" smtClean="0"/>
              <a:t>especificidade</a:t>
            </a:r>
            <a:r>
              <a:rPr lang="pt-BR" dirty="0" smtClean="0"/>
              <a:t> entre as classes envolvidas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O conceito </a:t>
            </a:r>
            <a:r>
              <a:rPr lang="pt-BR" i="1" dirty="0" smtClean="0"/>
              <a:t>mamífero</a:t>
            </a:r>
            <a:r>
              <a:rPr lang="pt-BR" dirty="0" smtClean="0"/>
              <a:t> é mais genérico que o conceito </a:t>
            </a:r>
            <a:r>
              <a:rPr lang="pt-BR" i="1" dirty="0" smtClean="0"/>
              <a:t>ser humano</a:t>
            </a:r>
          </a:p>
          <a:p>
            <a:pPr lvl="2"/>
            <a:r>
              <a:rPr lang="pt-BR" dirty="0" smtClean="0"/>
              <a:t>O conceito </a:t>
            </a:r>
            <a:r>
              <a:rPr lang="pt-BR" i="1" dirty="0" smtClean="0"/>
              <a:t>carro</a:t>
            </a:r>
            <a:r>
              <a:rPr lang="pt-BR" dirty="0" smtClean="0"/>
              <a:t> é mais específico que o conceito </a:t>
            </a:r>
            <a:r>
              <a:rPr lang="pt-BR" i="1" dirty="0" smtClean="0"/>
              <a:t>veículo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Esse é o chamado </a:t>
            </a:r>
            <a:r>
              <a:rPr lang="pt-BR" b="1" dirty="0" smtClean="0"/>
              <a:t>relacionamento de herança</a:t>
            </a:r>
          </a:p>
          <a:p>
            <a:pPr lvl="1"/>
            <a:r>
              <a:rPr lang="pt-BR" dirty="0" smtClean="0"/>
              <a:t>Relacionamento de generalização/especialização</a:t>
            </a:r>
          </a:p>
          <a:p>
            <a:pPr lvl="1"/>
            <a:r>
              <a:rPr lang="pt-BR" dirty="0" smtClean="0"/>
              <a:t>Relacionamento de </a:t>
            </a:r>
            <a:r>
              <a:rPr lang="pt-BR" dirty="0" err="1" smtClean="0"/>
              <a:t>gen</a:t>
            </a:r>
            <a:r>
              <a:rPr lang="pt-BR" dirty="0" smtClean="0"/>
              <a:t>/</a:t>
            </a:r>
            <a:r>
              <a:rPr lang="pt-BR" dirty="0" err="1" smtClean="0"/>
              <a:t>espec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Generalizações e Especializações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Sejam A e B classes que se relacionam através da herança</a:t>
            </a:r>
          </a:p>
          <a:p>
            <a:pPr lvl="1"/>
            <a:r>
              <a:rPr lang="pt-BR" dirty="0" smtClean="0"/>
              <a:t>Se A é uma </a:t>
            </a:r>
            <a:r>
              <a:rPr lang="pt-BR" b="1" dirty="0" smtClean="0"/>
              <a:t>generalização</a:t>
            </a:r>
            <a:r>
              <a:rPr lang="pt-BR" dirty="0" smtClean="0"/>
              <a:t> de B, então, B é uma </a:t>
            </a:r>
            <a:r>
              <a:rPr lang="pt-BR" b="1" dirty="0" smtClean="0"/>
              <a:t>especialização</a:t>
            </a:r>
            <a:r>
              <a:rPr lang="pt-BR" dirty="0" smtClean="0"/>
              <a:t> de 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Os termos </a:t>
            </a:r>
            <a:r>
              <a:rPr lang="pt-BR" b="1" dirty="0" smtClean="0"/>
              <a:t>subclasse</a:t>
            </a:r>
            <a:r>
              <a:rPr lang="pt-BR" dirty="0" smtClean="0"/>
              <a:t> e </a:t>
            </a:r>
            <a:r>
              <a:rPr lang="pt-BR" b="1" dirty="0" smtClean="0"/>
              <a:t>superclasse</a:t>
            </a:r>
            <a:r>
              <a:rPr lang="pt-BR" dirty="0" smtClean="0"/>
              <a:t> são utilizados para denotar relações de herança</a:t>
            </a:r>
          </a:p>
          <a:p>
            <a:pPr lvl="1"/>
            <a:r>
              <a:rPr lang="pt-BR" dirty="0" smtClean="0"/>
              <a:t>Subclasse é a classe que herda</a:t>
            </a:r>
          </a:p>
          <a:p>
            <a:pPr lvl="1"/>
            <a:r>
              <a:rPr lang="pt-BR" dirty="0" smtClean="0"/>
              <a:t>Superclasse é a classe herdada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Generalizações e Especializações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diagrama de  classes, a herança é representada na UML por uma flecha partindo da </a:t>
            </a:r>
            <a:r>
              <a:rPr lang="pt-BR" b="1" dirty="0" smtClean="0"/>
              <a:t>subclasse</a:t>
            </a:r>
            <a:r>
              <a:rPr lang="pt-BR" dirty="0" smtClean="0"/>
              <a:t> em direção a </a:t>
            </a:r>
            <a:r>
              <a:rPr lang="pt-BR" b="1" dirty="0" smtClean="0"/>
              <a:t>superclasse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12" y="3571876"/>
            <a:ext cx="4129564" cy="20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8633" y="3533788"/>
            <a:ext cx="4129564" cy="20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</a:t>
            </a:r>
            <a:r>
              <a:rPr lang="pt-BR" dirty="0" err="1" smtClean="0"/>
              <a:t>vs</a:t>
            </a:r>
            <a:r>
              <a:rPr lang="pt-BR" dirty="0" smtClean="0"/>
              <a:t>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diferença semântica entre a herança e a associação</a:t>
            </a:r>
          </a:p>
          <a:p>
            <a:pPr lvl="1"/>
            <a:r>
              <a:rPr lang="pt-BR" dirty="0" smtClean="0"/>
              <a:t>A primeira trata de um relacionamento entre </a:t>
            </a:r>
            <a:r>
              <a:rPr lang="pt-BR" b="1" dirty="0" smtClean="0"/>
              <a:t>classes</a:t>
            </a:r>
            <a:r>
              <a:rPr lang="pt-BR" dirty="0" smtClean="0"/>
              <a:t>, enquanto que a segunda representa relacionamentos entre </a:t>
            </a:r>
            <a:r>
              <a:rPr lang="pt-BR" b="1" dirty="0" smtClean="0"/>
              <a:t>instâncias</a:t>
            </a:r>
            <a:r>
              <a:rPr lang="pt-BR" dirty="0" smtClean="0"/>
              <a:t> de classes (</a:t>
            </a:r>
            <a:r>
              <a:rPr lang="pt-BR" b="1" dirty="0" smtClean="0"/>
              <a:t>objetos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Na associação, </a:t>
            </a:r>
            <a:r>
              <a:rPr lang="pt-BR" b="1" dirty="0" smtClean="0"/>
              <a:t>objetos específicos</a:t>
            </a:r>
            <a:r>
              <a:rPr lang="pt-BR" dirty="0" smtClean="0"/>
              <a:t> de uma classe se associam entre si ou com objetos específicos de outras classes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Herança: "Gerentes são </a:t>
            </a:r>
            <a:r>
              <a:rPr lang="pt-BR" i="1" dirty="0" smtClean="0"/>
              <a:t>tipos especiais</a:t>
            </a:r>
            <a:r>
              <a:rPr lang="pt-BR" dirty="0" smtClean="0"/>
              <a:t> de funcionários"</a:t>
            </a:r>
          </a:p>
          <a:p>
            <a:pPr lvl="2"/>
            <a:r>
              <a:rPr lang="pt-BR" dirty="0" smtClean="0"/>
              <a:t>Associação: "Gerentes </a:t>
            </a:r>
            <a:r>
              <a:rPr lang="pt-BR" i="1" dirty="0" smtClean="0"/>
              <a:t>chefiam</a:t>
            </a:r>
            <a:r>
              <a:rPr lang="pt-BR" dirty="0" smtClean="0"/>
              <a:t> departamentos"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(Herança)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866" y="1643050"/>
            <a:ext cx="7089016" cy="309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142976" y="5214950"/>
            <a:ext cx="685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IMPORTANTE</a:t>
            </a:r>
            <a:r>
              <a:rPr lang="pt-BR" sz="2400" dirty="0" smtClean="0"/>
              <a:t>: Além das propriedades e operações, as subclasses herdam os relacionamentos!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principais propriedades do relacionamento de herança são</a:t>
            </a:r>
          </a:p>
          <a:p>
            <a:pPr lvl="1"/>
            <a:r>
              <a:rPr lang="pt-BR" i="1" dirty="0" smtClean="0"/>
              <a:t>Transitividade</a:t>
            </a:r>
          </a:p>
          <a:p>
            <a:pPr lvl="2"/>
            <a:r>
              <a:rPr lang="pt-BR" dirty="0" smtClean="0"/>
              <a:t>Uma classe herda tanto os </a:t>
            </a:r>
            <a:r>
              <a:rPr lang="pt-BR" b="1" dirty="0" smtClean="0"/>
              <a:t>atributos</a:t>
            </a:r>
            <a:r>
              <a:rPr lang="pt-BR" dirty="0" smtClean="0"/>
              <a:t>, </a:t>
            </a:r>
            <a:r>
              <a:rPr lang="pt-BR" b="1" dirty="0" smtClean="0"/>
              <a:t>operações</a:t>
            </a:r>
            <a:r>
              <a:rPr lang="pt-BR" dirty="0" smtClean="0"/>
              <a:t> e </a:t>
            </a:r>
            <a:r>
              <a:rPr lang="pt-BR" b="1" dirty="0" smtClean="0"/>
              <a:t>relacionamentos</a:t>
            </a:r>
            <a:r>
              <a:rPr lang="pt-BR" dirty="0" smtClean="0"/>
              <a:t> da super classe imediata quanto das superclasses </a:t>
            </a:r>
            <a:r>
              <a:rPr lang="pt-BR" b="1" dirty="0" smtClean="0"/>
              <a:t>não imediatas</a:t>
            </a:r>
          </a:p>
          <a:p>
            <a:pPr lvl="1"/>
            <a:r>
              <a:rPr lang="pt-BR" i="1" dirty="0" smtClean="0"/>
              <a:t>Assimetria</a:t>
            </a:r>
          </a:p>
          <a:p>
            <a:pPr lvl="2"/>
            <a:r>
              <a:rPr lang="pt-BR" dirty="0" smtClean="0"/>
              <a:t>Dadas duas classes A e B, se B é subclasse de A, então A não pode ser subclasse de B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(Herança)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57" y="1285860"/>
            <a:ext cx="5710263" cy="536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Usualmente, a existência de uma classe se justifica pelo fato de haver a possibilidade de gerar instâncias da mesma</a:t>
            </a:r>
          </a:p>
          <a:p>
            <a:pPr lvl="1"/>
            <a:r>
              <a:rPr lang="pt-BR" dirty="0" smtClean="0"/>
              <a:t>Essas são as </a:t>
            </a:r>
            <a:r>
              <a:rPr lang="pt-BR" i="1" dirty="0" smtClean="0"/>
              <a:t>classes concretas</a:t>
            </a:r>
          </a:p>
          <a:p>
            <a:pPr lvl="3"/>
            <a:endParaRPr lang="pt-BR" i="1" dirty="0" smtClean="0"/>
          </a:p>
          <a:p>
            <a:r>
              <a:rPr lang="pt-BR" dirty="0" smtClean="0"/>
              <a:t>No entanto, podem existir classes que não geram instâncias diretas</a:t>
            </a:r>
          </a:p>
          <a:p>
            <a:pPr lvl="1"/>
            <a:r>
              <a:rPr lang="pt-BR" dirty="0" smtClean="0"/>
              <a:t>Essas são as </a:t>
            </a:r>
            <a:r>
              <a:rPr lang="pt-BR" i="1" dirty="0" smtClean="0"/>
              <a:t>classes abstratas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abstratas são utilizadas para organizar e simplificar uma hierarquia de generalização</a:t>
            </a:r>
          </a:p>
          <a:p>
            <a:pPr lvl="1"/>
            <a:r>
              <a:rPr lang="pt-BR" dirty="0" smtClean="0"/>
              <a:t>Propriedades comuns a diversas classes podem ser organizadas e definidas em uma classe abstrata a partir da qual as primeiras herdam</a:t>
            </a:r>
          </a:p>
          <a:p>
            <a:pPr lvl="4"/>
            <a:endParaRPr lang="pt-BR" dirty="0" smtClean="0"/>
          </a:p>
          <a:p>
            <a:r>
              <a:rPr lang="pt-BR" dirty="0" smtClean="0"/>
              <a:t>Subclasses de uma classe abstrata também podem ser abstratas, mas a hierarquia deve terminar em uma ou mais classes concretas</a:t>
            </a:r>
            <a:endParaRPr lang="pt-BR" i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Classe Abstrata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UML, uma classe abstrata é representada com o seu nome em </a:t>
            </a:r>
            <a:r>
              <a:rPr lang="pt-BR" b="1" dirty="0" smtClean="0"/>
              <a:t>itálico</a:t>
            </a:r>
            <a:endParaRPr lang="pt-BR" b="1" dirty="0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900376"/>
            <a:ext cx="7400937" cy="317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modelo de casos de uso fornece uma perspectiva do sistema a partir de um ponto de vista </a:t>
            </a:r>
            <a:r>
              <a:rPr lang="pt-BR" b="1" dirty="0" smtClean="0"/>
              <a:t>externo</a:t>
            </a:r>
          </a:p>
          <a:p>
            <a:endParaRPr lang="pt-BR" dirty="0" smtClean="0"/>
          </a:p>
          <a:p>
            <a:r>
              <a:rPr lang="pt-BR" dirty="0" smtClean="0"/>
              <a:t>De posse da visão de casos de uso, os desenvolvedores precisam prosseguir no desenvolvimento do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Diagrama de 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Além do diagrama de classes, a UML define um segundo tipo de diagrama estrutural, o diagrama de objetos</a:t>
            </a:r>
          </a:p>
          <a:p>
            <a:pPr lvl="1"/>
            <a:r>
              <a:rPr lang="pt-BR" dirty="0" smtClean="0"/>
              <a:t>Pode ser visto com uma </a:t>
            </a:r>
            <a:r>
              <a:rPr lang="pt-BR" b="1" dirty="0" smtClean="0"/>
              <a:t>instância</a:t>
            </a:r>
            <a:r>
              <a:rPr lang="pt-BR" dirty="0" smtClean="0"/>
              <a:t> de diagramas de classes</a:t>
            </a:r>
          </a:p>
          <a:p>
            <a:pPr lvl="1"/>
            <a:r>
              <a:rPr lang="pt-BR" dirty="0" smtClean="0"/>
              <a:t>Representa uma "fotografia" do sistema em um certo momento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Exibe as ligações formadas entre objetos conforme estes interagem e os valores dos seus atributos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11750" y="2446024"/>
          <a:ext cx="830365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827"/>
                <a:gridCol w="41518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Formato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nomeClasse</a:t>
                      </a:r>
                      <a:endParaRPr lang="en-US" sz="2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endParaRPr lang="en-US" sz="2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nomeObjeto</a:t>
                      </a:r>
                      <a:r>
                        <a:rPr lang="en-US" sz="2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NomeClasse</a:t>
                      </a:r>
                      <a:endParaRPr lang="en-US" sz="2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umPedido</a:t>
                      </a:r>
                      <a:r>
                        <a:rPr lang="en-US" sz="2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</a:t>
                      </a:r>
                      <a:endParaRPr lang="en-US" sz="2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(Diagrama de Objetos)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53</a:t>
            </a:fld>
            <a:endParaRPr lang="pt-BR"/>
          </a:p>
        </p:txBody>
      </p:sp>
      <p:graphicFrame>
        <p:nvGraphicFramePr>
          <p:cNvPr id="270338" name="Object 3"/>
          <p:cNvGraphicFramePr>
            <a:graphicFrameLocks noChangeAspect="1"/>
          </p:cNvGraphicFramePr>
          <p:nvPr/>
        </p:nvGraphicFramePr>
        <p:xfrm>
          <a:off x="288955" y="1901825"/>
          <a:ext cx="8569325" cy="3756025"/>
        </p:xfrm>
        <a:graphic>
          <a:graphicData uri="http://schemas.openxmlformats.org/presentationml/2006/ole">
            <p:oleObj spid="_x0000_s270338" name="Visio" r:id="rId4" imgW="4530804" imgH="198643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(Diagrama de Objetos)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54</a:t>
            </a:fld>
            <a:endParaRPr lang="pt-BR"/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471516" y="2276475"/>
          <a:ext cx="8172450" cy="2501900"/>
        </p:xfrm>
        <a:graphic>
          <a:graphicData uri="http://schemas.openxmlformats.org/presentationml/2006/ole">
            <p:oleObj spid="_x0000_s271363" name="Visio" r:id="rId4" imgW="3143488" imgH="96250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Técnicas para identificação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0100" y="2428868"/>
            <a:ext cx="7143800" cy="250033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84586" y="2609184"/>
            <a:ext cx="6374828" cy="20159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500" dirty="0" smtClean="0">
                <a:latin typeface="+mj-lt"/>
              </a:rPr>
              <a:t>Apesar de todas as vantagens que a OO pode trazer ao desenvolvimento de software, um problema fundamental ainda persiste: identificar </a:t>
            </a:r>
            <a:r>
              <a:rPr lang="pt-BR" sz="2500" b="1" dirty="0" smtClean="0">
                <a:latin typeface="+mj-lt"/>
              </a:rPr>
              <a:t>corretamente</a:t>
            </a:r>
            <a:r>
              <a:rPr lang="pt-BR" sz="2500" dirty="0" smtClean="0">
                <a:latin typeface="+mj-lt"/>
              </a:rPr>
              <a:t> e </a:t>
            </a:r>
            <a:r>
              <a:rPr lang="pt-BR" sz="2500" b="1" dirty="0" smtClean="0">
                <a:latin typeface="+mj-lt"/>
              </a:rPr>
              <a:t>completamente</a:t>
            </a:r>
            <a:r>
              <a:rPr lang="pt-BR" sz="2500" dirty="0" smtClean="0">
                <a:latin typeface="+mj-lt"/>
              </a:rPr>
              <a:t> objetos (classes), atributos e operações.</a:t>
            </a:r>
            <a:endParaRPr lang="en-US" sz="25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sistema de software orientado a objetos é composto de objetos em colaboração para realizar as tarefas deste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Por outro lado, todo objeto pertence a uma classe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Portanto, quando se fala na identificação das classes, o objetivo na verdade é saber quais objetos irão compor 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 uma forma geral, a identificação de classes se divide em duas atividades</a:t>
            </a:r>
          </a:p>
          <a:p>
            <a:pPr lvl="1"/>
            <a:r>
              <a:rPr lang="pt-BR" dirty="0" smtClean="0"/>
              <a:t>Primeiramente, classes candidatas são identificadas</a:t>
            </a:r>
          </a:p>
          <a:p>
            <a:pPr lvl="1"/>
            <a:r>
              <a:rPr lang="pt-BR" dirty="0" smtClean="0"/>
              <a:t>Depois disso, são aplicados alguns princípios para eliminar classes candidatas desnecessárias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55958" y="4745187"/>
            <a:ext cx="7215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Identificar possíveis classes para um sistema não é complicado. O difícil é eliminar deste conjunto o que não é necessário!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Várias técnicas (de uso não exclusivo) são usadas para identificar classes</a:t>
            </a:r>
          </a:p>
          <a:p>
            <a:pPr lvl="1"/>
            <a:r>
              <a:rPr lang="pt-BR" dirty="0" smtClean="0"/>
              <a:t>Categorias de Conceitos</a:t>
            </a:r>
          </a:p>
          <a:p>
            <a:pPr lvl="1"/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r>
              <a:rPr lang="pt-BR" dirty="0" smtClean="0"/>
              <a:t> (</a:t>
            </a:r>
            <a:r>
              <a:rPr lang="pt-BR" i="1" dirty="0" smtClean="0"/>
              <a:t>Abbot Textual </a:t>
            </a:r>
            <a:r>
              <a:rPr lang="pt-BR" i="1" dirty="0" err="1" smtClean="0"/>
              <a:t>Analysis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Análise de Casos de Uso</a:t>
            </a:r>
          </a:p>
          <a:p>
            <a:pPr lvl="2"/>
            <a:r>
              <a:rPr lang="pt-BR" dirty="0" smtClean="0"/>
              <a:t>Categorização BCE</a:t>
            </a:r>
          </a:p>
          <a:p>
            <a:pPr lvl="1"/>
            <a:r>
              <a:rPr lang="pt-BR" dirty="0" smtClean="0"/>
              <a:t>Padrões de Análise (</a:t>
            </a:r>
            <a:r>
              <a:rPr lang="pt-BR" i="1" dirty="0" err="1" smtClean="0"/>
              <a:t>Analisys</a:t>
            </a:r>
            <a:r>
              <a:rPr lang="pt-BR" i="1" dirty="0" smtClean="0"/>
              <a:t> </a:t>
            </a:r>
            <a:r>
              <a:rPr lang="pt-BR" i="1" dirty="0" err="1" smtClean="0"/>
              <a:t>Patterns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Identificação Dirigida a Responsabilidades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funcionalidade externa de um sistema orientado a objetos é fornecida através de colaborações entre 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440" y="3288715"/>
            <a:ext cx="5048940" cy="178854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4455" y="3410042"/>
            <a:ext cx="4830487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 smtClean="0">
                <a:latin typeface="+mj-lt"/>
              </a:rPr>
              <a:t>Externamente</a:t>
            </a:r>
            <a:r>
              <a:rPr lang="pt-BR" sz="2400" dirty="0" smtClean="0">
                <a:latin typeface="+mj-lt"/>
              </a:rPr>
              <a:t>: os atores visualizam resultados de cálculos, relatórios produzidos, confirmações de requisições realizadas, etc.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50678" y="3286124"/>
            <a:ext cx="3115976" cy="178854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822116" y="3407451"/>
            <a:ext cx="3044537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 smtClean="0">
                <a:latin typeface="+mj-lt"/>
              </a:rPr>
              <a:t>Internamente</a:t>
            </a:r>
            <a:r>
              <a:rPr lang="pt-BR" sz="2400" dirty="0" smtClean="0">
                <a:latin typeface="+mj-lt"/>
              </a:rPr>
              <a:t>: os objetos </a:t>
            </a:r>
            <a:r>
              <a:rPr lang="pt-BR" sz="2400" b="1" i="1" dirty="0" smtClean="0">
                <a:latin typeface="+mj-lt"/>
              </a:rPr>
              <a:t>colaboram</a:t>
            </a:r>
            <a:r>
              <a:rPr lang="pt-BR" sz="2400" dirty="0" smtClean="0">
                <a:latin typeface="+mj-lt"/>
              </a:rPr>
              <a:t> uns com os outros para produzir os resultados.</a:t>
            </a:r>
            <a:endParaRPr lang="en-US" sz="24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8422" y="5429264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Essa </a:t>
            </a:r>
            <a:r>
              <a:rPr lang="pt-BR" sz="2400" b="1" dirty="0" smtClean="0">
                <a:solidFill>
                  <a:srgbClr val="FF0000"/>
                </a:solidFill>
              </a:rPr>
              <a:t>colaboração</a:t>
            </a:r>
            <a:r>
              <a:rPr lang="pt-BR" sz="2400" dirty="0" smtClean="0"/>
              <a:t> pode ser vista sob o </a:t>
            </a:r>
            <a:r>
              <a:rPr lang="pt-BR" sz="2400" b="1" dirty="0" smtClean="0">
                <a:solidFill>
                  <a:srgbClr val="FF0000"/>
                </a:solidFill>
              </a:rPr>
              <a:t>aspecto dinâmico</a:t>
            </a:r>
            <a:r>
              <a:rPr lang="pt-BR" sz="2400" dirty="0" smtClean="0"/>
              <a:t> e sob o </a:t>
            </a:r>
            <a:r>
              <a:rPr lang="pt-BR" sz="2400" b="1" dirty="0" smtClean="0">
                <a:solidFill>
                  <a:srgbClr val="FF0000"/>
                </a:solidFill>
              </a:rPr>
              <a:t>aspecto estrutural estático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de Conceitos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estratégia é usar uma lista de conceitos comuns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0140" y="2670478"/>
          <a:ext cx="878687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Conceitos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Exemplos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Conceitos concretos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Edifícios, carros e salas de aula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Papéis</a:t>
                      </a:r>
                      <a:r>
                        <a:rPr lang="pt-BR" dirty="0" smtClean="0"/>
                        <a:t> desempenhados por seres humanos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Professores, alunos, empregados e clientes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Eventos</a:t>
                      </a:r>
                      <a:r>
                        <a:rPr lang="pt-BR" dirty="0" smtClean="0"/>
                        <a:t>, ou seja, ocorrências em uma data e em uma hora particulares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Reuniões, pedidos, aterrissagens e aulas 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Lugares</a:t>
                      </a:r>
                      <a:r>
                        <a:rPr lang="pt-BR" dirty="0" smtClean="0"/>
                        <a:t>: áreas reservadas para pessoas ou coisas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Escritórios, filiais, locais de pouso e salas de aula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Organizações</a:t>
                      </a:r>
                      <a:r>
                        <a:rPr lang="pt-BR" dirty="0" smtClean="0"/>
                        <a:t>: coleções de pessoas ou de recursos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Departamentos, projetos, campanhas e turmas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Conceitos abstratos</a:t>
                      </a:r>
                      <a:r>
                        <a:rPr lang="pt-BR" dirty="0" smtClean="0"/>
                        <a:t>: princípios ou idéias não tangíveis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Reservas, vendas e inscrições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estratégia é identificar termos da narrativa de casos de uso e documento de requisitos que podem sugerir classes, atributos e operações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Neste técnica, são utilizadas diversas fontes de informação sobre o sistema (todos os artefatos)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Para cada artefato, os nomes (substantivos e adjetivos) que aparecem no mesmo são destacados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Após isso, os sinônimos são removidos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 termo remanescente se encaixa em uma dessas situações</a:t>
            </a:r>
          </a:p>
          <a:p>
            <a:pPr lvl="1"/>
            <a:r>
              <a:rPr lang="pt-BR" dirty="0" smtClean="0"/>
              <a:t>O termo se torna uma classe (ou seja, são classes candidatas)</a:t>
            </a:r>
          </a:p>
          <a:p>
            <a:pPr lvl="1"/>
            <a:r>
              <a:rPr lang="pt-BR" dirty="0" smtClean="0"/>
              <a:t>O termo se torna um atributo</a:t>
            </a:r>
          </a:p>
          <a:p>
            <a:pPr lvl="1"/>
            <a:r>
              <a:rPr lang="pt-BR" dirty="0" smtClean="0"/>
              <a:t>O termo não tem relevância para 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Abbott</a:t>
            </a:r>
            <a:r>
              <a:rPr lang="pt-BR" dirty="0" smtClean="0"/>
              <a:t> também preconiza o uso de sua técnica na identificação de operações e de associações. Para isso, ele sugere que destaquemos os verbos no texto</a:t>
            </a:r>
          </a:p>
          <a:p>
            <a:pPr lvl="1"/>
            <a:r>
              <a:rPr lang="pt-BR" dirty="0" smtClean="0"/>
              <a:t>Verbos de ação (e.g., calcular, confirmar, cancelar, comprar, fechar, estimar, depositar, sacar, etc.) são operações em potencial</a:t>
            </a:r>
          </a:p>
          <a:p>
            <a:pPr lvl="1"/>
            <a:r>
              <a:rPr lang="pt-BR" dirty="0" smtClean="0"/>
              <a:t>Verbos com sentido de “ter” são potenciais agregações ou composições</a:t>
            </a:r>
          </a:p>
          <a:p>
            <a:pPr lvl="1"/>
            <a:r>
              <a:rPr lang="pt-BR" dirty="0" smtClean="0"/>
              <a:t>Verbos com sentido de “ser” são generalizações em potencial</a:t>
            </a:r>
          </a:p>
          <a:p>
            <a:pPr lvl="1"/>
            <a:r>
              <a:rPr lang="pt-BR" dirty="0" smtClean="0"/>
              <a:t>Demais verbos são associações em potencial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64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85720" y="1971684"/>
          <a:ext cx="85725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2857520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Parte do Texto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Componente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Exemplo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 próprio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Objeto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Marcos Antonio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 simples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Classe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professor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Verbos de 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Operação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registrar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Verbo ser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Herança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é um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Verbo ter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Todo-parte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tem um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desvantagem é que seu resultado (as classes candidatas identificadas) depende de os artefatos utilizados como fonte serem completos</a:t>
            </a:r>
          </a:p>
          <a:p>
            <a:pPr lvl="1"/>
            <a:r>
              <a:rPr lang="pt-BR" dirty="0" smtClean="0"/>
              <a:t>Dependendo do estilo que foi utilizado para escrever esse documento, essa técnica pode levar à identificação de diversas classes candidatas que não gerarão classes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A análise do texto de um documento pode não deixar explícita uma classe importante para o sistema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Em linguagem natural, as variações lingüísticas e as formas de expressar uma mesma idéia são bastante numerosas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técnica é também chamada de </a:t>
            </a:r>
            <a:r>
              <a:rPr lang="pt-BR" b="1" dirty="0" smtClean="0"/>
              <a:t>identificação dirigida por casos de uso</a:t>
            </a:r>
            <a:r>
              <a:rPr lang="pt-BR" dirty="0" smtClean="0"/>
              <a:t>, e é um caso particular da técnica de </a:t>
            </a:r>
            <a:r>
              <a:rPr lang="pt-BR" dirty="0" err="1" smtClean="0"/>
              <a:t>Abbott</a:t>
            </a:r>
            <a:endParaRPr lang="pt-BR" dirty="0" smtClean="0"/>
          </a:p>
          <a:p>
            <a:pPr lvl="3"/>
            <a:endParaRPr lang="pt-BR" dirty="0" smtClean="0"/>
          </a:p>
          <a:p>
            <a:r>
              <a:rPr lang="pt-BR" dirty="0" smtClean="0"/>
              <a:t>Técnica preconizada pelo Processo Unificado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Nesta técnica, o MCU é utilizado como ponto de partida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Caso de Uso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2072" y="1428736"/>
            <a:ext cx="8572560" cy="250033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348" y="1609052"/>
            <a:ext cx="7715304" cy="20159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500" b="1" dirty="0" smtClean="0">
                <a:latin typeface="+mj-lt"/>
              </a:rPr>
              <a:t>Premissa</a:t>
            </a:r>
            <a:r>
              <a:rPr lang="pt-BR" sz="2500" dirty="0" smtClean="0">
                <a:latin typeface="+mj-lt"/>
              </a:rPr>
              <a:t>: um caso de uso corresponde a um comportamento específico do sistema. Esse comportamento somente pode ser produzido por objetos que compõem o sistema (a realização é </a:t>
            </a:r>
            <a:r>
              <a:rPr lang="pt-BR" sz="2500" b="1" dirty="0" smtClean="0">
                <a:latin typeface="+mj-lt"/>
              </a:rPr>
              <a:t>responsabilidade</a:t>
            </a:r>
            <a:r>
              <a:rPr lang="pt-BR" sz="2500" dirty="0" smtClean="0">
                <a:latin typeface="+mj-lt"/>
              </a:rPr>
              <a:t> de um conjunto de objetos do sistema).</a:t>
            </a:r>
            <a:endParaRPr lang="en-US" sz="25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2072" y="4286256"/>
            <a:ext cx="8572560" cy="192882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4348" y="4444618"/>
            <a:ext cx="7715304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500" b="1" dirty="0" smtClean="0">
                <a:latin typeface="+mj-lt"/>
              </a:rPr>
              <a:t>Ação</a:t>
            </a:r>
            <a:r>
              <a:rPr lang="pt-BR" sz="2500" dirty="0" smtClean="0">
                <a:latin typeface="+mj-lt"/>
              </a:rPr>
              <a:t>: com base nisso, o modelador aplica a técnica de análise dos casos de uso para identificar as classes necessárias à produção do comportamento que está documentado na descrição do caso de uso.</a:t>
            </a:r>
            <a:endParaRPr lang="en-US" sz="25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Caso de Uso</a:t>
            </a:r>
            <a:endParaRPr lang="pt-BR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</p:nvPr>
        </p:nvGraphicFramePr>
        <p:xfrm>
          <a:off x="211084" y="1598908"/>
          <a:ext cx="871543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4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Procedimento de Aplicação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Suplemente as descrições dos casos de uso. Esse passo envolve complementar a descrição de casos de uso com o objetivo de torná-los completos e facilitar a identificação de todas as classes envolvidas no mesmo.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2"/>
                      </a:pPr>
                      <a:r>
                        <a:rPr lang="pt-BR" sz="1800" dirty="0" smtClean="0"/>
                        <a:t>Para cada caso de uso</a:t>
                      </a:r>
                    </a:p>
                    <a:p>
                      <a:pPr marL="914400" lvl="1" indent="-457200" algn="just">
                        <a:buFont typeface="+mj-lt"/>
                        <a:buAutoNum type="alphaLcParenR"/>
                      </a:pPr>
                      <a:r>
                        <a:rPr lang="pt-BR" sz="1800" dirty="0" smtClean="0"/>
                        <a:t>Identifique classes a partir do comportamento do caso de</a:t>
                      </a:r>
                      <a:r>
                        <a:rPr lang="pt-BR" sz="1800" baseline="0" dirty="0" smtClean="0"/>
                        <a:t> uso</a:t>
                      </a:r>
                    </a:p>
                    <a:p>
                      <a:pPr marL="914400" lvl="1" indent="-457200" algn="just">
                        <a:buFont typeface="+mj-lt"/>
                        <a:buAutoNum type="alphaLcParenR"/>
                      </a:pPr>
                      <a:r>
                        <a:rPr lang="pt-BR" sz="1800" baseline="0" dirty="0" smtClean="0"/>
                        <a:t>Distribua  o comportamento do caso de uso pelas classes identificadas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3"/>
                      </a:pPr>
                      <a:r>
                        <a:rPr lang="pt-BR" sz="1800" dirty="0" smtClean="0"/>
                        <a:t>Para cada classe de análise resultante</a:t>
                      </a:r>
                    </a:p>
                    <a:p>
                      <a:pPr marL="914400" lvl="1" indent="-457200" algn="just">
                        <a:buFont typeface="+mj-lt"/>
                        <a:buAutoNum type="alphaLcParenR"/>
                      </a:pPr>
                      <a:r>
                        <a:rPr lang="pt-BR" sz="1800" dirty="0" smtClean="0"/>
                        <a:t>Descreva</a:t>
                      </a:r>
                      <a:r>
                        <a:rPr lang="pt-BR" sz="1800" baseline="0" dirty="0" smtClean="0"/>
                        <a:t> suas responsabilidades</a:t>
                      </a:r>
                    </a:p>
                    <a:p>
                      <a:pPr marL="914400" lvl="1" indent="-457200" algn="just">
                        <a:buFont typeface="+mj-lt"/>
                        <a:buAutoNum type="alphaLcParenR"/>
                      </a:pPr>
                      <a:r>
                        <a:rPr lang="pt-BR" sz="1800" baseline="0" dirty="0" smtClean="0"/>
                        <a:t>Descreva seus atributos e associações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pt-BR" sz="1800" dirty="0" smtClean="0"/>
                        <a:t>Unifique as classes de análise identificadas em um ou mais diagramas de classes</a:t>
                      </a:r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68</a:t>
            </a:fld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00034" y="5500702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Na aplicação deste procedimento, podemos utilizar a categorização </a:t>
            </a:r>
            <a:r>
              <a:rPr lang="pt-BR" sz="2000" b="1" dirty="0" smtClean="0">
                <a:solidFill>
                  <a:srgbClr val="FF0000"/>
                </a:solidFill>
              </a:rPr>
              <a:t>BCE</a:t>
            </a:r>
            <a:r>
              <a:rPr lang="pt-BR" sz="2000" dirty="0" smtClean="0"/>
              <a:t> (</a:t>
            </a:r>
            <a:r>
              <a:rPr lang="pt-BR" sz="2000" i="1" dirty="0" err="1" smtClean="0"/>
              <a:t>Boundary-Control-Entity</a:t>
            </a:r>
            <a:r>
              <a:rPr lang="pt-BR" sz="2000" i="1" dirty="0" smtClean="0"/>
              <a:t>, em português </a:t>
            </a:r>
            <a:r>
              <a:rPr lang="pt-BR" sz="2000" i="1" dirty="0" err="1" smtClean="0"/>
              <a:t>Fronteira-Controle-Entidade</a:t>
            </a:r>
            <a:r>
              <a:rPr lang="pt-BR" sz="2000" dirty="0" smtClean="0"/>
              <a:t>).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Categorização BCE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categorização BCE, os objetos de um sistema são agrupados de acordo com o tipo de responsabilidade a eles atribuída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69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27396" y="3490294"/>
          <a:ext cx="707239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90"/>
                <a:gridCol w="4506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Objetos de </a:t>
                      </a:r>
                      <a:r>
                        <a:rPr lang="pt-BR" b="1" dirty="0" smtClean="0"/>
                        <a:t>Entidade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Usualmente objetos do domínio do problema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smtClean="0"/>
                        <a:t>Objetos de </a:t>
                      </a:r>
                      <a:r>
                        <a:rPr lang="pt-BR" b="1" dirty="0" smtClean="0"/>
                        <a:t>Fronteira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Usualmente atores interagem com esses objetos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smtClean="0"/>
                        <a:t>Objetos de </a:t>
                      </a:r>
                      <a:r>
                        <a:rPr lang="pt-BR" b="1" dirty="0" smtClean="0"/>
                        <a:t>Controle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Servem como intermediários entre objetos de fronteira e de entidade, definindo o comportamento de um caso de uso específico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Estágios do modelo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Categorização BCE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BCE foi proposta por Ivar Jacobson em 1992</a:t>
            </a:r>
          </a:p>
          <a:p>
            <a:pPr lvl="1"/>
            <a:r>
              <a:rPr lang="pt-BR" dirty="0" smtClean="0"/>
              <a:t>Possui correspondência (mas não equivalência!) com o framework </a:t>
            </a:r>
            <a:r>
              <a:rPr lang="pt-BR" i="1" dirty="0" err="1" smtClean="0"/>
              <a:t>model-view-controller</a:t>
            </a:r>
            <a:r>
              <a:rPr lang="pt-BR" dirty="0" smtClean="0"/>
              <a:t> (MVC)</a:t>
            </a:r>
          </a:p>
          <a:p>
            <a:pPr lvl="1"/>
            <a:r>
              <a:rPr lang="pt-BR" dirty="0" smtClean="0"/>
              <a:t>Ligação entre análise (o que; problema) e projeto (como; solução)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Estereótipos na UML</a:t>
            </a:r>
          </a:p>
          <a:p>
            <a:pPr lvl="1"/>
            <a:r>
              <a:rPr lang="pt-BR" dirty="0" smtClean="0"/>
              <a:t>«</a:t>
            </a:r>
            <a:r>
              <a:rPr lang="pt-BR" dirty="0" err="1" smtClean="0"/>
              <a:t>boundary</a:t>
            </a:r>
            <a:r>
              <a:rPr lang="pt-BR" dirty="0" smtClean="0"/>
              <a:t>», «</a:t>
            </a:r>
            <a:r>
              <a:rPr lang="pt-BR" dirty="0" err="1" smtClean="0"/>
              <a:t>entity</a:t>
            </a:r>
            <a:r>
              <a:rPr lang="pt-BR" dirty="0" smtClean="0"/>
              <a:t>» e «</a:t>
            </a:r>
            <a:r>
              <a:rPr lang="pt-BR" dirty="0" err="1" smtClean="0"/>
              <a:t>control</a:t>
            </a:r>
            <a:r>
              <a:rPr lang="pt-BR" dirty="0" smtClean="0"/>
              <a:t>»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Repositório para informações e as regras de negócio manipuladas pelo sistema</a:t>
            </a:r>
          </a:p>
          <a:p>
            <a:pPr lvl="1"/>
            <a:r>
              <a:rPr lang="pt-BR" dirty="0" smtClean="0"/>
              <a:t>Representam conceitos do domínio do negócio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Normalmente armazenam informações persistentes</a:t>
            </a:r>
          </a:p>
          <a:p>
            <a:pPr lvl="1"/>
            <a:r>
              <a:rPr lang="pt-BR" dirty="0" smtClean="0"/>
              <a:t>Várias instâncias da mesma entidade existindo no sistema</a:t>
            </a:r>
          </a:p>
          <a:p>
            <a:pPr lvl="1"/>
            <a:r>
              <a:rPr lang="pt-BR" dirty="0" smtClean="0"/>
              <a:t>Participam de vários casos de uso e têm ciclo de vida longo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Um objeto </a:t>
            </a:r>
            <a:r>
              <a:rPr lang="pt-BR" i="1" dirty="0" smtClean="0"/>
              <a:t>Pedido</a:t>
            </a:r>
            <a:r>
              <a:rPr lang="pt-BR" dirty="0" smtClean="0"/>
              <a:t> participa dos casos de uso </a:t>
            </a:r>
            <a:r>
              <a:rPr lang="pt-BR" i="1" dirty="0" smtClean="0"/>
              <a:t>Realizar</a:t>
            </a:r>
            <a:r>
              <a:rPr lang="pt-BR" dirty="0" smtClean="0"/>
              <a:t> </a:t>
            </a:r>
            <a:r>
              <a:rPr lang="pt-BR" i="1" dirty="0" smtClean="0"/>
              <a:t>Pedido</a:t>
            </a:r>
            <a:r>
              <a:rPr lang="pt-BR" dirty="0" smtClean="0"/>
              <a:t> e </a:t>
            </a:r>
            <a:r>
              <a:rPr lang="pt-BR" i="1" dirty="0" smtClean="0"/>
              <a:t>Atualizar Estoque</a:t>
            </a:r>
            <a:r>
              <a:rPr lang="pt-BR" dirty="0" smtClean="0"/>
              <a:t>. Este objeto pode existir por diversos anos ou mesmo tanto quanto o próprio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71</a:t>
            </a:fld>
            <a:endParaRPr lang="pt-BR"/>
          </a:p>
        </p:txBody>
      </p:sp>
      <p:graphicFrame>
        <p:nvGraphicFramePr>
          <p:cNvPr id="27238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15272" y="188913"/>
          <a:ext cx="908050" cy="1008062"/>
        </p:xfrm>
        <a:graphic>
          <a:graphicData uri="http://schemas.openxmlformats.org/presentationml/2006/ole">
            <p:oleObj spid="_x0000_s272386" r:id="rId4" imgW="1860480" imgH="3004920" progId="">
              <p:embed/>
            </p:oleObj>
          </a:graphicData>
        </a:graphic>
      </p:graphicFrame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226" y="285728"/>
            <a:ext cx="927502" cy="96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Entidade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72</a:t>
            </a:fld>
            <a:endParaRPr lang="pt-BR"/>
          </a:p>
        </p:txBody>
      </p:sp>
      <p:graphicFrame>
        <p:nvGraphicFramePr>
          <p:cNvPr id="27238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15272" y="188913"/>
          <a:ext cx="908050" cy="1008062"/>
        </p:xfrm>
        <a:graphic>
          <a:graphicData uri="http://schemas.openxmlformats.org/presentationml/2006/ole">
            <p:oleObj spid="_x0000_s273410" r:id="rId4" imgW="1860480" imgH="3004920" progId="">
              <p:embed/>
            </p:oleObj>
          </a:graphicData>
        </a:graphic>
      </p:graphicFrame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226" y="285728"/>
            <a:ext cx="927502" cy="96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6638" y="2057416"/>
          <a:ext cx="711996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Atribuições Típicas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Informar valores de seus atributos a objetos de controle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Realizar cálculos simples, normalmente com a colaboração de objetos de entidade associados através de agregações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Criar e destruir objetos parte (considerando que o objeto de entidade seja um objeto todo de uma agregação)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Fronteira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Realizam a comunicação do sistema com os atores</a:t>
            </a:r>
          </a:p>
          <a:p>
            <a:pPr lvl="1"/>
            <a:r>
              <a:rPr lang="pt-BR" dirty="0" smtClean="0"/>
              <a:t>Traduzem os eventos gerados por um ator em eventos relevantes para o sistema (</a:t>
            </a:r>
            <a:r>
              <a:rPr lang="pt-BR" b="1" dirty="0" smtClean="0"/>
              <a:t>eventos de sistema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Também são responsáveis por apresentar os resultados de uma interação dos objetos em algo inteligível pelo ator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73</a:t>
            </a:fld>
            <a:endParaRPr lang="pt-BR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7785411" y="187326"/>
          <a:ext cx="773469" cy="1027096"/>
        </p:xfrm>
        <a:graphic>
          <a:graphicData uri="http://schemas.openxmlformats.org/presentationml/2006/ole">
            <p:oleObj spid="_x0000_s274436" name="Clip" r:id="rId4" imgW="2793960" imgH="4113360" progId="">
              <p:embed/>
            </p:oleObj>
          </a:graphicData>
        </a:graphic>
      </p:graphicFrame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02" y="370814"/>
            <a:ext cx="1133479" cy="8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Fronteira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 objeto de fronteira existe para que o sistema se comunique com o mundo exterior. Por conseqüência, estes objetos são altamente dependentes do ambiente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Há dois tipos principais de objetos de fronteira</a:t>
            </a:r>
          </a:p>
          <a:p>
            <a:pPr lvl="1"/>
            <a:r>
              <a:rPr lang="pt-BR" dirty="0" smtClean="0"/>
              <a:t>Os que se comunicam com o usuário (atores humanos)</a:t>
            </a:r>
          </a:p>
          <a:p>
            <a:pPr lvl="2"/>
            <a:r>
              <a:rPr lang="pt-BR" dirty="0" smtClean="0"/>
              <a:t>Exemplo: relatórios, páginas HTML, interfaces gráfica desktop, etc.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Os que se comunicam com atores não-humanos (outros sistemas ou dispositivos)</a:t>
            </a:r>
          </a:p>
          <a:p>
            <a:pPr lvl="2"/>
            <a:r>
              <a:rPr lang="pt-BR" dirty="0" smtClean="0"/>
              <a:t>Exemplo: protocolos de comunicação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74</a:t>
            </a:fld>
            <a:endParaRPr lang="pt-BR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7785411" y="187326"/>
          <a:ext cx="773469" cy="1027096"/>
        </p:xfrm>
        <a:graphic>
          <a:graphicData uri="http://schemas.openxmlformats.org/presentationml/2006/ole">
            <p:oleObj spid="_x0000_s275458" name="Clip" r:id="rId4" imgW="2793960" imgH="4113360" progId="">
              <p:embed/>
            </p:oleObj>
          </a:graphicData>
        </a:graphic>
      </p:graphicFrame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02" y="370814"/>
            <a:ext cx="1133479" cy="8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Fronteira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75</a:t>
            </a:fld>
            <a:endParaRPr lang="pt-BR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7785411" y="187326"/>
          <a:ext cx="773469" cy="1027096"/>
        </p:xfrm>
        <a:graphic>
          <a:graphicData uri="http://schemas.openxmlformats.org/presentationml/2006/ole">
            <p:oleObj spid="_x0000_s276482" name="Clip" r:id="rId4" imgW="2793960" imgH="4113360" progId="">
              <p:embed/>
            </p:oleObj>
          </a:graphicData>
        </a:graphic>
      </p:graphicFrame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02" y="370814"/>
            <a:ext cx="1133479" cy="8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6638" y="2057416"/>
          <a:ext cx="71199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Atribuições Típicas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Notificar aos objetos de controle de eventos gerados externamente ao sistema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Notificar aos atores do resultado de interações entre os objetos internos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 a "ponte de comunicação" entre objetos de fronteira e objetos de entidade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Responsáveis por controlar a lógica de execução correspondente a um caso de uso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Decidem o que o sistema deve fazer quando um evento de sistema ocorre</a:t>
            </a:r>
          </a:p>
          <a:p>
            <a:pPr lvl="1"/>
            <a:r>
              <a:rPr lang="pt-BR" dirty="0" smtClean="0"/>
              <a:t>Eles realizam o controle do processamento</a:t>
            </a:r>
          </a:p>
          <a:p>
            <a:pPr lvl="1"/>
            <a:r>
              <a:rPr lang="pt-BR" dirty="0" smtClean="0"/>
              <a:t>Agem como gerentes (controladores) dos outros objetos para a realização de um caso de uso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Traduzem </a:t>
            </a:r>
            <a:r>
              <a:rPr lang="pt-BR" b="1" dirty="0" smtClean="0"/>
              <a:t>eventos de sistema</a:t>
            </a:r>
            <a:r>
              <a:rPr lang="pt-BR" dirty="0" smtClean="0"/>
              <a:t> em operações que devem ser realizadas pelos demais 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76</a:t>
            </a:fld>
            <a:endParaRPr lang="pt-BR"/>
          </a:p>
        </p:txBody>
      </p:sp>
      <p:graphicFrame>
        <p:nvGraphicFramePr>
          <p:cNvPr id="27750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43769" y="115888"/>
          <a:ext cx="1785950" cy="1176337"/>
        </p:xfrm>
        <a:graphic>
          <a:graphicData uri="http://schemas.openxmlformats.org/presentationml/2006/ole">
            <p:oleObj spid="_x0000_s277506" r:id="rId4" imgW="3835080" imgH="3228840" progId="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58369"/>
            <a:ext cx="928694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bastante acoplados à lógica da aplicação.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Ao contrário dos objetos de entidade e de fronteira, objetos de controle são tipicamente ativos</a:t>
            </a:r>
          </a:p>
          <a:p>
            <a:pPr lvl="1"/>
            <a:r>
              <a:rPr lang="pt-BR" dirty="0" smtClean="0"/>
              <a:t>Consultam informações e requisitam serviços de outros objetos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77</a:t>
            </a:fld>
            <a:endParaRPr lang="pt-BR"/>
          </a:p>
        </p:txBody>
      </p:sp>
      <p:graphicFrame>
        <p:nvGraphicFramePr>
          <p:cNvPr id="27750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43769" y="115888"/>
          <a:ext cx="1785950" cy="1176337"/>
        </p:xfrm>
        <a:graphic>
          <a:graphicData uri="http://schemas.openxmlformats.org/presentationml/2006/ole">
            <p:oleObj spid="_x0000_s279554" r:id="rId4" imgW="3835080" imgH="3228840" progId="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58369"/>
            <a:ext cx="928694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Controle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78</a:t>
            </a:fld>
            <a:endParaRPr lang="pt-BR"/>
          </a:p>
        </p:txBody>
      </p:sp>
      <p:graphicFrame>
        <p:nvGraphicFramePr>
          <p:cNvPr id="27750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43769" y="115888"/>
          <a:ext cx="1785950" cy="1176337"/>
        </p:xfrm>
        <a:graphic>
          <a:graphicData uri="http://schemas.openxmlformats.org/presentationml/2006/ole">
            <p:oleObj spid="_x0000_s280578" r:id="rId4" imgW="3835080" imgH="3228840" progId="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58369"/>
            <a:ext cx="928694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6638" y="1814530"/>
          <a:ext cx="711996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Atribuições Típicas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Realizar monitorações, a fim de responder a eventos externos ao sistema (gerados por objetos de fronteira)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Coordenar a realização de um caso de uso através do envio de mensagens a objetos de fronteira e objetos de entidade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Assegurar que as </a:t>
                      </a:r>
                      <a:r>
                        <a:rPr lang="pt-BR" sz="2400" b="1" dirty="0" smtClean="0"/>
                        <a:t>regras do negócio</a:t>
                      </a:r>
                      <a:r>
                        <a:rPr lang="pt-BR" sz="2400" dirty="0" smtClean="0"/>
                        <a:t> estão sendo seguidas corretamente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Coordenar a criação de associações entre objetos de entidade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 BCE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categorização BCE parte do princípio de que cada objeto em um sistema é especialista em realizar um de três tipos de tarefa, a saber</a:t>
            </a:r>
          </a:p>
          <a:p>
            <a:pPr lvl="1"/>
            <a:r>
              <a:rPr lang="pt-BR" dirty="0" smtClean="0"/>
              <a:t>Se comunicar com atores (</a:t>
            </a:r>
            <a:r>
              <a:rPr lang="pt-BR" i="1" dirty="0" smtClean="0"/>
              <a:t>fronteira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Manter as informações (</a:t>
            </a:r>
            <a:r>
              <a:rPr lang="pt-BR" i="1" dirty="0" smtClean="0"/>
              <a:t>entidade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Coordenar a realização de um caso de uso (</a:t>
            </a:r>
            <a:r>
              <a:rPr lang="pt-BR" i="1" dirty="0" smtClean="0"/>
              <a:t>controle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14348" y="5241209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rgbClr val="FF0000"/>
                </a:solidFill>
              </a:rPr>
              <a:t>A categorização BCE é uma "receita de bolo" para identificar objetos participantes da realização de um caso de uso!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diagrama da UML utilizado para representar o aspecto estático é o </a:t>
            </a:r>
            <a:r>
              <a:rPr lang="pt-BR" b="1" dirty="0" smtClean="0"/>
              <a:t>diagrama de classes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Nuvem 5"/>
          <p:cNvSpPr/>
          <p:nvPr/>
        </p:nvSpPr>
        <p:spPr>
          <a:xfrm>
            <a:off x="1285852" y="2857496"/>
            <a:ext cx="6572296" cy="33575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O </a:t>
            </a:r>
            <a:r>
              <a:rPr lang="pt-BR" sz="2800" b="1" dirty="0" smtClean="0">
                <a:solidFill>
                  <a:srgbClr val="FF0000"/>
                </a:solidFill>
              </a:rPr>
              <a:t>modelo de classes</a:t>
            </a:r>
            <a:r>
              <a:rPr lang="pt-BR" sz="2800" dirty="0" smtClean="0"/>
              <a:t> é composto pelo </a:t>
            </a:r>
            <a:r>
              <a:rPr lang="pt-BR" sz="2800" dirty="0" smtClean="0">
                <a:solidFill>
                  <a:srgbClr val="FF0000"/>
                </a:solidFill>
              </a:rPr>
              <a:t>diagrama de classes</a:t>
            </a:r>
            <a:r>
              <a:rPr lang="pt-BR" sz="2800" dirty="0" smtClean="0"/>
              <a:t> e pela </a:t>
            </a:r>
            <a:r>
              <a:rPr lang="pt-BR" sz="2800" dirty="0" smtClean="0">
                <a:solidFill>
                  <a:srgbClr val="FF0000"/>
                </a:solidFill>
              </a:rPr>
              <a:t>descrição textual</a:t>
            </a:r>
            <a:r>
              <a:rPr lang="pt-BR" sz="2800" dirty="0" smtClean="0"/>
              <a:t> associada!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 BCE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importância dessa categorização está relacionada à capacidade de </a:t>
            </a:r>
            <a:r>
              <a:rPr lang="pt-BR" b="1" dirty="0" smtClean="0"/>
              <a:t>adaptação</a:t>
            </a:r>
            <a:r>
              <a:rPr lang="pt-BR" dirty="0" smtClean="0"/>
              <a:t> a eventuais mudanças</a:t>
            </a:r>
          </a:p>
          <a:p>
            <a:pPr lvl="1"/>
            <a:r>
              <a:rPr lang="pt-BR" dirty="0" smtClean="0"/>
              <a:t>Se cada objeto tem atribuições específicas dentro do sistema, mudanças podem ser </a:t>
            </a:r>
            <a:r>
              <a:rPr lang="pt-BR" u="sng" dirty="0" smtClean="0"/>
              <a:t>menos complexas</a:t>
            </a:r>
            <a:r>
              <a:rPr lang="pt-BR" dirty="0" smtClean="0"/>
              <a:t> e </a:t>
            </a:r>
            <a:r>
              <a:rPr lang="pt-BR" u="sng" dirty="0" smtClean="0"/>
              <a:t>mais localizadas</a:t>
            </a:r>
          </a:p>
          <a:p>
            <a:pPr lvl="1"/>
            <a:r>
              <a:rPr lang="pt-BR" dirty="0" smtClean="0"/>
              <a:t>Uma modificação em uma parte do sistema tem menos possibilidades de resultar em mudanças em outras partes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 BCE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81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70206" y="1857364"/>
          <a:ext cx="778674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041"/>
                <a:gridCol w="21587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Tipo</a:t>
                      </a:r>
                      <a:r>
                        <a:rPr lang="pt-BR" sz="2400" baseline="0" dirty="0" smtClean="0"/>
                        <a:t> de Mudança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Onde Mudar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Mudanças em relação à interface gráfica, ou em relação à comunicação com outros sistemas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Fronteira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Mudanças nas informações manipuladas pelo do sistema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Entidade</a:t>
                      </a:r>
                      <a:endParaRPr lang="pt-BR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2400" dirty="0" smtClean="0"/>
                        <a:t>Mudanças em funcionalidades complexas (lógica do negócio)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Controle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 BCE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vantagem de separação de responsabilidades em um sistema para uma loja de aluguel de carros.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82</a:t>
            </a:fld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2910" y="3313420"/>
            <a:ext cx="7858180" cy="121444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4348" y="3440929"/>
            <a:ext cx="7715304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pt-BR" sz="2000" dirty="0" smtClean="0">
                <a:latin typeface="+mj-lt"/>
              </a:rPr>
              <a:t>Se o sistema tiver que ser atualizado para que seus usuários possam utilizá-lo pela Internet, a lógica da aplicação não precisaria de modificações.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3360" y="4871408"/>
            <a:ext cx="7858180" cy="121444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24798" y="4983791"/>
            <a:ext cx="7715304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pt-BR" sz="2000" dirty="0" smtClean="0">
                <a:latin typeface="+mj-lt"/>
              </a:rPr>
              <a:t>Considerando a lógica para calcular o valor total das locações feitas por um cliente: se esta lógica estiver encapsulada em uma classe de controle, somente esta classe precisaria de modificação.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de Classes Participantes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Uma Visão de Classes Participantes (VCP, original em inglês </a:t>
            </a:r>
            <a:r>
              <a:rPr lang="pt-BR" i="1" dirty="0" err="1" smtClean="0"/>
              <a:t>View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Participating</a:t>
            </a:r>
            <a:r>
              <a:rPr lang="pt-BR" i="1" dirty="0" smtClean="0"/>
              <a:t> Classes</a:t>
            </a:r>
            <a:r>
              <a:rPr lang="pt-BR" dirty="0" smtClean="0"/>
              <a:t>) é um diagrama das classes cujos objetos participam da realização de determinado caso de uso</a:t>
            </a:r>
          </a:p>
          <a:p>
            <a:pPr lvl="1"/>
            <a:r>
              <a:rPr lang="pt-BR" dirty="0" smtClean="0"/>
              <a:t>É uma recomendação do UP (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"definir uma VCP por caso de uso“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Em uma VCP, são representados objetos de fronteira, de entidade e de controle para um caso de uso particular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VCP é definida através da utilização da categorização BCE previamente descrita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uma VCP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84</a:t>
            </a:fld>
            <a:endParaRPr lang="pt-BR"/>
          </a:p>
        </p:txBody>
      </p:sp>
      <p:graphicFrame>
        <p:nvGraphicFramePr>
          <p:cNvPr id="281602" name="Object 3"/>
          <p:cNvGraphicFramePr>
            <a:graphicFrameLocks noChangeAspect="1"/>
          </p:cNvGraphicFramePr>
          <p:nvPr/>
        </p:nvGraphicFramePr>
        <p:xfrm>
          <a:off x="1187450" y="1611313"/>
          <a:ext cx="6480175" cy="4770437"/>
        </p:xfrm>
        <a:graphic>
          <a:graphicData uri="http://schemas.openxmlformats.org/presentationml/2006/ole">
            <p:oleObj spid="_x0000_s281602" name="Visio" r:id="rId4" imgW="3240643" imgH="23850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Construção de VCP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74004" y="1397000"/>
          <a:ext cx="835824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pt-BR" sz="2400" dirty="0" smtClean="0"/>
                        <a:t>Para cada Caso de Uso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Adicione uma fronteira para cada elemento de interface gráfica principal, tais com uma tela (formulário) ou relatório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pt-BR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Adicione uma fronteira para cada ator não-humano (por exemplo, outro sistema)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pt-BR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Adicione um ou mais controladores para gerenciar o processo de realização do caso de uso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pt-BR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BR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Adicione uma entidade para cada conceito do negócio (esses objetos são originários do modelo conceitual)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(VCP – Realizar Inscrição)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86</a:t>
            </a:fld>
            <a:endParaRPr lang="pt-BR"/>
          </a:p>
        </p:txBody>
      </p:sp>
      <p:pic>
        <p:nvPicPr>
          <p:cNvPr id="283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85860"/>
            <a:ext cx="9144032" cy="508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Estruturais de uma VCP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Durante a atividade de </a:t>
            </a:r>
            <a:r>
              <a:rPr lang="pt-BR" b="1" dirty="0" smtClean="0"/>
              <a:t>análise</a:t>
            </a:r>
            <a:r>
              <a:rPr lang="pt-BR" dirty="0" smtClean="0"/>
              <a:t>, use as regras a seguir para definir a VCP para um caso de uso</a:t>
            </a:r>
          </a:p>
          <a:p>
            <a:pPr lvl="1"/>
            <a:r>
              <a:rPr lang="pt-BR" dirty="0" smtClean="0"/>
              <a:t>Atores somente podem interagir com objetos de fronteira</a:t>
            </a:r>
          </a:p>
          <a:p>
            <a:pPr lvl="1"/>
            <a:r>
              <a:rPr lang="pt-BR" dirty="0" smtClean="0"/>
              <a:t>Objetos de fronteira somente podem interagir com controladores e atores</a:t>
            </a:r>
          </a:p>
          <a:p>
            <a:pPr lvl="1"/>
            <a:r>
              <a:rPr lang="pt-BR" dirty="0" smtClean="0"/>
              <a:t>Objetos de entidade somente podem interagir (receber requisições) com controladores</a:t>
            </a:r>
          </a:p>
          <a:p>
            <a:pPr lvl="1"/>
            <a:r>
              <a:rPr lang="pt-BR" dirty="0" smtClean="0"/>
              <a:t>Controladores somente podem interagir com objetos de fronteira e objetos de entidade, e com (eventuais) outros controladores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Identificação Dirigida a Responsabilidade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Nesta técnica, a ênfase está na identificação de classes a partir de seus comportamentos relevantes para o sistema</a:t>
            </a:r>
          </a:p>
          <a:p>
            <a:pPr lvl="1"/>
            <a:r>
              <a:rPr lang="pt-BR" dirty="0" smtClean="0"/>
              <a:t>O esforço do modelador recai sobre a identificação das </a:t>
            </a:r>
            <a:r>
              <a:rPr lang="pt-BR" i="1" dirty="0" smtClean="0"/>
              <a:t>responsabilidades</a:t>
            </a:r>
            <a:r>
              <a:rPr lang="pt-BR" dirty="0" smtClean="0"/>
              <a:t> que cada classe deve ter dentro do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Método foi proposto por Rebecca </a:t>
            </a:r>
            <a:r>
              <a:rPr lang="pt-BR" dirty="0" err="1" smtClean="0"/>
              <a:t>Wirfs-Brock</a:t>
            </a:r>
            <a:r>
              <a:rPr lang="pt-BR" dirty="0" smtClean="0"/>
              <a:t> e Brian </a:t>
            </a:r>
            <a:r>
              <a:rPr lang="pt-BR" dirty="0" err="1" smtClean="0"/>
              <a:t>Wilkerson</a:t>
            </a:r>
          </a:p>
          <a:p>
            <a:pPr lvl="1"/>
            <a:r>
              <a:rPr lang="pt-BR" dirty="0" smtClean="0"/>
              <a:t>"</a:t>
            </a:r>
            <a:r>
              <a:rPr lang="pt-BR" i="1" dirty="0" smtClean="0"/>
              <a:t>O método dirigido a responsabilidades enfatiza o encapsulamento da estrutura e do comportamento dos objetos</a:t>
            </a:r>
            <a:r>
              <a:rPr lang="pt-BR" dirty="0" smtClean="0"/>
              <a:t>."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Identificação Dirigida a Responsabilidade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técnica enfatiza o princípio do encapsulamento</a:t>
            </a:r>
          </a:p>
          <a:p>
            <a:pPr lvl="1"/>
            <a:r>
              <a:rPr lang="pt-BR" dirty="0" smtClean="0"/>
              <a:t>A ênfase está na identificação das responsabilidades de uma classe que são úteis externamente à mesma</a:t>
            </a:r>
          </a:p>
          <a:p>
            <a:pPr lvl="1"/>
            <a:r>
              <a:rPr lang="pt-BR" dirty="0" smtClean="0"/>
              <a:t>Os detalhes internos à classe (</a:t>
            </a:r>
            <a:r>
              <a:rPr lang="pt-BR" i="1" dirty="0" smtClean="0"/>
              <a:t>como</a:t>
            </a:r>
            <a:r>
              <a:rPr lang="pt-BR" dirty="0" smtClean="0"/>
              <a:t> ela faz para cumprir com suas responsabilidades) devem ser abstraídos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14348" y="5497313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000" i="1" dirty="0" smtClean="0">
                <a:solidFill>
                  <a:srgbClr val="FF0000"/>
                </a:solidFill>
              </a:rPr>
              <a:t>“O método dirigido a responsabilidades enfatiza o encapsulamento da estrutura e do comportamento dos objetos.”.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modelo de classes evolui durante o desenvolvimento do sistema</a:t>
            </a:r>
          </a:p>
          <a:p>
            <a:pPr lvl="1"/>
            <a:r>
              <a:rPr lang="pt-BR" dirty="0" smtClean="0"/>
              <a:t>À medida que o sistema é desenvolvido, o modelo de classes é incrementado com novos detalhes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11" name="Diagrama 10"/>
          <p:cNvGraphicFramePr/>
          <p:nvPr/>
        </p:nvGraphicFramePr>
        <p:xfrm>
          <a:off x="1214414" y="3722718"/>
          <a:ext cx="6667504" cy="292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Responsabilidades e Colaboradores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sistemas OO, objetos encapsulam tanto dados quanto comportamento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O comportamento de um objeto é definido de tal forma que ele possa cumprir com suas </a:t>
            </a:r>
            <a:r>
              <a:rPr lang="pt-BR" b="1" i="1" dirty="0" smtClean="0"/>
              <a:t>responsabilidades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responsabilidade é uma obrigação que um objeto tem para com o sistema no qual ele está inserido</a:t>
            </a:r>
          </a:p>
          <a:p>
            <a:pPr lvl="1"/>
            <a:r>
              <a:rPr lang="pt-BR" dirty="0" smtClean="0"/>
              <a:t>Através delas, um objeto colabora (ajuda) com outros para que os objetivos do sistema sejam alcançados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Responsabilidades e Colaboradores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 prática, uma responsabilidade é alguma coisa que um objeto </a:t>
            </a:r>
            <a:r>
              <a:rPr lang="pt-BR" i="1" dirty="0" smtClean="0"/>
              <a:t>conhece</a:t>
            </a:r>
            <a:r>
              <a:rPr lang="pt-BR" dirty="0" smtClean="0"/>
              <a:t> ou </a:t>
            </a:r>
            <a:r>
              <a:rPr lang="pt-BR" i="1" dirty="0" smtClean="0"/>
              <a:t>faz (sozinho ou não)</a:t>
            </a:r>
            <a:endParaRPr lang="pt-BR" dirty="0" smtClean="0"/>
          </a:p>
          <a:p>
            <a:pPr lvl="1"/>
            <a:r>
              <a:rPr lang="pt-BR" dirty="0" smtClean="0"/>
              <a:t>Um objeto Cliente </a:t>
            </a:r>
            <a:r>
              <a:rPr lang="pt-BR" i="1" dirty="0" smtClean="0"/>
              <a:t>conhece</a:t>
            </a:r>
            <a:r>
              <a:rPr lang="pt-BR" dirty="0" smtClean="0"/>
              <a:t> seu nome, seu endereço, seu telefone,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Um objeto Pedido </a:t>
            </a:r>
            <a:r>
              <a:rPr lang="pt-BR" i="1" dirty="0" smtClean="0"/>
              <a:t>conhece</a:t>
            </a:r>
            <a:r>
              <a:rPr lang="pt-BR" dirty="0" smtClean="0"/>
              <a:t> sua data de realização e sabe </a:t>
            </a:r>
            <a:r>
              <a:rPr lang="pt-BR" i="1" dirty="0" smtClean="0"/>
              <a:t>fazer</a:t>
            </a:r>
            <a:r>
              <a:rPr lang="pt-BR" dirty="0" smtClean="0"/>
              <a:t> o cálculo do seu total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Se um objeto tem uma responsabilidade com a qual não pode cumprir sozinho, ele deve requisitar </a:t>
            </a:r>
            <a:r>
              <a:rPr lang="pt-BR" b="1" i="1" dirty="0" smtClean="0"/>
              <a:t>colaborações</a:t>
            </a:r>
            <a:r>
              <a:rPr lang="pt-BR" dirty="0" smtClean="0"/>
              <a:t> de outros 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Responsabilidades e Colaboradores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exemplo: quando a impressão de uma fatura é requisitada em um sistema de vendas, vários objetos precisam colaborar</a:t>
            </a:r>
          </a:p>
          <a:p>
            <a:pPr lvl="1"/>
            <a:r>
              <a:rPr lang="pt-BR" dirty="0" smtClean="0"/>
              <a:t>Um objeto Pedido pode ter a responsabilidade de fornecer o seu valor total</a:t>
            </a:r>
          </a:p>
          <a:p>
            <a:pPr lvl="1"/>
            <a:r>
              <a:rPr lang="pt-BR" dirty="0" smtClean="0"/>
              <a:t>Um objeto Cliente fornece seu nome</a:t>
            </a:r>
          </a:p>
          <a:p>
            <a:pPr lvl="1"/>
            <a:r>
              <a:rPr lang="pt-BR" dirty="0" smtClean="0"/>
              <a:t>Cada </a:t>
            </a:r>
            <a:r>
              <a:rPr lang="pt-BR" dirty="0" err="1" smtClean="0"/>
              <a:t>ItemPedido</a:t>
            </a:r>
            <a:r>
              <a:rPr lang="pt-BR" dirty="0" smtClean="0"/>
              <a:t> informa a quantidade correspondente e o valor de seu subtotal</a:t>
            </a:r>
          </a:p>
          <a:p>
            <a:pPr lvl="1"/>
            <a:r>
              <a:rPr lang="pt-BR" dirty="0" smtClean="0"/>
              <a:t>Os objetos Produto também colaboraram fornecendo seu nome e preço unitário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Responsabilidades e Colaboradores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93</a:t>
            </a:fld>
            <a:endParaRPr lang="pt-BR"/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62" y="1643050"/>
            <a:ext cx="8480031" cy="41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Responsabilidades e Colaboradores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94</a:t>
            </a:fld>
            <a:endParaRPr lang="pt-BR"/>
          </a:p>
        </p:txBody>
      </p:sp>
      <p:graphicFrame>
        <p:nvGraphicFramePr>
          <p:cNvPr id="368642" name="Object 3"/>
          <p:cNvGraphicFramePr>
            <a:graphicFrameLocks noChangeAspect="1"/>
          </p:cNvGraphicFramePr>
          <p:nvPr/>
        </p:nvGraphicFramePr>
        <p:xfrm>
          <a:off x="711567" y="1655765"/>
          <a:ext cx="7704437" cy="4059251"/>
        </p:xfrm>
        <a:graphic>
          <a:graphicData uri="http://schemas.openxmlformats.org/presentationml/2006/ole">
            <p:oleObj spid="_x0000_s368642" name="Visio" r:id="rId4" imgW="2521268" imgH="132897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CRC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Essa técnica é denominada </a:t>
            </a:r>
            <a:r>
              <a:rPr lang="pt-BR" i="1" dirty="0" smtClean="0"/>
              <a:t>modelagem</a:t>
            </a:r>
            <a:r>
              <a:rPr lang="pt-BR" dirty="0" smtClean="0"/>
              <a:t> CRC (</a:t>
            </a:r>
            <a:r>
              <a:rPr lang="pt-BR" i="1" dirty="0" err="1" smtClean="0"/>
              <a:t>Class</a:t>
            </a:r>
            <a:r>
              <a:rPr lang="pt-BR" dirty="0" smtClean="0"/>
              <a:t>, </a:t>
            </a:r>
            <a:r>
              <a:rPr lang="pt-BR" i="1" dirty="0" err="1" smtClean="0"/>
              <a:t>Responsibility</a:t>
            </a:r>
            <a:r>
              <a:rPr lang="pt-BR" dirty="0" smtClean="0"/>
              <a:t>, </a:t>
            </a:r>
            <a:r>
              <a:rPr lang="pt-BR" i="1" dirty="0" err="1" smtClean="0"/>
              <a:t>Collaboration</a:t>
            </a:r>
            <a:r>
              <a:rPr lang="pt-BR" dirty="0" smtClean="0"/>
              <a:t>)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modelagem CRC foi proposta em 1989 por Kent </a:t>
            </a:r>
            <a:r>
              <a:rPr lang="pt-BR" dirty="0" err="1" smtClean="0"/>
              <a:t>Beck</a:t>
            </a:r>
            <a:r>
              <a:rPr lang="pt-BR" dirty="0" smtClean="0"/>
              <a:t> e </a:t>
            </a:r>
            <a:r>
              <a:rPr lang="pt-BR" dirty="0" err="1" smtClean="0"/>
              <a:t>Ward</a:t>
            </a:r>
            <a:r>
              <a:rPr lang="pt-BR" dirty="0" smtClean="0"/>
              <a:t> </a:t>
            </a:r>
            <a:r>
              <a:rPr lang="pt-BR" dirty="0" err="1" smtClean="0"/>
              <a:t>Cunningham</a:t>
            </a:r>
            <a:endParaRPr lang="pt-BR" dirty="0" smtClean="0"/>
          </a:p>
          <a:p>
            <a:pPr lvl="1"/>
            <a:r>
              <a:rPr lang="pt-BR" dirty="0" smtClean="0"/>
              <a:t>Em princípio, essa técnica de modelagem foi proposta como uma forma de ensinar o paradigma OO a iniciantes</a:t>
            </a:r>
          </a:p>
          <a:p>
            <a:pPr lvl="1"/>
            <a:r>
              <a:rPr lang="pt-BR" dirty="0" smtClean="0"/>
              <a:t>Contudo, sua simplicidade de notação a tornou particularmente interessante para ser utilizada na identificação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Modelagem CRC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96</a:t>
            </a:fld>
            <a:endParaRPr lang="pt-BR"/>
          </a:p>
        </p:txBody>
      </p:sp>
      <p:pic>
        <p:nvPicPr>
          <p:cNvPr id="366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24" y="1571625"/>
            <a:ext cx="8024813" cy="4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Sessão CRC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aplicar essa técnica, esses profissionais se reúnem em uma sala, onde tem início uma </a:t>
            </a:r>
            <a:r>
              <a:rPr lang="pt-BR" b="1" i="1" dirty="0" smtClean="0"/>
              <a:t>sessão</a:t>
            </a:r>
            <a:r>
              <a:rPr lang="pt-BR" dirty="0" smtClean="0"/>
              <a:t> </a:t>
            </a:r>
            <a:r>
              <a:rPr lang="pt-BR" b="1" dirty="0" smtClean="0"/>
              <a:t>CRC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sessão CRC é uma reunião que envolve cerca de meia dúzia de pessoas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Entre os participantes estão especialistas de domínio, projetistas, analistas e o moderador da sessão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Sessão CRC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cada pessoa é entregue um cartão de papel que mede aproximadamente 10cm x 15cm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Uma vez distribuídos os cartões pelos participantes, um conjunto de cenários de determinado caso de uso é selecionado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Então, para cada cenário desse conjunto, uma sessão CRC é iniciada</a:t>
            </a:r>
          </a:p>
          <a:p>
            <a:pPr lvl="1"/>
            <a:r>
              <a:rPr lang="pt-BR" dirty="0" smtClean="0"/>
              <a:t>Se o caso de uso não for tão complexo, ele pode ser analisado em uma única sessão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Sessão CRC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 cartão CRC é dividido em várias partes</a:t>
            </a:r>
          </a:p>
          <a:p>
            <a:pPr lvl="1"/>
            <a:r>
              <a:rPr lang="pt-BR" dirty="0" smtClean="0"/>
              <a:t>Na parte superior do cartão, aparece o nome de uma classe</a:t>
            </a:r>
          </a:p>
          <a:p>
            <a:pPr lvl="1"/>
            <a:r>
              <a:rPr lang="pt-BR" dirty="0" smtClean="0"/>
              <a:t>A parte inferior do cartão é dividida em duas colunas</a:t>
            </a:r>
          </a:p>
          <a:p>
            <a:pPr lvl="1"/>
            <a:r>
              <a:rPr lang="pt-BR" dirty="0" smtClean="0"/>
              <a:t>Na coluna da esquerda, o indivíduo ao qual foi entre o cartão deve listar as responsabilidades da classe</a:t>
            </a:r>
          </a:p>
          <a:p>
            <a:pPr lvl="1"/>
            <a:r>
              <a:rPr lang="pt-BR" dirty="0" smtClean="0"/>
              <a:t>Na coluna direita, o indivíduo deve listar os nomes de outras classes que colaboram com a classe em questão para que ela cumpra com suas responsabilidades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6750</Words>
  <Application>Microsoft Office PowerPoint</Application>
  <PresentationFormat>Apresentação na tela (4:3)</PresentationFormat>
  <Paragraphs>1000</Paragraphs>
  <Slides>121</Slides>
  <Notes>121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121</vt:i4>
      </vt:variant>
    </vt:vector>
  </HeadingPairs>
  <TitlesOfParts>
    <vt:vector size="124" baseType="lpstr">
      <vt:lpstr>Tema do Office</vt:lpstr>
      <vt:lpstr>Visio</vt:lpstr>
      <vt:lpstr>Clip</vt:lpstr>
      <vt:lpstr>Análise e Projeto de Sistemas</vt:lpstr>
      <vt:lpstr>Modelagem de classes de análise</vt:lpstr>
      <vt:lpstr>Índice</vt:lpstr>
      <vt:lpstr>Introdução</vt:lpstr>
      <vt:lpstr>Introdução</vt:lpstr>
      <vt:lpstr>Introdução</vt:lpstr>
      <vt:lpstr>Estágios do modelo de classes</vt:lpstr>
      <vt:lpstr>Modelo de Classes</vt:lpstr>
      <vt:lpstr>Modelo de Classes</vt:lpstr>
      <vt:lpstr>Modelo de Classes</vt:lpstr>
      <vt:lpstr>Diagrama de classes</vt:lpstr>
      <vt:lpstr>Introdução</vt:lpstr>
      <vt:lpstr>Classes</vt:lpstr>
      <vt:lpstr>Notação para uma Classe</vt:lpstr>
      <vt:lpstr>Exemplo (classe ContaBancária)</vt:lpstr>
      <vt:lpstr>Associações</vt:lpstr>
      <vt:lpstr>Notação para Associações</vt:lpstr>
      <vt:lpstr>Multiplicidade</vt:lpstr>
      <vt:lpstr>Multiplicidades </vt:lpstr>
      <vt:lpstr>Exemplo (Multiplicidade)</vt:lpstr>
      <vt:lpstr>Exemplo (Multiplicidade)</vt:lpstr>
      <vt:lpstr>Conectividade</vt:lpstr>
      <vt:lpstr>Conectividade e Multiplicidade</vt:lpstr>
      <vt:lpstr>Exemplo (Conectividade)</vt:lpstr>
      <vt:lpstr>Participação</vt:lpstr>
      <vt:lpstr>Nome de Associação, Direção de Leitura e Papéis</vt:lpstr>
      <vt:lpstr>Exemplo (Nome de Associação, Direção de Leitura e Papéis)</vt:lpstr>
      <vt:lpstr>Classe Associativa</vt:lpstr>
      <vt:lpstr>Notação para uma Classe Associativa</vt:lpstr>
      <vt:lpstr>Associações N-árias</vt:lpstr>
      <vt:lpstr>Exemplo (Associação Ternária)</vt:lpstr>
      <vt:lpstr>Associações Reflexivas</vt:lpstr>
      <vt:lpstr>Exemplo (Associação Reflexiva)</vt:lpstr>
      <vt:lpstr>Agregações e Composições</vt:lpstr>
      <vt:lpstr>Agregações e Composições</vt:lpstr>
      <vt:lpstr>Agregações e Composições</vt:lpstr>
      <vt:lpstr>Notação para Agregação</vt:lpstr>
      <vt:lpstr>Notação para Composição</vt:lpstr>
      <vt:lpstr>Agregações vs Composições</vt:lpstr>
      <vt:lpstr>Generalizações e Especializações</vt:lpstr>
      <vt:lpstr>Generalizações e Especializações</vt:lpstr>
      <vt:lpstr>Generalizações e Especializações</vt:lpstr>
      <vt:lpstr>Herança vs Associação</vt:lpstr>
      <vt:lpstr>Exemplo (Herança)</vt:lpstr>
      <vt:lpstr>Herança</vt:lpstr>
      <vt:lpstr>Exemplo (Herança)</vt:lpstr>
      <vt:lpstr>Classes Abstratas</vt:lpstr>
      <vt:lpstr>Classes Abstratas</vt:lpstr>
      <vt:lpstr>Notação para Classe Abstrata</vt:lpstr>
      <vt:lpstr>Diagrama de objetos</vt:lpstr>
      <vt:lpstr>Diagrama de Objetos</vt:lpstr>
      <vt:lpstr>Diagrama de Objetos</vt:lpstr>
      <vt:lpstr>Exemplo (Diagrama de Objetos)</vt:lpstr>
      <vt:lpstr>Exemplo (Diagrama de Objetos)</vt:lpstr>
      <vt:lpstr>Técnicas para identificação de classes</vt:lpstr>
      <vt:lpstr>Identificando Classes</vt:lpstr>
      <vt:lpstr>Identificando Classes</vt:lpstr>
      <vt:lpstr>Identificando Classes</vt:lpstr>
      <vt:lpstr>Identificando Classes</vt:lpstr>
      <vt:lpstr>Categorias de Conceitos</vt:lpstr>
      <vt:lpstr>Análise Textual de Abbott</vt:lpstr>
      <vt:lpstr>Análise Textual de Abbott</vt:lpstr>
      <vt:lpstr>Análise Textual de Abbott</vt:lpstr>
      <vt:lpstr>Análise Textual de Abbott</vt:lpstr>
      <vt:lpstr>Análise Textual de Abbott</vt:lpstr>
      <vt:lpstr>Análise de Caso de Uso</vt:lpstr>
      <vt:lpstr>Análise de Caso de Uso</vt:lpstr>
      <vt:lpstr>Análise de Caso de Uso</vt:lpstr>
      <vt:lpstr>Categorização BCE</vt:lpstr>
      <vt:lpstr>Categorização BCE</vt:lpstr>
      <vt:lpstr>Objetos de Entidade</vt:lpstr>
      <vt:lpstr>Objetos de Entidade</vt:lpstr>
      <vt:lpstr>Objetos de Fronteira</vt:lpstr>
      <vt:lpstr>Objetos de Fronteira</vt:lpstr>
      <vt:lpstr>Objetos de Fronteira</vt:lpstr>
      <vt:lpstr>Objetos de Controle</vt:lpstr>
      <vt:lpstr>Objetos de Controle</vt:lpstr>
      <vt:lpstr>Objetos de Controle</vt:lpstr>
      <vt:lpstr>Importância da Categorização BCE</vt:lpstr>
      <vt:lpstr>Importância da Categorização BCE</vt:lpstr>
      <vt:lpstr>Importância da Categorização BCE</vt:lpstr>
      <vt:lpstr>Importância da Categorização BCE</vt:lpstr>
      <vt:lpstr>Visões de Classes Participantes</vt:lpstr>
      <vt:lpstr>Estrutura de uma VCP</vt:lpstr>
      <vt:lpstr>Construção de VCP</vt:lpstr>
      <vt:lpstr>Exemplo (VCP – Realizar Inscrição)</vt:lpstr>
      <vt:lpstr>Regras Estruturais de uma VCP</vt:lpstr>
      <vt:lpstr>Identificação Dirigida a Responsabilidade</vt:lpstr>
      <vt:lpstr>Identificação Dirigida a Responsabilidade</vt:lpstr>
      <vt:lpstr>Responsabilidades e Colaboradores</vt:lpstr>
      <vt:lpstr>Responsabilidades e Colaboradores</vt:lpstr>
      <vt:lpstr>Responsabilidades e Colaboradores</vt:lpstr>
      <vt:lpstr>Responsabilidades e Colaboradores</vt:lpstr>
      <vt:lpstr>Responsabilidades e Colaboradores</vt:lpstr>
      <vt:lpstr>Modelagem CRC</vt:lpstr>
      <vt:lpstr>Modelagem CRC</vt:lpstr>
      <vt:lpstr>Sessão CRC</vt:lpstr>
      <vt:lpstr>Sessão CRC</vt:lpstr>
      <vt:lpstr>Sessão CRC</vt:lpstr>
      <vt:lpstr>Modelagem CRC</vt:lpstr>
      <vt:lpstr>Modelagem CRC</vt:lpstr>
      <vt:lpstr>Estrutura do Cartão CRC</vt:lpstr>
      <vt:lpstr>Exemplo (Cartão CRC)</vt:lpstr>
      <vt:lpstr>Dicas para Atribuição de Responsabilidades</vt:lpstr>
      <vt:lpstr>Padrões de Análise</vt:lpstr>
      <vt:lpstr>Padrões de Análise</vt:lpstr>
      <vt:lpstr>Padrões de Análise</vt:lpstr>
      <vt:lpstr>Padrões de Análise</vt:lpstr>
      <vt:lpstr>Padrões de Análise</vt:lpstr>
      <vt:lpstr>Construção do modelo de classes</vt:lpstr>
      <vt:lpstr>Propriedades de uma Classe</vt:lpstr>
      <vt:lpstr>Definição de Associações e Agregações</vt:lpstr>
      <vt:lpstr>Definição de Classes Associativas</vt:lpstr>
      <vt:lpstr>Documento do Modelo de Classes</vt:lpstr>
      <vt:lpstr>Documento do Modelo de Classes</vt:lpstr>
      <vt:lpstr>Documento do Modelo de Classes</vt:lpstr>
      <vt:lpstr>modelo de classes no processo I&amp;I</vt:lpstr>
      <vt:lpstr>Modelo de Classes do Processo I&amp;I</vt:lpstr>
      <vt:lpstr>Modelo de Classes do Processo I&amp;I</vt:lpstr>
      <vt:lpstr>Modelo de Classes do Processo I&amp;I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de Sistemas</dc:title>
  <dc:creator>Lincoln Rocha</dc:creator>
  <cp:lastModifiedBy>ufc</cp:lastModifiedBy>
  <cp:revision>386</cp:revision>
  <dcterms:created xsi:type="dcterms:W3CDTF">2010-02-21T22:56:34Z</dcterms:created>
  <dcterms:modified xsi:type="dcterms:W3CDTF">2011-08-13T16:13:34Z</dcterms:modified>
</cp:coreProperties>
</file>