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40" r:id="rId4"/>
    <p:sldId id="341" r:id="rId5"/>
    <p:sldId id="342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03" r:id="rId15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67" autoAdjust="0"/>
  </p:normalViewPr>
  <p:slideViewPr>
    <p:cSldViewPr>
      <p:cViewPr>
        <p:scale>
          <a:sx n="70" d="100"/>
          <a:sy n="70" d="100"/>
        </p:scale>
        <p:origin x="-1158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7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675E0F4-7C4B-48E0-8B04-EC82286A005F}" type="datetimeFigureOut">
              <a:rPr lang="pt-BR" smtClean="0"/>
              <a:pPr/>
              <a:t>02/09/2011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F0B6D52-FDED-443C-86A9-FDECAA70C3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Análise e Projeto de Sistemas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Universidade Federal do Ceará – UFC</a:t>
            </a:r>
          </a:p>
          <a:p>
            <a:r>
              <a:rPr lang="pt-BR" dirty="0" smtClean="0"/>
              <a:t>Campus de Quixadá</a:t>
            </a:r>
          </a:p>
          <a:p>
            <a:r>
              <a:rPr lang="pt-BR" dirty="0" smtClean="0"/>
              <a:t>Curso de </a:t>
            </a:r>
            <a:r>
              <a:rPr lang="pt-BR" dirty="0" smtClean="0"/>
              <a:t>Sistemas de Informação</a:t>
            </a:r>
            <a:endParaRPr lang="pt-BR" dirty="0" smtClean="0"/>
          </a:p>
          <a:p>
            <a:r>
              <a:rPr lang="pt-BR" dirty="0" smtClean="0"/>
              <a:t>Prof. Marcos Antonio de Oliveira (deoliveira.ma@gmail.com)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Principais atividades realizadas na fase de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Projeto de Arquitetura</a:t>
            </a:r>
          </a:p>
          <a:p>
            <a:pPr lvl="1"/>
            <a:r>
              <a:rPr lang="pt-BR" dirty="0" smtClean="0"/>
              <a:t>Outro aspecto a considerar na modelagem de um SSOO é a forma como esse sistema pode ser logicamente decomposto em seus diversos subsistemas.</a:t>
            </a:r>
          </a:p>
          <a:p>
            <a:pPr lvl="1"/>
            <a:r>
              <a:rPr lang="pt-BR" dirty="0" smtClean="0"/>
              <a:t>A decomposição lógica de um sistema diz respeito à decomposição das camadas de software que compõem o mesmo.</a:t>
            </a:r>
          </a:p>
          <a:p>
            <a:pPr lvl="1"/>
            <a:r>
              <a:rPr lang="pt-BR" dirty="0" smtClean="0"/>
              <a:t>O sistema pode estar distribuídos em diversos nós de processamento ou processadores</a:t>
            </a:r>
          </a:p>
          <a:p>
            <a:pPr lvl="1"/>
            <a:r>
              <a:rPr lang="pt-BR" dirty="0" smtClean="0"/>
              <a:t>Dá-se o nome de arquitetura à forma como um sistema está disposto e subdividido, física e logicamente. </a:t>
            </a:r>
          </a:p>
          <a:p>
            <a:pPr lvl="1"/>
            <a:r>
              <a:rPr lang="pt-BR" dirty="0" smtClean="0"/>
              <a:t>Aspectos importantes a serem definidos no projeto de arquitetura são subsistemas, interfaces, camadas de software e dependências entre subsistemas, serão vistas no capítulo 11</a:t>
            </a:r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Principais atividades realizadas na fase de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Persistência de Objetos</a:t>
            </a:r>
          </a:p>
          <a:p>
            <a:pPr lvl="1"/>
            <a:r>
              <a:rPr lang="pt-BR" sz="1800" dirty="0" smtClean="0"/>
              <a:t>Outro aspecto importante no projeto de um SSOO é relativo à forma pela qual objetos desses sistema são persistidos.</a:t>
            </a:r>
          </a:p>
          <a:p>
            <a:pPr lvl="1"/>
            <a:r>
              <a:rPr lang="pt-BR" sz="1800" dirty="0" smtClean="0"/>
              <a:t>Nesse contexto há dois tipos de objetos em um SSOO: os persistentes e transientes. Esses últimos são aqueles cujo tempo de vida é o de uma sessão de uso do sistema. Ou seja, objetos transientes simplesmente desaparecem quando o processo que os criou termina.</a:t>
            </a:r>
          </a:p>
          <a:p>
            <a:pPr lvl="1"/>
            <a:r>
              <a:rPr lang="pt-BR" sz="1800" dirty="0" smtClean="0"/>
              <a:t>Os objetos persistentes devem existir por várias sessões do sistema.</a:t>
            </a:r>
          </a:p>
          <a:p>
            <a:pPr lvl="1"/>
            <a:r>
              <a:rPr lang="pt-BR" sz="1800" dirty="0" smtClean="0"/>
              <a:t>Aspectos relativos a objetos persistentes que o SSOO deve controlar:</a:t>
            </a:r>
          </a:p>
          <a:p>
            <a:pPr lvl="2"/>
            <a:r>
              <a:rPr lang="pt-BR" sz="1600" dirty="0" smtClean="0"/>
              <a:t>Como transações são controladas</a:t>
            </a:r>
          </a:p>
          <a:p>
            <a:pPr lvl="2"/>
            <a:r>
              <a:rPr lang="pt-BR" sz="1600" dirty="0" smtClean="0"/>
              <a:t>Quando e como objetos persistentes devem ser enviados para o mecanismo de armazenamento persistente</a:t>
            </a:r>
          </a:p>
          <a:p>
            <a:pPr lvl="2"/>
            <a:r>
              <a:rPr lang="pt-BR" sz="1600" dirty="0" smtClean="0"/>
              <a:t>Quando e como os objetos persistentes devem ser lidos do mecanismo de armazenamento persistente</a:t>
            </a:r>
          </a:p>
          <a:p>
            <a:pPr lvl="2"/>
            <a:r>
              <a:rPr lang="pt-BR" sz="1600" dirty="0" smtClean="0"/>
              <a:t>Quando e como os objetos persistentes são removidos</a:t>
            </a:r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Principais atividades realizadas na fase de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Projeto de interface gráfica como o usuário</a:t>
            </a:r>
          </a:p>
          <a:p>
            <a:pPr lvl="1"/>
            <a:r>
              <a:rPr lang="pt-BR" sz="1800" dirty="0" smtClean="0"/>
              <a:t>Uma característica importante sobre modelos de casos de uso é que associações entre casos de uso e atores implicam a necessidade de interfaces.</a:t>
            </a:r>
          </a:p>
          <a:p>
            <a:pPr lvl="1"/>
            <a:r>
              <a:rPr lang="pt-BR" sz="1800" dirty="0" smtClean="0"/>
              <a:t>Quando o ator é um ser humano, são necessários, então, telas (formulários), relatórios, etc. para dar suporte a associação.</a:t>
            </a:r>
          </a:p>
          <a:p>
            <a:pPr lvl="1"/>
            <a:r>
              <a:rPr lang="pt-BR" sz="1800" dirty="0" smtClean="0"/>
              <a:t>O projeto de interface gráfica do usuário é uma atividade cujo objetivo é definir a aparência do sistema relativamente aos seus usuários</a:t>
            </a:r>
          </a:p>
          <a:p>
            <a:pPr lvl="1"/>
            <a:r>
              <a:rPr lang="pt-BR" sz="1800" dirty="0" smtClean="0"/>
              <a:t>Nessa atividade, o objetivo principal é definir um sistema de alta usabilidade e facilidade de operação.</a:t>
            </a:r>
          </a:p>
          <a:p>
            <a:pPr lvl="1"/>
            <a:r>
              <a:rPr lang="pt-BR" sz="1800" dirty="0" smtClean="0"/>
              <a:t>Outros objetivos importantes nessa atividade são: padronização de cores, padronização de mensagens de erro, padronização das dimensões de controles gráficos, formatação para entrada de dados, etc.</a:t>
            </a:r>
          </a:p>
          <a:p>
            <a:pPr lvl="1"/>
            <a:r>
              <a:rPr lang="pt-BR" sz="1800" dirty="0" smtClean="0"/>
              <a:t>Interface Homem Computador (IHC)</a:t>
            </a:r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Principais atividades realizadas na fase de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Projeto de Algoritmos</a:t>
            </a:r>
          </a:p>
          <a:p>
            <a:pPr lvl="1"/>
            <a:r>
              <a:rPr lang="pt-BR" dirty="0" smtClean="0"/>
              <a:t>O projeto de algoritmos é outra atividade de projeto.</a:t>
            </a:r>
          </a:p>
          <a:p>
            <a:pPr lvl="1"/>
            <a:r>
              <a:rPr lang="pt-BR" dirty="0" smtClean="0"/>
              <a:t>Aspectos que influenciam na escolha dos algoritmos para implementar um sistema são:</a:t>
            </a:r>
          </a:p>
          <a:p>
            <a:pPr lvl="2"/>
            <a:r>
              <a:rPr lang="pt-BR" dirty="0" smtClean="0"/>
              <a:t>Complexidade computacional</a:t>
            </a:r>
          </a:p>
          <a:p>
            <a:pPr lvl="2"/>
            <a:r>
              <a:rPr lang="pt-BR" dirty="0" smtClean="0"/>
              <a:t>Facilidade de entendimento</a:t>
            </a:r>
          </a:p>
          <a:p>
            <a:pPr lvl="2"/>
            <a:r>
              <a:rPr lang="pt-BR" dirty="0" smtClean="0"/>
              <a:t>Flexibilidade</a:t>
            </a:r>
          </a:p>
          <a:p>
            <a:pPr lvl="1"/>
            <a:r>
              <a:rPr lang="pt-BR" dirty="0" smtClean="0"/>
              <a:t>A especificação desses algoritmos pode ser feita tanto formal quanto informalmente</a:t>
            </a:r>
          </a:p>
          <a:p>
            <a:pPr lvl="1"/>
            <a:r>
              <a:rPr lang="pt-BR" dirty="0" smtClean="0"/>
              <a:t>O diagrama de atividades pode ser utilizado durante essa especificação</a:t>
            </a:r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BEZERRA, E. Princípios de Análise e Projeto de Sistemas com UML. 2ª ed. Rio de Janeiro: </a:t>
            </a:r>
            <a:r>
              <a:rPr lang="pt-BR" dirty="0" err="1" smtClean="0"/>
              <a:t>Elsevier</a:t>
            </a:r>
            <a:r>
              <a:rPr lang="pt-BR" dirty="0" smtClean="0"/>
              <a:t>, 2007.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Passando da análise ao projeto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Há duas maneiras de fazer o projeto de um sistema de software. Uma delas é fazê-lo tão simples que obviamente não há deficiências. E a outra é fazê-lo tão complexo que não há deficiências óbvias. O primeiro método é de longe o mais difícil.” (Charles Antony Richard </a:t>
            </a:r>
            <a:r>
              <a:rPr lang="pt-BR" dirty="0" err="1" smtClean="0"/>
              <a:t>Hoare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955958" y="5640189"/>
            <a:ext cx="7215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>
                <a:solidFill>
                  <a:schemeClr val="tx1">
                    <a:tint val="75000"/>
                  </a:schemeClr>
                </a:solidFill>
              </a:rPr>
              <a:t>Esses slides são uma adaptação das notas de aula do professor Eduardo Bezerra autor do livro Princípios de Análise e Projeto de Sistemas com UML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 Análise ao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desenvolvimento de um SSOO, a mesma representação para as classes é utilizada durante a </a:t>
            </a:r>
            <a:r>
              <a:rPr lang="pt-BR" b="1" dirty="0" smtClean="0"/>
              <a:t>análise</a:t>
            </a:r>
            <a:r>
              <a:rPr lang="pt-BR" dirty="0" smtClean="0"/>
              <a:t> e o </a:t>
            </a:r>
            <a:r>
              <a:rPr lang="pt-BR" b="1" dirty="0" smtClean="0"/>
              <a:t>projeto</a:t>
            </a:r>
            <a:r>
              <a:rPr lang="pt-BR" dirty="0" smtClean="0"/>
              <a:t> desse sistema</a:t>
            </a:r>
          </a:p>
          <a:p>
            <a:pPr lvl="1"/>
            <a:r>
              <a:rPr lang="pt-BR" dirty="0" smtClean="0"/>
              <a:t>Vantagem</a:t>
            </a:r>
          </a:p>
          <a:p>
            <a:pPr lvl="2"/>
            <a:r>
              <a:rPr lang="pt-BR" dirty="0" smtClean="0"/>
              <a:t>Há uma uniformidade na modelagem do sistema</a:t>
            </a:r>
          </a:p>
          <a:p>
            <a:pPr lvl="3"/>
            <a:endParaRPr lang="pt-BR" dirty="0" smtClean="0"/>
          </a:p>
          <a:p>
            <a:pPr lvl="1"/>
            <a:r>
              <a:rPr lang="pt-BR" dirty="0" smtClean="0"/>
              <a:t>Desvantagem</a:t>
            </a:r>
          </a:p>
          <a:p>
            <a:pPr lvl="2"/>
            <a:r>
              <a:rPr lang="pt-BR" dirty="0" smtClean="0"/>
              <a:t>Torna menos nítida a separação entre o que é feito na análise e o que é feito no projeto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 Análise ao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Na fase de análise, estamos interessados em identificar as funcionalidades e classes do sistemas </a:t>
            </a:r>
          </a:p>
          <a:p>
            <a:pPr lvl="1"/>
            <a:r>
              <a:rPr lang="pt-BR" dirty="0" smtClean="0"/>
              <a:t>Modelo de casos de uso, modelo de classes de análise e modelo de interações de análise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28596" y="4429132"/>
            <a:ext cx="357190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/>
              <a:t>O modelo de classes de análise e o modelo de casos de uso esclarecem o </a:t>
            </a:r>
            <a:r>
              <a:rPr lang="pt-BR" sz="2400" b="1" dirty="0" smtClean="0"/>
              <a:t>problema</a:t>
            </a:r>
            <a:r>
              <a:rPr lang="pt-BR" sz="2400" dirty="0" smtClean="0"/>
              <a:t> a ser resolvido</a:t>
            </a:r>
          </a:p>
        </p:txBody>
      </p:sp>
      <p:sp>
        <p:nvSpPr>
          <p:cNvPr id="8" name="Retângulo 7"/>
          <p:cNvSpPr/>
          <p:nvPr/>
        </p:nvSpPr>
        <p:spPr>
          <a:xfrm>
            <a:off x="4643438" y="4429132"/>
            <a:ext cx="4143404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/>
              <a:t>O modelo de interações também </a:t>
            </a:r>
            <a:r>
              <a:rPr lang="pt-BR" sz="2400" b="1" dirty="0" smtClean="0"/>
              <a:t>deve</a:t>
            </a:r>
            <a:r>
              <a:rPr lang="pt-BR" sz="2400" dirty="0" smtClean="0"/>
              <a:t> começar na fase de análise para representar os aspectos dinâmicos do sistema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 Análise ao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Esses modelos são insuficientes para se ter uma visão completa do sistemas para que a implementação comece </a:t>
            </a:r>
          </a:p>
          <a:p>
            <a:pPr lvl="1"/>
            <a:r>
              <a:rPr lang="pt-BR" dirty="0" smtClean="0"/>
              <a:t>Antes disso, diversos aspectos referentes à solução a ser utilizada devem ser definidos</a:t>
            </a:r>
          </a:p>
          <a:p>
            <a:pPr lvl="1"/>
            <a:r>
              <a:rPr lang="pt-BR" dirty="0" smtClean="0"/>
              <a:t>É na fase de </a:t>
            </a:r>
            <a:r>
              <a:rPr lang="pt-BR" b="1" dirty="0" smtClean="0"/>
              <a:t>projeto</a:t>
            </a:r>
            <a:r>
              <a:rPr lang="pt-BR" dirty="0" smtClean="0"/>
              <a:t> que essas definições são realmente feitas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14282" y="5174148"/>
            <a:ext cx="871543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900" dirty="0" smtClean="0">
                <a:solidFill>
                  <a:srgbClr val="FF0000"/>
                </a:solidFill>
              </a:rPr>
              <a:t>Na fase de </a:t>
            </a:r>
            <a:r>
              <a:rPr lang="pt-BR" sz="1900" b="1" dirty="0" smtClean="0">
                <a:solidFill>
                  <a:srgbClr val="FF0000"/>
                </a:solidFill>
              </a:rPr>
              <a:t>projeto</a:t>
            </a:r>
            <a:r>
              <a:rPr lang="pt-BR" sz="1900" dirty="0" smtClean="0">
                <a:solidFill>
                  <a:srgbClr val="FF0000"/>
                </a:solidFill>
              </a:rPr>
              <a:t>, o interesse recai sobre </a:t>
            </a:r>
            <a:r>
              <a:rPr lang="pt-BR" sz="1900" b="1" dirty="0" smtClean="0">
                <a:solidFill>
                  <a:srgbClr val="FF0000"/>
                </a:solidFill>
              </a:rPr>
              <a:t>refinar</a:t>
            </a:r>
            <a:r>
              <a:rPr lang="pt-BR" sz="1900" dirty="0" smtClean="0">
                <a:solidFill>
                  <a:srgbClr val="FF0000"/>
                </a:solidFill>
              </a:rPr>
              <a:t> os modelos de análise. O objetivo é encontrar alternativas para que o sistema atenda aos </a:t>
            </a:r>
            <a:r>
              <a:rPr lang="pt-BR" sz="1900" u="sng" dirty="0" smtClean="0">
                <a:solidFill>
                  <a:srgbClr val="FF0000"/>
                </a:solidFill>
              </a:rPr>
              <a:t>requisitos funcionais</a:t>
            </a:r>
            <a:r>
              <a:rPr lang="pt-BR" sz="1900" dirty="0" smtClean="0">
                <a:solidFill>
                  <a:srgbClr val="FF0000"/>
                </a:solidFill>
              </a:rPr>
              <a:t>, ao mesmo tempo em que respeite as restrições definidas pelos </a:t>
            </a:r>
            <a:r>
              <a:rPr lang="pt-BR" sz="1900" u="sng" dirty="0" smtClean="0">
                <a:solidFill>
                  <a:srgbClr val="FF0000"/>
                </a:solidFill>
              </a:rPr>
              <a:t>requisitos não-funcionais</a:t>
            </a:r>
            <a:r>
              <a:rPr lang="pt-BR" sz="1900" dirty="0" smtClean="0">
                <a:solidFill>
                  <a:srgbClr val="FF0000"/>
                </a:solidFill>
              </a:rPr>
              <a:t>.</a:t>
            </a:r>
            <a:endParaRPr lang="pt-BR" sz="1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 Análise ao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 fase de projeto defini a </a:t>
            </a:r>
            <a:r>
              <a:rPr lang="pt-BR" b="1" dirty="0" smtClean="0"/>
              <a:t>solução</a:t>
            </a:r>
            <a:r>
              <a:rPr lang="pt-BR" dirty="0" smtClean="0"/>
              <a:t> do </a:t>
            </a:r>
            <a:r>
              <a:rPr lang="pt-BR" b="1" dirty="0" smtClean="0"/>
              <a:t>problema</a:t>
            </a:r>
            <a:r>
              <a:rPr lang="pt-BR" dirty="0" smtClean="0"/>
              <a:t> relativo ao desenvolvimento do sistema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Além disso, essa fase deve aderir a certos </a:t>
            </a:r>
            <a:r>
              <a:rPr lang="pt-BR" b="1" i="1" dirty="0" smtClean="0"/>
              <a:t>princípios de projeto</a:t>
            </a:r>
            <a:r>
              <a:rPr lang="pt-BR" dirty="0" smtClean="0"/>
              <a:t> para alcançar uma qualidade desejável no produto de software final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Após a realização do projeto de um sistema OO, os modelos que resultarem estarão em um nível de detalhamento grande o suficiente para que o sistema possa ser codificado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 Análise ao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A principais atividades realizadas na fase de projeto são</a:t>
            </a:r>
          </a:p>
          <a:p>
            <a:pPr lvl="1"/>
            <a:r>
              <a:rPr lang="pt-BR" dirty="0" smtClean="0"/>
              <a:t>Detalhamento dos aspectos dinâmicos do sistema </a:t>
            </a:r>
          </a:p>
          <a:p>
            <a:pPr lvl="1"/>
            <a:r>
              <a:rPr lang="pt-BR" dirty="0" smtClean="0"/>
              <a:t>Refinamento dos aspectos estáticos e estruturais do sistema </a:t>
            </a:r>
          </a:p>
          <a:p>
            <a:pPr lvl="1"/>
            <a:r>
              <a:rPr lang="pt-BR" dirty="0" smtClean="0"/>
              <a:t>Detalhamento da arquitetura do sistema</a:t>
            </a:r>
          </a:p>
          <a:p>
            <a:pPr lvl="1"/>
            <a:r>
              <a:rPr lang="pt-BR" dirty="0" smtClean="0"/>
              <a:t>Definição das estratégias para armazenamento, gerenciamento e persistência dos dados manipulados pelo sistema </a:t>
            </a:r>
          </a:p>
          <a:p>
            <a:pPr lvl="1"/>
            <a:r>
              <a:rPr lang="pt-BR" dirty="0" smtClean="0"/>
              <a:t>Realização do projeto da interface gráfica com o usuário</a:t>
            </a:r>
          </a:p>
          <a:p>
            <a:pPr lvl="1"/>
            <a:r>
              <a:rPr lang="pt-BR" dirty="0" smtClean="0"/>
              <a:t>Definição dos algoritmos a serem utilizados na implementação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87718" y="2071678"/>
            <a:ext cx="7684810" cy="2571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Principais atividades realizadas na fase de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Detalhamento dos aspectos dinâmicos</a:t>
            </a:r>
          </a:p>
          <a:p>
            <a:pPr lvl="1"/>
            <a:r>
              <a:rPr lang="pt-BR" dirty="0" smtClean="0"/>
              <a:t>Na modelagem de classes de análise, considera-se uma pequena parte dos aspectos dinâmicos do sistema.</a:t>
            </a:r>
          </a:p>
          <a:p>
            <a:pPr lvl="1"/>
            <a:r>
              <a:rPr lang="pt-BR" dirty="0" smtClean="0"/>
              <a:t>Como por exemplo na utilização de sessões CRC onde colaborações entre objetos na realização de um caso de uso são identificadas</a:t>
            </a:r>
          </a:p>
          <a:p>
            <a:pPr lvl="1"/>
            <a:r>
              <a:rPr lang="pt-BR" dirty="0" smtClean="0"/>
              <a:t>Para fazer o detalhamento desse aspecto dinâmico, o modelo de interações, o modelo de estados e o modelo de atividades do sistema devem ser construídos (serão vistos nos próximos capítulos).</a:t>
            </a:r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Principais atividades realizadas na fase de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Refinamento dos aspectos estáticos e estruturais</a:t>
            </a:r>
          </a:p>
          <a:p>
            <a:pPr lvl="1"/>
            <a:r>
              <a:rPr lang="pt-BR" dirty="0" smtClean="0"/>
              <a:t>O modelo de classes de análise descreve as classes do sistema em um nível alto de abstração, através da definição de suas responsabilidades.</a:t>
            </a:r>
          </a:p>
          <a:p>
            <a:pPr lvl="1"/>
            <a:r>
              <a:rPr lang="pt-BR" dirty="0" smtClean="0"/>
              <a:t>Pode haver uma classe de análise que resulte em várias classes de projeto ou mais raramente algumas classes de análise resultam em uma única classe de projeto</a:t>
            </a:r>
          </a:p>
          <a:p>
            <a:pPr lvl="1"/>
            <a:r>
              <a:rPr lang="pt-BR" dirty="0" smtClean="0"/>
              <a:t>O detalhamento dos aspectos dinâmicos do sistema gera material (informações) para refinar os aspectos estático e estrutural definidos no modelo de classes de análise.</a:t>
            </a:r>
          </a:p>
          <a:p>
            <a:pPr lvl="1"/>
            <a:r>
              <a:rPr lang="pt-BR" dirty="0" smtClean="0"/>
              <a:t>Dessa atividade resulta o modelo de classes do projeto</a:t>
            </a:r>
          </a:p>
          <a:p>
            <a:pPr lvl="1"/>
            <a:r>
              <a:rPr lang="pt-BR" dirty="0" smtClean="0"/>
              <a:t>Nessa atividade, são especificados em detalhes os aspectos estrutural e estáticos do modelo de classes: os atributos, as operações e as associações de cada classe do sistema.</a:t>
            </a:r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9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3117</TotalTime>
  <Words>1294</Words>
  <Application>Microsoft Office PowerPoint</Application>
  <PresentationFormat>Apresentação na tela (4:3)</PresentationFormat>
  <Paragraphs>121</Paragraphs>
  <Slides>14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Análise e Projeto de Sistemas</vt:lpstr>
      <vt:lpstr>Passando da análise ao projeto</vt:lpstr>
      <vt:lpstr>Da Análise ao Projeto</vt:lpstr>
      <vt:lpstr>Da Análise ao Projeto</vt:lpstr>
      <vt:lpstr>Da Análise ao Projeto</vt:lpstr>
      <vt:lpstr>Da Análise ao Projeto</vt:lpstr>
      <vt:lpstr>Da Análise ao Projeto</vt:lpstr>
      <vt:lpstr>Principais atividades realizadas na fase de projeto</vt:lpstr>
      <vt:lpstr>Principais atividades realizadas na fase de projeto</vt:lpstr>
      <vt:lpstr>Principais atividades realizadas na fase de projeto</vt:lpstr>
      <vt:lpstr>Principais atividades realizadas na fase de projeto</vt:lpstr>
      <vt:lpstr>Principais atividades realizadas na fase de projeto</vt:lpstr>
      <vt:lpstr>Principais atividades realizadas na fase de projeto</vt:lpstr>
      <vt:lpstr>Referências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Projeto de Sistemas</dc:title>
  <dc:creator>Lincoln Rocha</dc:creator>
  <cp:lastModifiedBy>ufc</cp:lastModifiedBy>
  <cp:revision>395</cp:revision>
  <dcterms:created xsi:type="dcterms:W3CDTF">2010-02-21T22:56:34Z</dcterms:created>
  <dcterms:modified xsi:type="dcterms:W3CDTF">2011-09-02T19:08:07Z</dcterms:modified>
</cp:coreProperties>
</file>