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258" r:id="rId4"/>
    <p:sldId id="263" r:id="rId5"/>
    <p:sldId id="340" r:id="rId6"/>
    <p:sldId id="503" r:id="rId7"/>
    <p:sldId id="505" r:id="rId8"/>
    <p:sldId id="506" r:id="rId9"/>
    <p:sldId id="507" r:id="rId10"/>
    <p:sldId id="508" r:id="rId11"/>
    <p:sldId id="509" r:id="rId12"/>
    <p:sldId id="510" r:id="rId13"/>
    <p:sldId id="511" r:id="rId14"/>
    <p:sldId id="513" r:id="rId15"/>
    <p:sldId id="514" r:id="rId16"/>
    <p:sldId id="515" r:id="rId17"/>
    <p:sldId id="516" r:id="rId18"/>
    <p:sldId id="517" r:id="rId19"/>
    <p:sldId id="518" r:id="rId20"/>
    <p:sldId id="519" r:id="rId21"/>
    <p:sldId id="520" r:id="rId22"/>
    <p:sldId id="521" r:id="rId23"/>
    <p:sldId id="522" r:id="rId24"/>
    <p:sldId id="523" r:id="rId25"/>
    <p:sldId id="524" r:id="rId26"/>
    <p:sldId id="345" r:id="rId27"/>
    <p:sldId id="504" r:id="rId28"/>
    <p:sldId id="525" r:id="rId29"/>
    <p:sldId id="526" r:id="rId30"/>
    <p:sldId id="527" r:id="rId31"/>
    <p:sldId id="528" r:id="rId32"/>
    <p:sldId id="529" r:id="rId33"/>
    <p:sldId id="530" r:id="rId34"/>
    <p:sldId id="531" r:id="rId35"/>
    <p:sldId id="532" r:id="rId36"/>
    <p:sldId id="533" r:id="rId37"/>
    <p:sldId id="534" r:id="rId38"/>
    <p:sldId id="535" r:id="rId39"/>
    <p:sldId id="536" r:id="rId40"/>
    <p:sldId id="538" r:id="rId41"/>
    <p:sldId id="537" r:id="rId42"/>
    <p:sldId id="539" r:id="rId43"/>
    <p:sldId id="540" r:id="rId44"/>
    <p:sldId id="541" r:id="rId45"/>
    <p:sldId id="542" r:id="rId46"/>
    <p:sldId id="543" r:id="rId47"/>
    <p:sldId id="544" r:id="rId48"/>
    <p:sldId id="546" r:id="rId49"/>
    <p:sldId id="545" r:id="rId50"/>
    <p:sldId id="566" r:id="rId51"/>
    <p:sldId id="567" r:id="rId52"/>
    <p:sldId id="568" r:id="rId53"/>
    <p:sldId id="569" r:id="rId54"/>
    <p:sldId id="578" r:id="rId55"/>
    <p:sldId id="579" r:id="rId56"/>
    <p:sldId id="580" r:id="rId57"/>
    <p:sldId id="581" r:id="rId58"/>
    <p:sldId id="582" r:id="rId59"/>
    <p:sldId id="583" r:id="rId60"/>
    <p:sldId id="584" r:id="rId61"/>
    <p:sldId id="585" r:id="rId62"/>
    <p:sldId id="586" r:id="rId63"/>
    <p:sldId id="588" r:id="rId64"/>
    <p:sldId id="587" r:id="rId65"/>
    <p:sldId id="593" r:id="rId66"/>
    <p:sldId id="594" r:id="rId67"/>
    <p:sldId id="595" r:id="rId68"/>
    <p:sldId id="303" r:id="rId6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81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667" autoAdjust="0"/>
  </p:normalViewPr>
  <p:slideViewPr>
    <p:cSldViewPr>
      <p:cViewPr>
        <p:scale>
          <a:sx n="60" d="100"/>
          <a:sy n="60" d="100"/>
        </p:scale>
        <p:origin x="-1428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17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5E0F4-7C4B-48E0-8B04-EC82286A005F}" type="datetimeFigureOut">
              <a:rPr lang="pt-BR" smtClean="0"/>
              <a:pPr/>
              <a:t>02/09/2011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B6D52-FDED-443C-86A9-FDECAA70C3C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2</a:t>
            </a:fld>
            <a:endParaRPr lang="pt-B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46</a:t>
            </a:fld>
            <a:endParaRPr 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47</a:t>
            </a:fld>
            <a:endParaRPr 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48</a:t>
            </a:fld>
            <a:endParaRPr 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49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50</a:t>
            </a:fld>
            <a:endParaRPr 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51</a:t>
            </a:fld>
            <a:endParaRPr lang="pt-B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52</a:t>
            </a:fld>
            <a:endParaRPr lang="pt-B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53</a:t>
            </a:fld>
            <a:endParaRPr 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54</a:t>
            </a:fld>
            <a:endParaRPr lang="pt-B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55</a:t>
            </a:fld>
            <a:endParaRPr lang="pt-B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56</a:t>
            </a:fld>
            <a:endParaRPr lang="pt-B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57</a:t>
            </a:fld>
            <a:endParaRPr lang="pt-B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58</a:t>
            </a:fld>
            <a:endParaRPr lang="pt-B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59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60</a:t>
            </a:fld>
            <a:endParaRPr lang="pt-B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61</a:t>
            </a:fld>
            <a:endParaRPr lang="pt-B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62</a:t>
            </a:fld>
            <a:endParaRPr lang="pt-B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63</a:t>
            </a:fld>
            <a:endParaRPr lang="pt-BR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64</a:t>
            </a:fld>
            <a:endParaRPr lang="pt-BR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65</a:t>
            </a:fld>
            <a:endParaRPr lang="pt-BR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66</a:t>
            </a:fld>
            <a:endParaRPr lang="pt-BR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67</a:t>
            </a:fld>
            <a:endParaRPr lang="pt-BR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68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6D52-FDED-443C-86A9-FDECAA70C3CB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Semestre: 2010-1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B5AFA-8430-490E-86DA-45866164D9D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jpeg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Análise e Projeto de Siste</a:t>
            </a:r>
            <a:r>
              <a:rPr lang="pt-BR" dirty="0" smtClean="0"/>
              <a:t>mas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Universidade Federal do Ceará – UFC</a:t>
            </a:r>
          </a:p>
          <a:p>
            <a:r>
              <a:rPr lang="pt-BR" dirty="0" smtClean="0"/>
              <a:t>Campus de Quixadá</a:t>
            </a:r>
          </a:p>
          <a:p>
            <a:r>
              <a:rPr lang="pt-BR" dirty="0" smtClean="0"/>
              <a:t>Curso de </a:t>
            </a:r>
            <a:r>
              <a:rPr lang="pt-BR" dirty="0" smtClean="0"/>
              <a:t>Sistemas de Informação</a:t>
            </a:r>
            <a:endParaRPr lang="pt-BR" dirty="0" smtClean="0"/>
          </a:p>
          <a:p>
            <a:r>
              <a:rPr lang="pt-BR" dirty="0" smtClean="0"/>
              <a:t>Prof. Marcos Antonio de Oliveira (deoliveira.ma@gmail.com)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Mensagem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conceito básico da interação entre objetos é a </a:t>
            </a:r>
            <a:r>
              <a:rPr lang="pt-BR" b="1" dirty="0" smtClean="0">
                <a:solidFill>
                  <a:srgbClr val="FF0000"/>
                </a:solidFill>
              </a:rPr>
              <a:t>mensagem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Um sistema OO é uma rede de objetos que trocam mensagens</a:t>
            </a:r>
          </a:p>
          <a:p>
            <a:pPr lvl="1"/>
            <a:r>
              <a:rPr lang="pt-BR" dirty="0" smtClean="0"/>
              <a:t>Funcionalidades são realizadas pelos objetos, que só podem interagir através de mensagens</a:t>
            </a:r>
          </a:p>
          <a:p>
            <a:pPr lvl="1"/>
            <a:r>
              <a:rPr lang="pt-BR" dirty="0" smtClean="0"/>
              <a:t>Um objeto envia uma mensagem para outro objeto quando o primeiro deseja que o segundo realize alguma tarefa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Mensagem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fato de um objeto “precisar de ajuda” indica a necessidade de este </a:t>
            </a:r>
            <a:r>
              <a:rPr lang="pt-BR" b="1" dirty="0" smtClean="0"/>
              <a:t>enviar mensagens</a:t>
            </a:r>
            <a:r>
              <a:rPr lang="pt-BR" dirty="0" smtClean="0"/>
              <a:t> 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Na construção de diagramas de interação, mensagens de um objeto a outro implicam em </a:t>
            </a:r>
            <a:r>
              <a:rPr lang="pt-BR" b="1" dirty="0" smtClean="0"/>
              <a:t>operações</a:t>
            </a:r>
            <a:r>
              <a:rPr lang="pt-BR" dirty="0" smtClean="0"/>
              <a:t> que classes </a:t>
            </a:r>
            <a:r>
              <a:rPr lang="pt-BR" b="1" dirty="0" smtClean="0"/>
              <a:t>devem ter</a:t>
            </a:r>
            <a:endParaRPr lang="pt-BR" b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43552" y="4864079"/>
            <a:ext cx="8248650" cy="1323439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pt-BR" sz="2000"/>
              <a:t>Uma mensagem representa a requisição de um </a:t>
            </a:r>
            <a:r>
              <a:rPr lang="pt-BR" sz="2000" u="sng"/>
              <a:t>objeto remetente</a:t>
            </a:r>
            <a:r>
              <a:rPr lang="pt-BR" sz="2000"/>
              <a:t> a um </a:t>
            </a:r>
            <a:r>
              <a:rPr lang="pt-BR" sz="2000" u="sng"/>
              <a:t>objeto receptor</a:t>
            </a:r>
            <a:r>
              <a:rPr lang="pt-BR" sz="2000"/>
              <a:t> para que este último execute alguma </a:t>
            </a:r>
            <a:r>
              <a:rPr lang="pt-BR" sz="2000" u="sng"/>
              <a:t>operação</a:t>
            </a:r>
            <a:r>
              <a:rPr lang="pt-BR" sz="2000"/>
              <a:t> definida para sua classe.</a:t>
            </a:r>
            <a:r>
              <a:rPr lang="en-US" sz="2000"/>
              <a:t> </a:t>
            </a:r>
            <a:r>
              <a:rPr lang="pt-BR" sz="2000"/>
              <a:t>Essa mensagem deve conter </a:t>
            </a:r>
            <a:r>
              <a:rPr lang="pt-BR" sz="2000" u="sng"/>
              <a:t>informação</a:t>
            </a:r>
            <a:r>
              <a:rPr lang="pt-BR" sz="2000"/>
              <a:t> suficiente para que a operação do objeto receptor possa ser executada.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Mensagens versus Responsabilidades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Qual o objetivo da construção dos diagramas de interação?</a:t>
            </a:r>
          </a:p>
          <a:p>
            <a:pPr lvl="1"/>
            <a:r>
              <a:rPr lang="pt-BR" sz="2000" dirty="0" smtClean="0"/>
              <a:t>Identificar </a:t>
            </a:r>
            <a:r>
              <a:rPr lang="pt-BR" sz="2000" b="1" dirty="0" smtClean="0"/>
              <a:t>mensagens</a:t>
            </a:r>
            <a:r>
              <a:rPr lang="pt-BR" sz="2000" dirty="0" smtClean="0"/>
              <a:t> e, em última análise, </a:t>
            </a:r>
            <a:r>
              <a:rPr lang="pt-BR" sz="2000" b="1" dirty="0" smtClean="0"/>
              <a:t>responsabilidades</a:t>
            </a:r>
            <a:r>
              <a:rPr lang="pt-BR" sz="2000" dirty="0" smtClean="0"/>
              <a:t> (</a:t>
            </a:r>
            <a:r>
              <a:rPr lang="pt-BR" sz="2000" b="1" dirty="0" smtClean="0"/>
              <a:t>operações</a:t>
            </a:r>
            <a:r>
              <a:rPr lang="pt-BR" sz="2000" dirty="0" smtClean="0"/>
              <a:t> e </a:t>
            </a:r>
            <a:r>
              <a:rPr lang="pt-BR" sz="2000" b="1" dirty="0" smtClean="0"/>
              <a:t>atributos</a:t>
            </a:r>
            <a:r>
              <a:rPr lang="pt-BR" sz="2000" dirty="0" smtClean="0"/>
              <a:t>)</a:t>
            </a:r>
            <a:endParaRPr lang="pt-BR" sz="20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6" name="Picture 4" descr="Figura_07_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972348" y="2714619"/>
            <a:ext cx="7185200" cy="2664000"/>
          </a:xfrm>
          <a:prstGeom prst="rect">
            <a:avLst/>
          </a:prstGeom>
          <a:noFill/>
          <a:ln/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68080" y="5396573"/>
            <a:ext cx="7391400" cy="10191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pt-BR" sz="2000" dirty="0"/>
              <a:t>Uma mensagem implica na existência de uma operação no objeto receptor. A resposta do objeto receptor ao recebimento de uma mensagem é a execução da operação correspondente.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 UML para Mensagens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rótulo de uma mensagem deve seguir a seguinte sintaxe</a:t>
            </a:r>
          </a:p>
          <a:p>
            <a:endParaRPr lang="pt-BR" dirty="0" smtClean="0"/>
          </a:p>
          <a:p>
            <a:r>
              <a:rPr lang="pt-BR" dirty="0" smtClean="0"/>
              <a:t>Onde o termo controle pode ser uma </a:t>
            </a:r>
            <a:r>
              <a:rPr lang="pt-BR" b="1" dirty="0" smtClean="0"/>
              <a:t>condição</a:t>
            </a:r>
            <a:r>
              <a:rPr lang="pt-BR" dirty="0" smtClean="0"/>
              <a:t> ou um </a:t>
            </a:r>
            <a:r>
              <a:rPr lang="pt-BR" b="1" dirty="0" smtClean="0"/>
              <a:t>iteração</a:t>
            </a:r>
          </a:p>
          <a:p>
            <a:endParaRPr lang="pt-BR" b="1" dirty="0" smtClean="0"/>
          </a:p>
          <a:p>
            <a:r>
              <a:rPr lang="pt-BR" dirty="0" smtClean="0"/>
              <a:t>O único termo </a:t>
            </a:r>
            <a:r>
              <a:rPr lang="pt-BR" b="1" dirty="0" smtClean="0"/>
              <a:t>obrigatório</a:t>
            </a:r>
            <a:r>
              <a:rPr lang="pt-BR" dirty="0" smtClean="0"/>
              <a:t> corresponde ao </a:t>
            </a:r>
            <a:r>
              <a:rPr lang="pt-BR" b="1" dirty="0" smtClean="0"/>
              <a:t>nome</a:t>
            </a:r>
            <a:r>
              <a:rPr lang="pt-BR" dirty="0" smtClean="0"/>
              <a:t> da mensagem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42310" y="2671700"/>
            <a:ext cx="7259380" cy="40011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2000">
                <a:latin typeface="LettrGoth12 BT"/>
                <a:cs typeface="Times New Roman" pitchFamily="18" charset="0"/>
              </a:rPr>
              <a:t>[[expressão-seqüência] controle:] [v :=] nome [(argumentos)]</a:t>
            </a:r>
            <a:r>
              <a:rPr lang="pt-BR" sz="2000"/>
              <a:t>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10806" y="4448185"/>
            <a:ext cx="2918844" cy="399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pt-BR" sz="2000" dirty="0" smtClean="0">
                <a:latin typeface="LettrGoth12 BT"/>
              </a:rPr>
              <a:t>*[ </a:t>
            </a:r>
            <a:r>
              <a:rPr lang="pt-BR" sz="2000" dirty="0">
                <a:latin typeface="LettrGoth12 BT"/>
              </a:rPr>
              <a:t>cláusula-iteração </a:t>
            </a:r>
            <a:r>
              <a:rPr lang="pt-BR" sz="2000" dirty="0" smtClean="0">
                <a:latin typeface="LettrGoth12 BT"/>
              </a:rPr>
              <a:t>] </a:t>
            </a:r>
            <a:endParaRPr lang="pt-BR" sz="2000" dirty="0">
              <a:latin typeface="LettrGoth12 BT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901894" y="4448185"/>
            <a:ext cx="2919600" cy="399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pt-BR" sz="2000" dirty="0" smtClean="0">
                <a:latin typeface="LettrGoth12 BT"/>
              </a:rPr>
              <a:t>[ </a:t>
            </a:r>
            <a:r>
              <a:rPr lang="pt-BR" sz="2000" dirty="0">
                <a:latin typeface="LettrGoth12 BT"/>
              </a:rPr>
              <a:t>cláusula-condição </a:t>
            </a:r>
            <a:r>
              <a:rPr lang="pt-BR" sz="2000" dirty="0" smtClean="0">
                <a:latin typeface="LettrGoth12 BT"/>
              </a:rPr>
              <a:t>]</a:t>
            </a:r>
            <a:endParaRPr lang="pt-BR" sz="2000" dirty="0">
              <a:latin typeface="LettrGoth12 B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Exemplos (Mensagens UML)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14</a:t>
            </a:fld>
            <a:endParaRPr 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27330" y="1500174"/>
          <a:ext cx="80623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230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Mensagem simples, sem cláusula alguma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1: </a:t>
                      </a:r>
                      <a:r>
                        <a:rPr lang="pt-BR" b="1" dirty="0" err="1" smtClean="0"/>
                        <a:t>adicionarItem</a:t>
                      </a:r>
                      <a:r>
                        <a:rPr lang="pt-BR" b="1" dirty="0" smtClean="0"/>
                        <a:t>(item)</a:t>
                      </a:r>
                      <a:endParaRPr lang="pt-BR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527330" y="2465696"/>
          <a:ext cx="80623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230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Mensagem com cláusula de condição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3 [a &gt; b]: trocar(a, b)</a:t>
                      </a:r>
                      <a:endParaRPr lang="pt-BR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527330" y="3431218"/>
          <a:ext cx="80623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230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Mensagem com cláusula de iteração e com limites indefinidos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2 *: desenhar( )</a:t>
                      </a:r>
                      <a:endParaRPr lang="pt-BR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527330" y="4396740"/>
          <a:ext cx="80623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230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Mensagem com cláusula de iteração e com limites definidos 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2 *[i := 1..10]: figuras[i].desenhar( )</a:t>
                      </a:r>
                      <a:endParaRPr lang="pt-BR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527330" y="5362262"/>
          <a:ext cx="80623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230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Mensagem aninhada com retorno armazenado na variável x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1.2.1: x := selecionar(e)</a:t>
                      </a:r>
                      <a:endParaRPr lang="pt-BR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Exemplos (Mensagens UML)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13" name="Picture 4" descr="Figura_07_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833579"/>
            <a:ext cx="7924800" cy="3881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Exemplos (Mensagens UML)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6" name="Picture 4" descr="Figura_07_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3558" y="2287596"/>
            <a:ext cx="5867400" cy="2355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Notação para Objetos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Objetos são representados em um diagrama de interação utilizando-se a mesma notação do </a:t>
            </a:r>
            <a:r>
              <a:rPr lang="pt-BR" b="1" dirty="0" smtClean="0"/>
              <a:t>diagrama de objetos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Pode-se representar objetos </a:t>
            </a:r>
            <a:r>
              <a:rPr lang="pt-BR" b="1" dirty="0" smtClean="0"/>
              <a:t>anônimos</a:t>
            </a:r>
            <a:r>
              <a:rPr lang="pt-BR" dirty="0" smtClean="0"/>
              <a:t> ou objetos </a:t>
            </a:r>
            <a:r>
              <a:rPr lang="pt-BR" b="1" dirty="0" smtClean="0"/>
              <a:t>nomeados</a:t>
            </a:r>
            <a:r>
              <a:rPr lang="pt-BR" dirty="0" smtClean="0"/>
              <a:t>, dependendo da situação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Elementos de uma coleção também podem ser representados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Notação para Objetos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Classes também podem ser representadas</a:t>
            </a:r>
          </a:p>
          <a:p>
            <a:pPr lvl="1"/>
            <a:r>
              <a:rPr lang="pt-BR" sz="2400" dirty="0" smtClean="0"/>
              <a:t>Para o caso de mensagens enviadas para a classe</a:t>
            </a:r>
          </a:p>
          <a:p>
            <a:pPr lvl="1"/>
            <a:r>
              <a:rPr lang="pt-BR" sz="2400" dirty="0" smtClean="0"/>
              <a:t>Uma mensagem para uma classe dispara a execução de uma operação estática </a:t>
            </a:r>
          </a:p>
          <a:p>
            <a:pPr lvl="1"/>
            <a:r>
              <a:rPr lang="pt-BR" sz="2400" dirty="0" smtClean="0"/>
              <a:t>A representação de uma classe em um diagrama de seqüência é a mesma utilizada para objetos, porém o nome da classe não é sublinhado</a:t>
            </a:r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6" name="Picture 3" descr="Figura_07_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548" y="4632345"/>
            <a:ext cx="8915400" cy="15827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Multiobjetos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dirty="0" smtClean="0"/>
              <a:t>Um </a:t>
            </a:r>
            <a:r>
              <a:rPr lang="pt-BR" b="1" dirty="0" err="1" smtClean="0"/>
              <a:t>multiobjeto</a:t>
            </a:r>
            <a:r>
              <a:rPr lang="pt-BR" dirty="0" smtClean="0"/>
              <a:t> é </a:t>
            </a:r>
            <a:r>
              <a:rPr lang="en-US" dirty="0" smtClean="0"/>
              <a:t>o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UML </a:t>
            </a:r>
            <a:r>
              <a:rPr lang="en-US" dirty="0" err="1" smtClean="0"/>
              <a:t>dá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pt-BR" dirty="0" smtClean="0"/>
              <a:t>uma </a:t>
            </a:r>
            <a:r>
              <a:rPr lang="pt-BR" i="1" dirty="0" smtClean="0"/>
              <a:t>coleção</a:t>
            </a:r>
            <a:r>
              <a:rPr lang="pt-BR" dirty="0" smtClean="0"/>
              <a:t> de objetos de uma mesma classe.</a:t>
            </a:r>
            <a:r>
              <a:rPr lang="en-US" dirty="0" smtClean="0"/>
              <a:t> </a:t>
            </a:r>
            <a:r>
              <a:rPr lang="pt-BR" dirty="0" smtClean="0"/>
              <a:t>Pode ser utilizado para</a:t>
            </a:r>
          </a:p>
          <a:p>
            <a:pPr lvl="1">
              <a:lnSpc>
                <a:spcPct val="80000"/>
              </a:lnSpc>
            </a:pPr>
            <a:r>
              <a:rPr lang="pt-BR" dirty="0" smtClean="0"/>
              <a:t>Representar o lado muitos de uma associação de conectividade um para muitos</a:t>
            </a:r>
          </a:p>
          <a:p>
            <a:pPr lvl="1">
              <a:lnSpc>
                <a:spcPct val="80000"/>
              </a:lnSpc>
            </a:pPr>
            <a:endParaRPr lang="pt-BR" dirty="0" smtClean="0"/>
          </a:p>
          <a:p>
            <a:pPr lvl="1">
              <a:lnSpc>
                <a:spcPct val="80000"/>
              </a:lnSpc>
            </a:pPr>
            <a:r>
              <a:rPr lang="pt-BR" dirty="0" smtClean="0"/>
              <a:t>Representar uma lista (temporária ou não) de objetos sendo formada em uma colaboração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19</a:t>
            </a:fld>
            <a:endParaRPr lang="pt-BR"/>
          </a:p>
        </p:txBody>
      </p:sp>
      <p:graphicFrame>
        <p:nvGraphicFramePr>
          <p:cNvPr id="443394" name="Object 2"/>
          <p:cNvGraphicFramePr>
            <a:graphicFrameLocks noChangeAspect="1"/>
          </p:cNvGraphicFramePr>
          <p:nvPr/>
        </p:nvGraphicFramePr>
        <p:xfrm>
          <a:off x="7500958" y="139688"/>
          <a:ext cx="1357322" cy="1273990"/>
        </p:xfrm>
        <a:graphic>
          <a:graphicData uri="http://schemas.openxmlformats.org/presentationml/2006/ole">
            <p:oleObj spid="_x0000_s443394" name="Clip" r:id="rId4" imgW="2286720" imgH="21463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Modelagem de Interações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Somente após a construção de diagramas de interação para os cenários de um caso de uso, pode-se ter certeza de que todas as responsabilidades que os objetos devem cumprir foram identificadas.” (Ivar Jacobson)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955958" y="5640189"/>
            <a:ext cx="7215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>
                <a:solidFill>
                  <a:schemeClr val="tx1">
                    <a:tint val="75000"/>
                  </a:schemeClr>
                </a:solidFill>
              </a:rPr>
              <a:t>Esses slides são uma adaptação das notas de aula do professor Eduardo Bezerra autor do livro Princípios de Análise e Projeto de Sistemas com UML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Multiobjetos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dirty="0" smtClean="0"/>
              <a:t>Um </a:t>
            </a:r>
            <a:r>
              <a:rPr lang="pt-BR" dirty="0" err="1" smtClean="0"/>
              <a:t>multiobjeto</a:t>
            </a:r>
            <a:r>
              <a:rPr lang="pt-BR" dirty="0" smtClean="0"/>
              <a:t> é representado na UML através de dois retângulos superpostos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A superposição dos retângulos evita a confusão com a notação usada para objetos</a:t>
            </a:r>
          </a:p>
          <a:p>
            <a:pPr lvl="3">
              <a:lnSpc>
                <a:spcPct val="90000"/>
              </a:lnSpc>
            </a:pPr>
            <a:endParaRPr lang="pt-BR" dirty="0" smtClean="0"/>
          </a:p>
          <a:p>
            <a:pPr lvl="1">
              <a:lnSpc>
                <a:spcPct val="90000"/>
              </a:lnSpc>
            </a:pPr>
            <a:r>
              <a:rPr lang="pt-BR" dirty="0" smtClean="0"/>
              <a:t>O nome do </a:t>
            </a:r>
            <a:r>
              <a:rPr lang="pt-BR" dirty="0" err="1" smtClean="0"/>
              <a:t>multiobjeto</a:t>
            </a:r>
            <a:r>
              <a:rPr lang="pt-BR" dirty="0" smtClean="0"/>
              <a:t> é apresentado no retângulo que fica por cima e segue a mesma nomenclatura utilizada para objetos</a:t>
            </a:r>
          </a:p>
          <a:p>
            <a:pPr lvl="3">
              <a:lnSpc>
                <a:spcPct val="90000"/>
              </a:lnSpc>
            </a:pPr>
            <a:endParaRPr lang="pt-BR" dirty="0" smtClean="0"/>
          </a:p>
          <a:p>
            <a:pPr lvl="1">
              <a:lnSpc>
                <a:spcPct val="90000"/>
              </a:lnSpc>
            </a:pPr>
            <a:r>
              <a:rPr lang="pt-BR" b="1" dirty="0" smtClean="0"/>
              <a:t>Convenção</a:t>
            </a:r>
            <a:r>
              <a:rPr lang="pt-BR" dirty="0" smtClean="0"/>
              <a:t>: usar o nome da classe de seus elementos para nomear o </a:t>
            </a:r>
            <a:r>
              <a:rPr lang="pt-BR" dirty="0" err="1" smtClean="0"/>
              <a:t>multiobjeto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20</a:t>
            </a:fld>
            <a:endParaRPr lang="pt-BR"/>
          </a:p>
        </p:txBody>
      </p:sp>
      <p:graphicFrame>
        <p:nvGraphicFramePr>
          <p:cNvPr id="443394" name="Object 2"/>
          <p:cNvGraphicFramePr>
            <a:graphicFrameLocks noChangeAspect="1"/>
          </p:cNvGraphicFramePr>
          <p:nvPr/>
        </p:nvGraphicFramePr>
        <p:xfrm>
          <a:off x="7500958" y="139688"/>
          <a:ext cx="1357322" cy="1273990"/>
        </p:xfrm>
        <a:graphic>
          <a:graphicData uri="http://schemas.openxmlformats.org/presentationml/2006/ole">
            <p:oleObj spid="_x0000_s444418" name="Clip" r:id="rId4" imgW="2286720" imgH="21463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(Multiobjetos)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21</a:t>
            </a:fld>
            <a:endParaRPr lang="pt-BR"/>
          </a:p>
        </p:txBody>
      </p:sp>
      <p:graphicFrame>
        <p:nvGraphicFramePr>
          <p:cNvPr id="443394" name="Object 2"/>
          <p:cNvGraphicFramePr>
            <a:graphicFrameLocks noChangeAspect="1"/>
          </p:cNvGraphicFramePr>
          <p:nvPr/>
        </p:nvGraphicFramePr>
        <p:xfrm>
          <a:off x="7500958" y="139688"/>
          <a:ext cx="1357322" cy="1273990"/>
        </p:xfrm>
        <a:graphic>
          <a:graphicData uri="http://schemas.openxmlformats.org/presentationml/2006/ole">
            <p:oleObj spid="_x0000_s445442" name="Clip" r:id="rId4" imgW="2286720" imgH="2146320" progId="">
              <p:embed/>
            </p:oleObj>
          </a:graphicData>
        </a:graphic>
      </p:graphicFrame>
      <p:pic>
        <p:nvPicPr>
          <p:cNvPr id="8" name="Picture 6" descr="Figura_07_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23974" y="2071678"/>
            <a:ext cx="6877050" cy="3486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Mensagens para Objetos/Coleção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1000" indent="-381000">
              <a:lnSpc>
                <a:spcPct val="80000"/>
              </a:lnSpc>
            </a:pPr>
            <a:r>
              <a:rPr lang="en-US" sz="2400" dirty="0" smtClean="0"/>
              <a:t>U</a:t>
            </a:r>
            <a:r>
              <a:rPr lang="pt-BR" sz="2400" dirty="0" smtClean="0"/>
              <a:t>ma mensagem pode ser enviada para </a:t>
            </a:r>
            <a:r>
              <a:rPr lang="en-US" sz="2400" dirty="0" smtClean="0"/>
              <a:t>um multiobjeto</a:t>
            </a:r>
            <a:r>
              <a:rPr lang="pt-BR" sz="2400" dirty="0" smtClean="0"/>
              <a:t>,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pode</a:t>
            </a:r>
            <a:r>
              <a:rPr lang="en-US" sz="2400" dirty="0" smtClean="0"/>
              <a:t> </a:t>
            </a:r>
            <a:r>
              <a:rPr lang="pt-BR" sz="2400" dirty="0" smtClean="0"/>
              <a:t>ser enviada para um único objeto </a:t>
            </a:r>
            <a:r>
              <a:rPr lang="en-US" sz="2400" dirty="0" smtClean="0"/>
              <a:t>(</a:t>
            </a:r>
            <a:r>
              <a:rPr lang="en-US" sz="2400" dirty="0" err="1" smtClean="0"/>
              <a:t>elemento</a:t>
            </a:r>
            <a:r>
              <a:rPr lang="en-US" sz="2400" dirty="0" smtClean="0"/>
              <a:t>) </a:t>
            </a:r>
            <a:r>
              <a:rPr lang="pt-BR" sz="2400" dirty="0" smtClean="0"/>
              <a:t>d</a:t>
            </a:r>
            <a:r>
              <a:rPr lang="en-US" sz="2400" dirty="0" smtClean="0"/>
              <a:t>o multiobjeto</a:t>
            </a:r>
          </a:p>
          <a:p>
            <a:pPr marL="381000" indent="-381000">
              <a:lnSpc>
                <a:spcPct val="80000"/>
              </a:lnSpc>
            </a:pPr>
            <a:r>
              <a:rPr lang="pt-BR" sz="2400" dirty="0" smtClean="0"/>
              <a:t>Quando o símbolo de iteração</a:t>
            </a:r>
            <a:r>
              <a:rPr lang="en-US" sz="2400" dirty="0" smtClean="0"/>
              <a:t> </a:t>
            </a:r>
            <a:r>
              <a:rPr lang="en-US" sz="2400" dirty="0" err="1" smtClean="0"/>
              <a:t>não</a:t>
            </a:r>
            <a:r>
              <a:rPr lang="en-US" sz="2400" dirty="0" smtClean="0"/>
              <a:t> é </a:t>
            </a:r>
            <a:r>
              <a:rPr lang="en-US" sz="2400" dirty="0" err="1" smtClean="0"/>
              <a:t>usado</a:t>
            </a:r>
            <a:r>
              <a:rPr lang="pt-BR" sz="2400" dirty="0" smtClean="0"/>
              <a:t>, convenciona-se que a mensagem está sendo enviada para o próprio </a:t>
            </a:r>
            <a:r>
              <a:rPr lang="pt-BR" sz="2400" dirty="0" err="1" smtClean="0"/>
              <a:t>multiobjeto</a:t>
            </a:r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6" name="Picture 4" descr="Figura_07_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428728" y="3587082"/>
            <a:ext cx="6265019" cy="2628000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Implementação</a:t>
            </a:r>
            <a:r>
              <a:rPr lang="en-US" dirty="0" smtClean="0"/>
              <a:t> de </a:t>
            </a:r>
            <a:r>
              <a:rPr lang="en-US" dirty="0" err="1" smtClean="0"/>
              <a:t>Multiobjetos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23</a:t>
            </a:fld>
            <a:endParaRPr lang="pt-BR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714348" y="2714620"/>
          <a:ext cx="771530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3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Mensagens Típicas que Podemos Esperar que um </a:t>
                      </a:r>
                      <a:r>
                        <a:rPr lang="pt-BR" dirty="0" err="1" smtClean="0"/>
                        <a:t>Multiobjeto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Posicionar o cursor da coleção no primeiro elemento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Retornar o </a:t>
                      </a:r>
                      <a:r>
                        <a:rPr lang="pt-BR" dirty="0" err="1" smtClean="0"/>
                        <a:t>i-ésimo</a:t>
                      </a:r>
                      <a:r>
                        <a:rPr lang="pt-BR" dirty="0" smtClean="0"/>
                        <a:t> objeto da coleção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Retornar o próximo objeto da coleção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Encontrar um objeto de acordo com um identificador único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Adicionar um objeto na coleção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Remover um objeto da coleção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Obter a quantidade de objetos na coleção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Retornar um valor lógico que indica se há mais objetos a serem considerados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714348" y="1500174"/>
            <a:ext cx="7715304" cy="86177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pt-BR" sz="2500" dirty="0" smtClean="0"/>
              <a:t>Multiobjetos são normalmente implementados através de alguma estrutura de dados que manipule uma </a:t>
            </a:r>
            <a:r>
              <a:rPr lang="pt-BR" sz="2500" b="1" dirty="0" smtClean="0"/>
              <a:t>coleções</a:t>
            </a:r>
            <a:r>
              <a:rPr lang="pt-BR" sz="2500" dirty="0" smtClean="0"/>
              <a:t>.</a:t>
            </a:r>
            <a:endParaRPr lang="pt-BR" sz="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Implementação</a:t>
            </a:r>
            <a:r>
              <a:rPr lang="en-US" dirty="0" smtClean="0"/>
              <a:t> de </a:t>
            </a:r>
            <a:r>
              <a:rPr lang="en-US" dirty="0" err="1" smtClean="0"/>
              <a:t>Multiobjetos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24</a:t>
            </a:fld>
            <a:endParaRPr lang="pt-BR"/>
          </a:p>
        </p:txBody>
      </p:sp>
      <p:grpSp>
        <p:nvGrpSpPr>
          <p:cNvPr id="6" name="Group "/>
          <p:cNvGrpSpPr>
            <a:grpSpLocks/>
          </p:cNvGrpSpPr>
          <p:nvPr/>
        </p:nvGrpSpPr>
        <p:grpSpPr bwMode="auto">
          <a:xfrm>
            <a:off x="330152" y="2560638"/>
            <a:ext cx="8458200" cy="3459162"/>
            <a:chOff x="0" y="0"/>
            <a:chExt cx="3219" cy="1575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28" y="0"/>
              <a:ext cx="3163" cy="1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pt-BR" sz="1600" dirty="0" err="1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 interface </a:t>
              </a:r>
              <a:r>
                <a:rPr lang="pt-BR" sz="1600" dirty="0" err="1">
                  <a:latin typeface="Courier New" pitchFamily="49" charset="0"/>
                  <a:cs typeface="Courier New" pitchFamily="49" charset="0"/>
                </a:rPr>
                <a:t>List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&lt;E&gt; </a:t>
              </a:r>
              <a:r>
                <a:rPr lang="pt-BR" sz="1600" dirty="0" err="1">
                  <a:latin typeface="Courier New" pitchFamily="49" charset="0"/>
                  <a:cs typeface="Courier New" pitchFamily="49" charset="0"/>
                </a:rPr>
                <a:t>extends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600" dirty="0" err="1">
                  <a:latin typeface="Courier New" pitchFamily="49" charset="0"/>
                  <a:cs typeface="Courier New" pitchFamily="49" charset="0"/>
                </a:rPr>
                <a:t>Collection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&lt;E&gt; {</a:t>
              </a:r>
              <a:endParaRPr lang="pt-BR" sz="1800" dirty="0">
                <a:cs typeface="Times New Roman" pitchFamily="18" charset="0"/>
              </a:endParaRPr>
            </a:p>
            <a:p>
              <a:pPr eaLnBrk="0" hangingPunct="0"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    E </a:t>
              </a:r>
              <a:r>
                <a:rPr lang="pt-BR" sz="1600" b="1" dirty="0" err="1">
                  <a:latin typeface="Courier New" pitchFamily="49" charset="0"/>
                  <a:cs typeface="Courier New" pitchFamily="49" charset="0"/>
                </a:rPr>
                <a:t>get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600" dirty="0" err="1">
                  <a:latin typeface="Courier New" pitchFamily="49" charset="0"/>
                  <a:cs typeface="Courier New" pitchFamily="49" charset="0"/>
                </a:rPr>
                <a:t>index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);</a:t>
              </a:r>
              <a:endParaRPr lang="pt-BR" sz="1800" dirty="0">
                <a:cs typeface="Times New Roman" pitchFamily="18" charset="0"/>
              </a:endParaRPr>
            </a:p>
            <a:p>
              <a:pPr eaLnBrk="0" hangingPunct="0"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    E 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set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600" dirty="0" err="1">
                  <a:latin typeface="Courier New" pitchFamily="49" charset="0"/>
                  <a:cs typeface="Courier New" pitchFamily="49" charset="0"/>
                </a:rPr>
                <a:t>index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, E </a:t>
              </a:r>
              <a:r>
                <a:rPr lang="pt-BR" sz="1600" dirty="0" err="1">
                  <a:latin typeface="Courier New" pitchFamily="49" charset="0"/>
                  <a:cs typeface="Courier New" pitchFamily="49" charset="0"/>
                </a:rPr>
                <a:t>element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);</a:t>
              </a:r>
              <a:endParaRPr lang="pt-BR" sz="1800" dirty="0">
                <a:cs typeface="Times New Roman" pitchFamily="18" charset="0"/>
              </a:endParaRPr>
            </a:p>
            <a:p>
              <a:pPr eaLnBrk="0" hangingPunct="0"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pt-BR" sz="1600" dirty="0" err="1"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600" b="1" dirty="0" err="1">
                  <a:latin typeface="Courier New" pitchFamily="49" charset="0"/>
                  <a:cs typeface="Courier New" pitchFamily="49" charset="0"/>
                </a:rPr>
                <a:t>add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(E </a:t>
              </a:r>
              <a:r>
                <a:rPr lang="pt-BR" sz="1600" dirty="0" err="1">
                  <a:latin typeface="Courier New" pitchFamily="49" charset="0"/>
                  <a:cs typeface="Courier New" pitchFamily="49" charset="0"/>
                </a:rPr>
                <a:t>element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);</a:t>
              </a:r>
              <a:endParaRPr lang="pt-BR" sz="1800" dirty="0">
                <a:cs typeface="Times New Roman" pitchFamily="18" charset="0"/>
              </a:endParaRPr>
            </a:p>
            <a:p>
              <a:pPr eaLnBrk="0" hangingPunct="0"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pt-BR" sz="1600" dirty="0" err="1"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600" b="1" dirty="0" err="1">
                  <a:latin typeface="Courier New" pitchFamily="49" charset="0"/>
                  <a:cs typeface="Courier New" pitchFamily="49" charset="0"/>
                </a:rPr>
                <a:t>add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600" dirty="0" err="1">
                  <a:latin typeface="Courier New" pitchFamily="49" charset="0"/>
                  <a:cs typeface="Courier New" pitchFamily="49" charset="0"/>
                </a:rPr>
                <a:t>index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, E </a:t>
              </a:r>
              <a:r>
                <a:rPr lang="pt-BR" sz="1600" dirty="0" err="1">
                  <a:latin typeface="Courier New" pitchFamily="49" charset="0"/>
                  <a:cs typeface="Courier New" pitchFamily="49" charset="0"/>
                </a:rPr>
                <a:t>element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);</a:t>
              </a:r>
              <a:endParaRPr lang="pt-BR" sz="1800" dirty="0">
                <a:cs typeface="Times New Roman" pitchFamily="18" charset="0"/>
              </a:endParaRPr>
            </a:p>
            <a:p>
              <a:pPr eaLnBrk="0" hangingPunct="0"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    E 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remove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600" dirty="0" err="1">
                  <a:latin typeface="Courier New" pitchFamily="49" charset="0"/>
                  <a:cs typeface="Courier New" pitchFamily="49" charset="0"/>
                </a:rPr>
                <a:t>index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);</a:t>
              </a:r>
              <a:endParaRPr lang="pt-BR" sz="1800" dirty="0">
                <a:cs typeface="Times New Roman" pitchFamily="18" charset="0"/>
              </a:endParaRPr>
            </a:p>
            <a:p>
              <a:pPr eaLnBrk="0" hangingPunct="0"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    abstract </a:t>
              </a:r>
              <a:r>
                <a:rPr lang="pt-BR" sz="1600" dirty="0" err="1"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600" b="1" dirty="0" err="1">
                  <a:latin typeface="Courier New" pitchFamily="49" charset="0"/>
                  <a:cs typeface="Courier New" pitchFamily="49" charset="0"/>
                </a:rPr>
                <a:t>addAll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600" dirty="0" err="1">
                  <a:latin typeface="Courier New" pitchFamily="49" charset="0"/>
                  <a:cs typeface="Courier New" pitchFamily="49" charset="0"/>
                </a:rPr>
                <a:t>index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pt-BR" sz="1600" dirty="0" err="1">
                  <a:latin typeface="Courier New" pitchFamily="49" charset="0"/>
                  <a:cs typeface="Courier New" pitchFamily="49" charset="0"/>
                </a:rPr>
                <a:t>Collection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&lt;? </a:t>
              </a:r>
              <a:r>
                <a:rPr lang="pt-BR" sz="1600" dirty="0" err="1">
                  <a:latin typeface="Courier New" pitchFamily="49" charset="0"/>
                  <a:cs typeface="Courier New" pitchFamily="49" charset="0"/>
                </a:rPr>
                <a:t>extends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 E&gt; c);</a:t>
              </a:r>
              <a:endParaRPr lang="pt-BR" sz="1800" dirty="0">
                <a:cs typeface="Times New Roman" pitchFamily="18" charset="0"/>
              </a:endParaRPr>
            </a:p>
            <a:p>
              <a:pPr eaLnBrk="0" hangingPunct="0"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pt-BR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600" b="1" dirty="0" err="1">
                  <a:latin typeface="Courier New" pitchFamily="49" charset="0"/>
                  <a:cs typeface="Courier New" pitchFamily="49" charset="0"/>
                </a:rPr>
                <a:t>indexOf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600" dirty="0" err="1">
                  <a:latin typeface="Courier New" pitchFamily="49" charset="0"/>
                  <a:cs typeface="Courier New" pitchFamily="49" charset="0"/>
                </a:rPr>
                <a:t>Object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 o);</a:t>
              </a:r>
              <a:endParaRPr lang="pt-BR" sz="1800" dirty="0">
                <a:cs typeface="Times New Roman" pitchFamily="18" charset="0"/>
              </a:endParaRPr>
            </a:p>
            <a:p>
              <a:pPr eaLnBrk="0" hangingPunct="0"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pt-BR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600" b="1" dirty="0" err="1">
                  <a:latin typeface="Courier New" pitchFamily="49" charset="0"/>
                  <a:cs typeface="Courier New" pitchFamily="49" charset="0"/>
                </a:rPr>
                <a:t>lastIndexOf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600" dirty="0" err="1">
                  <a:latin typeface="Courier New" pitchFamily="49" charset="0"/>
                  <a:cs typeface="Courier New" pitchFamily="49" charset="0"/>
                </a:rPr>
                <a:t>Object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 o);</a:t>
              </a:r>
              <a:endParaRPr lang="pt-BR" sz="1800" dirty="0">
                <a:cs typeface="Times New Roman" pitchFamily="18" charset="0"/>
              </a:endParaRPr>
            </a:p>
            <a:p>
              <a:pPr eaLnBrk="0" hangingPunct="0"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pt-BR" sz="1600" dirty="0" err="1">
                  <a:latin typeface="Courier New" pitchFamily="49" charset="0"/>
                  <a:cs typeface="Courier New" pitchFamily="49" charset="0"/>
                </a:rPr>
                <a:t>ListIterator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&lt;E&gt; </a:t>
              </a:r>
              <a:r>
                <a:rPr lang="pt-BR" sz="1600" b="1" dirty="0" err="1">
                  <a:latin typeface="Courier New" pitchFamily="49" charset="0"/>
                  <a:cs typeface="Courier New" pitchFamily="49" charset="0"/>
                </a:rPr>
                <a:t>listIterator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();</a:t>
              </a:r>
              <a:endParaRPr lang="pt-BR" sz="1800" dirty="0">
                <a:cs typeface="Times New Roman" pitchFamily="18" charset="0"/>
              </a:endParaRPr>
            </a:p>
            <a:p>
              <a:pPr eaLnBrk="0" hangingPunct="0"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pt-BR" sz="1600" dirty="0" err="1">
                  <a:latin typeface="Courier New" pitchFamily="49" charset="0"/>
                  <a:cs typeface="Courier New" pitchFamily="49" charset="0"/>
                </a:rPr>
                <a:t>ListIterator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&lt;E&gt; </a:t>
              </a:r>
              <a:r>
                <a:rPr lang="pt-BR" sz="1600" b="1" dirty="0" err="1">
                  <a:latin typeface="Courier New" pitchFamily="49" charset="0"/>
                  <a:cs typeface="Courier New" pitchFamily="49" charset="0"/>
                </a:rPr>
                <a:t>listIterator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600" dirty="0" err="1">
                  <a:latin typeface="Courier New" pitchFamily="49" charset="0"/>
                  <a:cs typeface="Courier New" pitchFamily="49" charset="0"/>
                </a:rPr>
                <a:t>index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);</a:t>
              </a:r>
              <a:endParaRPr lang="pt-BR" sz="1800" dirty="0">
                <a:cs typeface="Times New Roman" pitchFamily="18" charset="0"/>
              </a:endParaRPr>
            </a:p>
            <a:p>
              <a:pPr eaLnBrk="0" hangingPunct="0"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pt-BR" sz="1600" dirty="0" err="1">
                  <a:latin typeface="Courier New" pitchFamily="49" charset="0"/>
                  <a:cs typeface="Courier New" pitchFamily="49" charset="0"/>
                </a:rPr>
                <a:t>List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&lt;E&gt; </a:t>
              </a:r>
              <a:r>
                <a:rPr lang="pt-BR" sz="1600" b="1" dirty="0" err="1">
                  <a:latin typeface="Courier New" pitchFamily="49" charset="0"/>
                  <a:cs typeface="Courier New" pitchFamily="49" charset="0"/>
                </a:rPr>
                <a:t>subList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600" dirty="0" err="1">
                  <a:latin typeface="Courier New" pitchFamily="49" charset="0"/>
                  <a:cs typeface="Courier New" pitchFamily="49" charset="0"/>
                </a:rPr>
                <a:t>from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pt-BR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 to);</a:t>
              </a:r>
              <a:endParaRPr lang="pt-BR" sz="1800" dirty="0">
                <a:cs typeface="Times New Roman" pitchFamily="18" charset="0"/>
              </a:endParaRPr>
            </a:p>
            <a:p>
              <a:pPr eaLnBrk="0" hangingPunct="0"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pt-BR" sz="1600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pt-BR" dirty="0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3219" cy="1575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29252" y="1500174"/>
            <a:ext cx="8460000" cy="86177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square" anchor="ctr">
            <a:spAutoFit/>
          </a:bodyPr>
          <a:lstStyle/>
          <a:p>
            <a:pPr algn="just"/>
            <a:r>
              <a:rPr lang="pt-BR" sz="2500" dirty="0" smtClean="0"/>
              <a:t>A interface </a:t>
            </a:r>
            <a:r>
              <a:rPr lang="pt-BR" sz="2500" dirty="0" err="1" smtClean="0"/>
              <a:t>List</a:t>
            </a:r>
            <a:r>
              <a:rPr lang="pt-BR" sz="2500" dirty="0" smtClean="0"/>
              <a:t> da linguagem Java apresenta operações típicas de um </a:t>
            </a:r>
            <a:r>
              <a:rPr lang="pt-BR" sz="2500" dirty="0" err="1" smtClean="0"/>
              <a:t>multiobjeto</a:t>
            </a:r>
            <a:r>
              <a:rPr lang="pt-BR" sz="2500" dirty="0" smtClean="0"/>
              <a:t>.</a:t>
            </a:r>
            <a:endParaRPr lang="pt-BR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Diagrama de Interação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Há três tipos de diagrama de interação na UML 2.0: diagrama de seqüência, diagrama de comunicação e diagrama de visão geral da interação. O diagrama de seqüência e o diagrama de comunicação são equivalentes</a:t>
            </a:r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1000" y="3400444"/>
            <a:ext cx="8453438" cy="4095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pt-BR" sz="2000" b="1" i="1"/>
              <a:t>Diagrama de seqüência</a:t>
            </a:r>
            <a:r>
              <a:rPr lang="pt-BR" sz="2000"/>
              <a:t>: foco nas mensagens enviadas no decorrer do tempo.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82588" y="3959244"/>
            <a:ext cx="8453437" cy="7143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pt-BR" sz="2000" b="1" i="1"/>
              <a:t>Diagrama de comunicação</a:t>
            </a:r>
            <a:r>
              <a:rPr lang="pt-BR" sz="2000"/>
              <a:t>: foco nas mensagens enviadas entre objetos que estão relacionados.</a:t>
            </a:r>
            <a:endParaRPr lang="en-US" sz="200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85763" y="4819669"/>
            <a:ext cx="8453437" cy="13239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en-US" sz="2000" b="1" i="1"/>
              <a:t>D</a:t>
            </a:r>
            <a:r>
              <a:rPr lang="pt-BR" sz="2000" b="1" i="1"/>
              <a:t>iagrama de visão geral de interação</a:t>
            </a:r>
            <a:r>
              <a:rPr lang="pt-BR" sz="2000"/>
              <a:t>. </a:t>
            </a:r>
            <a:r>
              <a:rPr lang="en-US" sz="2000"/>
              <a:t>P</a:t>
            </a:r>
            <a:r>
              <a:rPr lang="pt-BR" sz="2000"/>
              <a:t>ode ser utilizado para apresentar uma visão geral de diversas interações entre objetos, cada uma delas representada por um diagrama de interação. </a:t>
            </a:r>
            <a:r>
              <a:rPr lang="en-US" sz="2000"/>
              <a:t>D</a:t>
            </a:r>
            <a:r>
              <a:rPr lang="pt-BR" sz="2000"/>
              <a:t>iagrama é útil para </a:t>
            </a:r>
            <a:r>
              <a:rPr lang="pt-BR" sz="2000" b="1" i="1"/>
              <a:t>modularizar</a:t>
            </a:r>
            <a:r>
              <a:rPr lang="pt-BR" sz="2000"/>
              <a:t> a construção do diagramas de seqüência (ou de comunicação).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Diagrama de seqüência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Seqüência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27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71472" y="1500578"/>
          <a:ext cx="8072494" cy="4430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4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Descrição</a:t>
                      </a:r>
                      <a:r>
                        <a:rPr lang="pt-BR" sz="2200" baseline="0" dirty="0" smtClean="0"/>
                        <a:t> Geral</a:t>
                      </a:r>
                      <a:endParaRPr lang="pt-BR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dirty="0" smtClean="0"/>
                        <a:t>Os objetos participantes da interação são organizados na horizontal.</a:t>
                      </a:r>
                      <a:endParaRPr lang="pt-BR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dirty="0" smtClean="0"/>
                        <a:t>Abaixo de cada objeto existe uma linha (</a:t>
                      </a:r>
                      <a:r>
                        <a:rPr lang="pt-BR" sz="2200" u="sng" dirty="0" smtClean="0"/>
                        <a:t>linha de vida</a:t>
                      </a:r>
                      <a:r>
                        <a:rPr lang="pt-BR" sz="2200" dirty="0" smtClean="0"/>
                        <a:t>).</a:t>
                      </a:r>
                      <a:endParaRPr lang="pt-BR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80000"/>
                        </a:lnSpc>
                      </a:pPr>
                      <a:r>
                        <a:rPr lang="pt-BR" sz="2200" dirty="0" smtClean="0"/>
                        <a:t>Cada linha de vida possui o seu </a:t>
                      </a:r>
                      <a:r>
                        <a:rPr lang="pt-BR" sz="2200" u="sng" dirty="0" smtClean="0"/>
                        <a:t>foco de controle</a:t>
                      </a:r>
                      <a:r>
                        <a:rPr lang="pt-BR" sz="2200" dirty="0" smtClean="0"/>
                        <a:t>. Quando o objeto está fazendo algo.</a:t>
                      </a:r>
                      <a:endParaRPr lang="pt-BR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dirty="0" smtClean="0"/>
                        <a:t>As mensagens entre objetos são representadas com linhas horizontais rotuladas partindo da linha de vida do objeto remetente e chegando a linha de vida do objeto receptor.</a:t>
                      </a:r>
                      <a:endParaRPr lang="pt-BR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dirty="0" smtClean="0"/>
                        <a:t>A posição vertical das mensagens permite deduzir a ordem na qual elas são enviadas.</a:t>
                      </a:r>
                      <a:endParaRPr lang="pt-BR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dirty="0" smtClean="0"/>
                        <a:t>Ordem de envio de mensagens em um diagrama de seqüência pode ser deduzida a partir das expressões de seqüência.</a:t>
                      </a:r>
                      <a:endParaRPr lang="pt-BR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dirty="0" smtClean="0"/>
                        <a:t>Criação e destruição de objetos podem ser representadas.</a:t>
                      </a:r>
                      <a:endParaRPr lang="pt-BR" sz="2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Seqüência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Elementos básicos em um diagrama de seqüência</a:t>
            </a:r>
          </a:p>
          <a:p>
            <a:pPr lvl="1"/>
            <a:r>
              <a:rPr lang="pt-BR" sz="2400" dirty="0" smtClean="0"/>
              <a:t>Atores</a:t>
            </a:r>
          </a:p>
          <a:p>
            <a:pPr lvl="1"/>
            <a:r>
              <a:rPr lang="pt-BR" sz="2400" dirty="0" smtClean="0"/>
              <a:t>Objetos, multiobjetos e classes</a:t>
            </a:r>
          </a:p>
          <a:p>
            <a:pPr lvl="1"/>
            <a:r>
              <a:rPr lang="pt-BR" sz="2400" dirty="0" smtClean="0"/>
              <a:t>Mensagens</a:t>
            </a:r>
          </a:p>
          <a:p>
            <a:pPr lvl="1"/>
            <a:r>
              <a:rPr lang="pt-BR" sz="2400" dirty="0" smtClean="0"/>
              <a:t>Linhas de vida e focos de controle</a:t>
            </a:r>
          </a:p>
          <a:p>
            <a:pPr lvl="1"/>
            <a:r>
              <a:rPr lang="pt-BR" sz="2400" dirty="0" smtClean="0"/>
              <a:t>Criação e destruição de objetos</a:t>
            </a:r>
          </a:p>
          <a:p>
            <a:pPr lvl="1"/>
            <a:r>
              <a:rPr lang="pt-BR" sz="2400" dirty="0" smtClean="0"/>
              <a:t>Iterações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Elementos Gráficos de um DS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29</a:t>
            </a:fld>
            <a:endParaRPr lang="pt-BR"/>
          </a:p>
        </p:txBody>
      </p:sp>
      <p:pic>
        <p:nvPicPr>
          <p:cNvPr id="7" name="Picture 3" descr="Figura_07_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3036" y="1857364"/>
            <a:ext cx="8748712" cy="4192587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Índice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Diagrama de seqüência</a:t>
            </a:r>
          </a:p>
          <a:p>
            <a:r>
              <a:rPr lang="pt-BR" dirty="0" smtClean="0"/>
              <a:t>Diagrama de comunicação</a:t>
            </a:r>
          </a:p>
          <a:p>
            <a:r>
              <a:rPr lang="pt-BR" dirty="0" smtClean="0"/>
              <a:t>Modularização de interações</a:t>
            </a:r>
          </a:p>
          <a:p>
            <a:r>
              <a:rPr lang="pt-BR" dirty="0" smtClean="0"/>
              <a:t>Construção do modelo de interações</a:t>
            </a:r>
          </a:p>
          <a:p>
            <a:r>
              <a:rPr lang="pt-BR" dirty="0" smtClean="0"/>
              <a:t>Modelo de interações em um processo iterativo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Mensagem Reflexiva em um DS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uma mensagem reflexiva (ou auto-mensagem) o remetente é também o receptor</a:t>
            </a:r>
          </a:p>
          <a:p>
            <a:pPr lvl="1"/>
            <a:r>
              <a:rPr lang="pt-BR" dirty="0" smtClean="0"/>
              <a:t>Corresponde a uma mensagem para </a:t>
            </a:r>
            <a:r>
              <a:rPr lang="pt-BR" i="1" dirty="0" err="1" smtClean="0"/>
              <a:t>this</a:t>
            </a:r>
            <a:r>
              <a:rPr lang="pt-BR" dirty="0" smtClean="0"/>
              <a:t> (</a:t>
            </a:r>
            <a:r>
              <a:rPr lang="pt-BR" i="1" dirty="0" err="1" smtClean="0"/>
              <a:t>self</a:t>
            </a:r>
            <a:r>
              <a:rPr lang="pt-BR" dirty="0" smtClean="0"/>
              <a:t>)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30</a:t>
            </a:fld>
            <a:endParaRPr lang="pt-BR"/>
          </a:p>
        </p:txBody>
      </p:sp>
      <p:pic>
        <p:nvPicPr>
          <p:cNvPr id="7" name="Picture 4" descr="Figura_07_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159348" y="3352800"/>
            <a:ext cx="4800600" cy="2808288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Criação/Destruição de Objetos em DS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31</a:t>
            </a:fld>
            <a:endParaRPr lang="pt-BR"/>
          </a:p>
        </p:txBody>
      </p:sp>
      <p:pic>
        <p:nvPicPr>
          <p:cNvPr id="6" name="Picture 3" descr="Figura_07_10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90524" y="1531939"/>
            <a:ext cx="5228160" cy="2825755"/>
          </a:xfrm>
          <a:noFill/>
          <a:ln/>
        </p:spPr>
      </p:pic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285852" y="2493961"/>
            <a:ext cx="3000396" cy="935039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pic>
        <p:nvPicPr>
          <p:cNvPr id="8" name="Picture 5" descr="Figura_07_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4429125" y="3028335"/>
            <a:ext cx="4071966" cy="3329624"/>
          </a:xfrm>
          <a:prstGeom prst="rect">
            <a:avLst/>
          </a:prstGeom>
          <a:noFill/>
          <a:ln/>
        </p:spPr>
      </p:pic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5786446" y="4500570"/>
            <a:ext cx="2643206" cy="1006476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Diagrama de comunicação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Comunicação</a:t>
            </a:r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Chamado de </a:t>
            </a:r>
            <a:r>
              <a:rPr lang="pt-BR" b="1" dirty="0" smtClean="0"/>
              <a:t>diagrama de colaboração</a:t>
            </a:r>
            <a:r>
              <a:rPr lang="pt-BR" dirty="0" smtClean="0"/>
              <a:t> na UML 1.X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Estruturalmente, é bastante semelhante a um diagrama de objetos</a:t>
            </a:r>
          </a:p>
          <a:p>
            <a:pPr lvl="1"/>
            <a:r>
              <a:rPr lang="pt-BR" dirty="0" smtClean="0"/>
              <a:t>A diferença é que são adicionados setas e rótulos de mensagens nas ligações entre esses objetos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As ligações (linhas) entre objetos correspondem a </a:t>
            </a:r>
            <a:r>
              <a:rPr lang="pt-BR" u="sng" dirty="0" smtClean="0"/>
              <a:t>relacionamentos</a:t>
            </a:r>
            <a:r>
              <a:rPr lang="pt-BR" dirty="0" smtClean="0"/>
              <a:t> existentes entre os objetos</a:t>
            </a:r>
          </a:p>
          <a:p>
            <a:pPr lvl="1"/>
            <a:r>
              <a:rPr lang="pt-BR" dirty="0" smtClean="0"/>
              <a:t>Deve haver consistência com o diagrama de classes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Comunicação</a:t>
            </a:r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Os objetos estão distribuídos em duas dimensões</a:t>
            </a:r>
          </a:p>
          <a:p>
            <a:pPr lvl="1"/>
            <a:r>
              <a:rPr lang="pt-BR" dirty="0" smtClean="0"/>
              <a:t>Vantagem</a:t>
            </a:r>
          </a:p>
          <a:p>
            <a:pPr lvl="2"/>
            <a:r>
              <a:rPr lang="pt-BR" dirty="0" smtClean="0"/>
              <a:t>Normalmente permite construir desenhos mais legíveis comparativamente aos diagramas de seqüência</a:t>
            </a:r>
          </a:p>
          <a:p>
            <a:pPr lvl="3"/>
            <a:endParaRPr lang="pt-BR" dirty="0" smtClean="0"/>
          </a:p>
          <a:p>
            <a:pPr lvl="1"/>
            <a:r>
              <a:rPr lang="pt-BR" dirty="0" smtClean="0"/>
              <a:t>Desvantagem</a:t>
            </a:r>
          </a:p>
          <a:p>
            <a:pPr lvl="2"/>
            <a:r>
              <a:rPr lang="pt-BR" dirty="0" smtClean="0"/>
              <a:t>Não há como saber a ordem de envio das mensagens a não ser pelas expressões de seqüência</a:t>
            </a:r>
          </a:p>
          <a:p>
            <a:pPr lvl="4"/>
            <a:endParaRPr lang="pt-BR" dirty="0" smtClean="0"/>
          </a:p>
          <a:p>
            <a:r>
              <a:rPr lang="pt-BR" dirty="0" smtClean="0"/>
              <a:t>Direção de envio de mensagem é indicada por uma seta próxima ao rótulo da mensagem.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Elementos Gráfico do DC</a:t>
            </a:r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Elementos básicos em um diagrama de comunicação</a:t>
            </a:r>
          </a:p>
          <a:p>
            <a:pPr lvl="1"/>
            <a:r>
              <a:rPr lang="pt-BR" dirty="0" smtClean="0"/>
              <a:t>Atores</a:t>
            </a:r>
          </a:p>
          <a:p>
            <a:pPr lvl="1"/>
            <a:r>
              <a:rPr lang="pt-BR" dirty="0" smtClean="0"/>
              <a:t>Objetos, multiobjetos e classes</a:t>
            </a:r>
          </a:p>
          <a:p>
            <a:pPr lvl="1"/>
            <a:r>
              <a:rPr lang="pt-BR" dirty="0" smtClean="0"/>
              <a:t>Mensagens</a:t>
            </a:r>
          </a:p>
          <a:p>
            <a:pPr lvl="1"/>
            <a:r>
              <a:rPr lang="pt-BR" dirty="0" smtClean="0"/>
              <a:t>Ligações entre objetos</a:t>
            </a:r>
          </a:p>
          <a:p>
            <a:pPr lvl="1"/>
            <a:r>
              <a:rPr lang="pt-BR" dirty="0" smtClean="0"/>
              <a:t>Criação e destruição de objetos</a:t>
            </a:r>
          </a:p>
          <a:p>
            <a:pPr lvl="1"/>
            <a:r>
              <a:rPr lang="pt-BR" dirty="0" smtClean="0"/>
              <a:t>Iterações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Gráfico do DC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36</a:t>
            </a:fld>
            <a:endParaRPr lang="pt-BR"/>
          </a:p>
        </p:txBody>
      </p:sp>
      <p:pic>
        <p:nvPicPr>
          <p:cNvPr id="6" name="Picture 3" descr="Figura_07_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14710" y="2041184"/>
            <a:ext cx="8088312" cy="346868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 de Objetos em um DC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37</a:t>
            </a:fld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Durante a execução de um cenário de caso de uso, objetos podem ser </a:t>
            </a:r>
            <a:r>
              <a:rPr lang="pt-BR" u="sng" dirty="0" smtClean="0"/>
              <a:t>criados</a:t>
            </a:r>
            <a:r>
              <a:rPr lang="pt-BR" dirty="0" smtClean="0"/>
              <a:t> e outros objetos podem ser </a:t>
            </a:r>
            <a:r>
              <a:rPr lang="pt-BR" u="sng" dirty="0" smtClean="0"/>
              <a:t>destruídos</a:t>
            </a:r>
          </a:p>
          <a:p>
            <a:pPr lvl="3"/>
            <a:endParaRPr lang="pt-BR" u="sng" dirty="0" smtClean="0"/>
          </a:p>
          <a:p>
            <a:r>
              <a:rPr lang="pt-BR" dirty="0" smtClean="0"/>
              <a:t>Alguns objetos podem sobreviver à execução do caso de uso. Já outros podem nascer e morrer durante essa execução</a:t>
            </a:r>
          </a:p>
          <a:p>
            <a:endParaRPr lang="pt-BR" dirty="0"/>
          </a:p>
        </p:txBody>
      </p:sp>
      <p:graphicFrame>
        <p:nvGraphicFramePr>
          <p:cNvPr id="477186" name="Object 2"/>
          <p:cNvGraphicFramePr>
            <a:graphicFrameLocks noChangeAspect="1"/>
          </p:cNvGraphicFramePr>
          <p:nvPr/>
        </p:nvGraphicFramePr>
        <p:xfrm>
          <a:off x="7772400" y="5638800"/>
          <a:ext cx="1150938" cy="903288"/>
        </p:xfrm>
        <a:graphic>
          <a:graphicData uri="http://schemas.openxmlformats.org/presentationml/2006/ole">
            <p:oleObj spid="_x0000_s477186" name="Clip" r:id="rId4" imgW="790920" imgH="621360" progId="">
              <p:embed/>
            </p:oleObj>
          </a:graphicData>
        </a:graphic>
      </p:graphicFrame>
      <p:graphicFrame>
        <p:nvGraphicFramePr>
          <p:cNvPr id="477187" name="Object 3"/>
          <p:cNvGraphicFramePr>
            <a:graphicFrameLocks noChangeAspect="1"/>
          </p:cNvGraphicFramePr>
          <p:nvPr/>
        </p:nvGraphicFramePr>
        <p:xfrm>
          <a:off x="76200" y="5081588"/>
          <a:ext cx="865188" cy="1700212"/>
        </p:xfrm>
        <a:graphic>
          <a:graphicData uri="http://schemas.openxmlformats.org/presentationml/2006/ole">
            <p:oleObj spid="_x0000_s477187" name="Clip" r:id="rId5" imgW="956880" imgH="1879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 de Objetos em um DC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38</a:t>
            </a:fld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A UML define </a:t>
            </a:r>
            <a:r>
              <a:rPr lang="pt-BR" u="sng" dirty="0" smtClean="0"/>
              <a:t>etiquetas</a:t>
            </a:r>
            <a:r>
              <a:rPr lang="pt-BR" dirty="0" smtClean="0"/>
              <a:t> (</a:t>
            </a:r>
            <a:r>
              <a:rPr lang="pt-BR" dirty="0" err="1" smtClean="0"/>
              <a:t>tags</a:t>
            </a:r>
            <a:r>
              <a:rPr lang="pt-BR" dirty="0" smtClean="0"/>
              <a:t>) para criação e destruição de objetos (ou de ligações entre objetos) no diagrama de comunicação.</a:t>
            </a:r>
          </a:p>
          <a:p>
            <a:pPr lvl="1">
              <a:lnSpc>
                <a:spcPct val="90000"/>
              </a:lnSpc>
            </a:pPr>
            <a:r>
              <a:rPr lang="pt-BR" b="1" dirty="0" smtClean="0"/>
              <a:t>{</a:t>
            </a:r>
            <a:r>
              <a:rPr lang="pt-BR" b="1" dirty="0" err="1" smtClean="0"/>
              <a:t>new</a:t>
            </a:r>
            <a:r>
              <a:rPr lang="pt-BR" b="1" dirty="0" smtClean="0"/>
              <a:t>}</a:t>
            </a:r>
            <a:r>
              <a:rPr lang="pt-BR" dirty="0" smtClean="0"/>
              <a:t>: objetos ou ligações criados durante a interação</a:t>
            </a:r>
          </a:p>
          <a:p>
            <a:pPr lvl="1">
              <a:lnSpc>
                <a:spcPct val="90000"/>
              </a:lnSpc>
            </a:pPr>
            <a:r>
              <a:rPr lang="pt-BR" b="1" dirty="0" smtClean="0"/>
              <a:t>{</a:t>
            </a:r>
            <a:r>
              <a:rPr lang="pt-BR" b="1" dirty="0" err="1" smtClean="0"/>
              <a:t>destroyed</a:t>
            </a:r>
            <a:r>
              <a:rPr lang="pt-BR" b="1" dirty="0" smtClean="0"/>
              <a:t>}</a:t>
            </a:r>
            <a:r>
              <a:rPr lang="pt-BR" dirty="0" smtClean="0"/>
              <a:t>: objetos ou ligações destruídos durante a interação</a:t>
            </a:r>
          </a:p>
          <a:p>
            <a:pPr lvl="1">
              <a:lnSpc>
                <a:spcPct val="90000"/>
              </a:lnSpc>
            </a:pPr>
            <a:r>
              <a:rPr lang="pt-BR" b="1" dirty="0" smtClean="0"/>
              <a:t>{</a:t>
            </a:r>
            <a:r>
              <a:rPr lang="pt-BR" b="1" dirty="0" err="1" smtClean="0"/>
              <a:t>transient</a:t>
            </a:r>
            <a:r>
              <a:rPr lang="pt-BR" b="1" dirty="0" smtClean="0"/>
              <a:t>}</a:t>
            </a:r>
            <a:r>
              <a:rPr lang="pt-BR" dirty="0" smtClean="0"/>
              <a:t>: objetos ou ligações destruídos e criados durante a interação</a:t>
            </a:r>
            <a:endParaRPr lang="pt-BR" dirty="0"/>
          </a:p>
        </p:txBody>
      </p:sp>
      <p:graphicFrame>
        <p:nvGraphicFramePr>
          <p:cNvPr id="476162" name="Object 2"/>
          <p:cNvGraphicFramePr>
            <a:graphicFrameLocks noChangeAspect="1"/>
          </p:cNvGraphicFramePr>
          <p:nvPr/>
        </p:nvGraphicFramePr>
        <p:xfrm>
          <a:off x="7772400" y="5643586"/>
          <a:ext cx="1150938" cy="903288"/>
        </p:xfrm>
        <a:graphic>
          <a:graphicData uri="http://schemas.openxmlformats.org/presentationml/2006/ole">
            <p:oleObj spid="_x0000_s476162" name="Clip" r:id="rId4" imgW="790920" imgH="621360" progId="">
              <p:embed/>
            </p:oleObj>
          </a:graphicData>
        </a:graphic>
      </p:graphicFrame>
      <p:graphicFrame>
        <p:nvGraphicFramePr>
          <p:cNvPr id="476163" name="Object 3"/>
          <p:cNvGraphicFramePr>
            <a:graphicFrameLocks noChangeAspect="1"/>
          </p:cNvGraphicFramePr>
          <p:nvPr/>
        </p:nvGraphicFramePr>
        <p:xfrm>
          <a:off x="76200" y="5086374"/>
          <a:ext cx="865188" cy="1700212"/>
        </p:xfrm>
        <a:graphic>
          <a:graphicData uri="http://schemas.openxmlformats.org/presentationml/2006/ole">
            <p:oleObj spid="_x0000_s476163" name="Clip" r:id="rId5" imgW="956880" imgH="1879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 de Objetos em um DC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39</a:t>
            </a:fld>
            <a:endParaRPr lang="pt-BR"/>
          </a:p>
        </p:txBody>
      </p:sp>
      <p:pic>
        <p:nvPicPr>
          <p:cNvPr id="9" name="Picture 2" descr="Figura_07_1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85086" y="1714516"/>
            <a:ext cx="8964612" cy="4000500"/>
          </a:xfrm>
          <a:noFill/>
          <a:ln/>
        </p:spPr>
      </p:pic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2604448" y="4114816"/>
            <a:ext cx="6477000" cy="1441450"/>
            <a:chOff x="1632" y="2810"/>
            <a:chExt cx="4080" cy="908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1632" y="3264"/>
              <a:ext cx="2304" cy="454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4272" y="2810"/>
              <a:ext cx="1440" cy="454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Modularização de interações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40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Quadro de Interação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Elemento gráfico, que serve para </a:t>
            </a:r>
            <a:r>
              <a:rPr lang="pt-BR" dirty="0" err="1" smtClean="0"/>
              <a:t>modularizar</a:t>
            </a:r>
            <a:r>
              <a:rPr lang="pt-BR" dirty="0" smtClean="0"/>
              <a:t> a construção de diagramas de seqüência (ou de comunicação)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Objetivos específicos</a:t>
            </a:r>
          </a:p>
          <a:p>
            <a:pPr lvl="1"/>
            <a:r>
              <a:rPr lang="pt-BR" dirty="0" smtClean="0"/>
              <a:t>Dar um nome ao diagrama que aparece dentro do quadro</a:t>
            </a:r>
          </a:p>
          <a:p>
            <a:pPr lvl="1"/>
            <a:r>
              <a:rPr lang="pt-BR" dirty="0" smtClean="0"/>
              <a:t>Fazer referência a um diagrama definido separadamente</a:t>
            </a:r>
          </a:p>
          <a:p>
            <a:pPr lvl="1"/>
            <a:r>
              <a:rPr lang="pt-BR" dirty="0" smtClean="0"/>
              <a:t>Definir o fluxo de controle da interação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41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Quadro de Interação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42</a:t>
            </a:fld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Notação</a:t>
            </a:r>
            <a:endParaRPr lang="pt-BR" dirty="0"/>
          </a:p>
        </p:txBody>
      </p:sp>
      <p:pic>
        <p:nvPicPr>
          <p:cNvPr id="8" name="Picture 3" descr="Figura_07_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99434" y="2928934"/>
            <a:ext cx="7539038" cy="2049462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Diagramas Nomeados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43</a:t>
            </a:fld>
            <a:endParaRPr lang="pt-BR"/>
          </a:p>
        </p:txBody>
      </p:sp>
      <p:pic>
        <p:nvPicPr>
          <p:cNvPr id="6" name="Picture 3" descr="Figura_07_2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406" y="1903398"/>
            <a:ext cx="8964612" cy="4351337"/>
          </a:xfrm>
          <a:noFill/>
          <a:ln/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1406" y="1357298"/>
            <a:ext cx="560099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</a:pPr>
            <a:r>
              <a:rPr lang="en-US" sz="1800" i="1" dirty="0"/>
              <a:t>D</a:t>
            </a:r>
            <a:r>
              <a:rPr lang="pt-BR" sz="1800" i="1" dirty="0"/>
              <a:t>ar um nome ao diagrama que aparece dentro do quadro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Diagramas Referenciados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44</a:t>
            </a:fld>
            <a:endParaRPr lang="pt-BR"/>
          </a:p>
        </p:txBody>
      </p:sp>
      <p:pic>
        <p:nvPicPr>
          <p:cNvPr id="6" name="Picture 3" descr="Figura_07_1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48331" y="1981200"/>
            <a:ext cx="8424863" cy="4645025"/>
          </a:xfrm>
          <a:noFill/>
          <a:ln/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6106" y="1385888"/>
            <a:ext cx="5552587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</a:pPr>
            <a:r>
              <a:rPr lang="en-US" sz="1800" i="1" dirty="0"/>
              <a:t>F</a:t>
            </a:r>
            <a:r>
              <a:rPr lang="pt-BR" sz="1800" i="1" dirty="0" err="1"/>
              <a:t>azer</a:t>
            </a:r>
            <a:r>
              <a:rPr lang="pt-BR" sz="1800" i="1" dirty="0"/>
              <a:t> referência a um diagrama definido </a:t>
            </a:r>
            <a:r>
              <a:rPr lang="pt-BR" sz="1800" i="1" dirty="0" smtClean="0"/>
              <a:t>separadamente</a:t>
            </a:r>
            <a:endParaRPr lang="pt-BR" sz="1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Controle: Alternativas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45</a:t>
            </a:fld>
            <a:endParaRPr lang="pt-BR"/>
          </a:p>
        </p:txBody>
      </p:sp>
      <p:pic>
        <p:nvPicPr>
          <p:cNvPr id="6" name="Picture 3" descr="Figura_07_18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53129" y="1299508"/>
            <a:ext cx="7834313" cy="511175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Controle: Opções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46</a:t>
            </a:fld>
            <a:endParaRPr lang="pt-BR"/>
          </a:p>
        </p:txBody>
      </p:sp>
      <p:pic>
        <p:nvPicPr>
          <p:cNvPr id="6" name="Picture 3" descr="Figura_07_19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41110" y="1371600"/>
            <a:ext cx="6048375" cy="5003800"/>
          </a:xfrm>
          <a:noFill/>
          <a:ln/>
        </p:spPr>
      </p:pic>
      <p:sp>
        <p:nvSpPr>
          <p:cNvPr id="7" name="TextBox 6"/>
          <p:cNvSpPr txBox="1"/>
          <p:nvPr/>
        </p:nvSpPr>
        <p:spPr>
          <a:xfrm>
            <a:off x="2987824" y="2780928"/>
            <a:ext cx="124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 Condição]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Controle: Iterações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47</a:t>
            </a:fld>
            <a:endParaRPr lang="pt-BR"/>
          </a:p>
        </p:txBody>
      </p:sp>
      <p:pic>
        <p:nvPicPr>
          <p:cNvPr id="8" name="Picture 3" descr="Figura_07_20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807523" y="1571612"/>
            <a:ext cx="5514975" cy="45624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Construção do modelo de interações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48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Alocação de Responsabilidades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49</a:t>
            </a:fld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85120" y="3786190"/>
            <a:ext cx="3643338" cy="128588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b="1" dirty="0" smtClean="0">
                <a:solidFill>
                  <a:schemeClr val="bg1"/>
                </a:solidFill>
              </a:rPr>
              <a:t>Uma possibilidade é criar uma única classe no sistema para assumir com todas as N responsabilidades.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898696" y="3786190"/>
            <a:ext cx="3643338" cy="128588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b="1" dirty="0" smtClean="0">
                <a:solidFill>
                  <a:schemeClr val="bg1"/>
                </a:solidFill>
              </a:rPr>
              <a:t>Outra possibilidade é criar N classes no sistema, a cada um delas sendo atribuída uma das N responsabilidades.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598768" y="5415616"/>
            <a:ext cx="7929618" cy="1000132"/>
          </a:xfrm>
          <a:prstGeom prst="roundRect">
            <a:avLst/>
          </a:prstGeom>
          <a:solidFill>
            <a:srgbClr val="F1581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b="1" dirty="0" smtClean="0"/>
              <a:t>Certamente, as duas alternativas anteriores são absurdas do ponto de vista prático. Mas, entre as muitas maneiras possíveis de alocar responsabilidades, como podemos saber quais delas são melhores que outras?</a:t>
            </a:r>
            <a:endParaRPr lang="pt-BR" b="1" dirty="0"/>
          </a:p>
        </p:txBody>
      </p:sp>
      <p:grpSp>
        <p:nvGrpSpPr>
          <p:cNvPr id="24" name="Grupo 23"/>
          <p:cNvGrpSpPr/>
          <p:nvPr/>
        </p:nvGrpSpPr>
        <p:grpSpPr>
          <a:xfrm>
            <a:off x="1887850" y="2857496"/>
            <a:ext cx="5357850" cy="857256"/>
            <a:chOff x="1887850" y="3000372"/>
            <a:chExt cx="5357850" cy="857256"/>
          </a:xfrm>
        </p:grpSpPr>
        <p:sp>
          <p:nvSpPr>
            <p:cNvPr id="16" name="Retângulo de cantos arredondados 15"/>
            <p:cNvSpPr/>
            <p:nvPr/>
          </p:nvSpPr>
          <p:spPr>
            <a:xfrm>
              <a:off x="1887850" y="3000372"/>
              <a:ext cx="5357850" cy="50006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Dado um conjunto de N responsabilidades</a:t>
              </a:r>
              <a:endParaRPr lang="pt-BR" b="1" dirty="0"/>
            </a:p>
          </p:txBody>
        </p:sp>
        <p:sp>
          <p:nvSpPr>
            <p:cNvPr id="22" name="Seta para baixo 21"/>
            <p:cNvSpPr/>
            <p:nvPr/>
          </p:nvSpPr>
          <p:spPr>
            <a:xfrm>
              <a:off x="2170404" y="3500438"/>
              <a:ext cx="484632" cy="357190"/>
            </a:xfrm>
            <a:prstGeom prst="down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</p:txBody>
        </p:sp>
        <p:sp>
          <p:nvSpPr>
            <p:cNvPr id="23" name="Seta para baixo 22"/>
            <p:cNvSpPr/>
            <p:nvPr/>
          </p:nvSpPr>
          <p:spPr>
            <a:xfrm>
              <a:off x="6475316" y="3500438"/>
              <a:ext cx="484632" cy="357190"/>
            </a:xfrm>
            <a:prstGeom prst="down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</p:txBody>
        </p:sp>
      </p:grpSp>
      <p:sp>
        <p:nvSpPr>
          <p:cNvPr id="25" name="Retângulo de cantos arredondados 24"/>
          <p:cNvSpPr/>
          <p:nvPr/>
        </p:nvSpPr>
        <p:spPr>
          <a:xfrm>
            <a:off x="1785918" y="1357298"/>
            <a:ext cx="5544868" cy="1143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b="1" dirty="0" smtClean="0">
                <a:solidFill>
                  <a:schemeClr val="bg1"/>
                </a:solidFill>
              </a:rPr>
              <a:t>Podemos então entender a modelagem de interações como um processo cujo objetivo final é decompor as responsabilidades do sistema e alocá-las a classes!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objetivo dos modelos vistos até agora é fornecer um entendimento do problema correspondente ao sistema a ser desenvolvido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Entretanto, esses modelos deixam algumas perguntas sem respostas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5</a:t>
            </a:fld>
            <a:endParaRPr lang="pt-BR"/>
          </a:p>
        </p:txBody>
      </p:sp>
      <p:graphicFrame>
        <p:nvGraphicFramePr>
          <p:cNvPr id="204801" name="Object 1"/>
          <p:cNvGraphicFramePr>
            <a:graphicFrameLocks noChangeAspect="1"/>
          </p:cNvGraphicFramePr>
          <p:nvPr/>
        </p:nvGraphicFramePr>
        <p:xfrm>
          <a:off x="7929586" y="4070368"/>
          <a:ext cx="930275" cy="2001838"/>
        </p:xfrm>
        <a:graphic>
          <a:graphicData uri="http://schemas.openxmlformats.org/presentationml/2006/ole">
            <p:oleObj spid="_x0000_s204801" name="Clip" r:id="rId4" imgW="1857600" imgH="3995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Alocação de Responsabilidades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50</a:t>
            </a:fld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928662" y="2299640"/>
            <a:ext cx="7286676" cy="22145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400" dirty="0" smtClean="0"/>
              <a:t>A resposta à pergunta anterior não é nenhuma receita de bolo. De fato, para construirmos uma bom modelo de interações, devemos lançar mão de diversos princípios de projeto. Dois dos principais princípios são o </a:t>
            </a:r>
            <a:r>
              <a:rPr lang="pt-BR" sz="2400" b="1" dirty="0" smtClean="0">
                <a:solidFill>
                  <a:srgbClr val="FF0000"/>
                </a:solidFill>
              </a:rPr>
              <a:t>acoplamento </a:t>
            </a:r>
            <a:r>
              <a:rPr lang="pt-BR" sz="2400" dirty="0" smtClean="0"/>
              <a:t>e a </a:t>
            </a:r>
            <a:r>
              <a:rPr lang="pt-BR" sz="2400" b="1" dirty="0" smtClean="0">
                <a:solidFill>
                  <a:srgbClr val="FF0000"/>
                </a:solidFill>
              </a:rPr>
              <a:t>coesão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Acoplamento e Coesão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51</a:t>
            </a:fld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156492" y="1428736"/>
            <a:ext cx="4428000" cy="1021556"/>
          </a:xfrm>
          <a:prstGeom prst="round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spcBef>
                <a:spcPct val="0"/>
              </a:spcBef>
            </a:pPr>
            <a:r>
              <a:rPr lang="pt-BR" dirty="0" smtClean="0">
                <a:solidFill>
                  <a:schemeClr val="tx1"/>
                </a:solidFill>
              </a:rPr>
              <a:t>A </a:t>
            </a:r>
            <a:r>
              <a:rPr lang="pt-BR" b="1" dirty="0" smtClean="0">
                <a:solidFill>
                  <a:schemeClr val="tx1"/>
                </a:solidFill>
              </a:rPr>
              <a:t>coesão</a:t>
            </a:r>
            <a:r>
              <a:rPr lang="pt-BR" dirty="0" smtClean="0">
                <a:solidFill>
                  <a:schemeClr val="tx1"/>
                </a:solidFill>
              </a:rPr>
              <a:t> é uma medida do quão fortemente relacionadas e focalizadas são as responsabilidades de uma classe.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4728524" y="1428736"/>
            <a:ext cx="4143404" cy="1328023"/>
          </a:xfrm>
          <a:prstGeom prst="round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spcBef>
                <a:spcPct val="0"/>
              </a:spcBef>
            </a:pPr>
            <a:r>
              <a:rPr lang="pt-BR" dirty="0" smtClean="0"/>
              <a:t>O </a:t>
            </a:r>
            <a:r>
              <a:rPr lang="pt-BR" b="1" dirty="0" smtClean="0"/>
              <a:t>acoplamento</a:t>
            </a:r>
            <a:r>
              <a:rPr lang="pt-BR" dirty="0" smtClean="0"/>
              <a:t> é uma medida de quão fortemente uma classe está conectada a outras classes, tem conhecimento ou depende das mesmas.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4714876" y="2905382"/>
            <a:ext cx="4143404" cy="3166824"/>
          </a:xfrm>
          <a:prstGeom prst="round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spcBef>
                <a:spcPct val="0"/>
              </a:spcBef>
            </a:pPr>
            <a:r>
              <a:rPr lang="pt-BR" dirty="0" smtClean="0"/>
              <a:t>Uma classe com </a:t>
            </a:r>
            <a:r>
              <a:rPr lang="pt-BR" b="1" dirty="0" smtClean="0"/>
              <a:t>acoplamento fraco</a:t>
            </a:r>
            <a:r>
              <a:rPr lang="pt-BR" dirty="0" smtClean="0"/>
              <a:t> (baixo) não depende de muitas outras. Por outro lado, uma classe com </a:t>
            </a:r>
            <a:r>
              <a:rPr lang="pt-BR" b="1" dirty="0" smtClean="0"/>
              <a:t>acoplamento forte</a:t>
            </a:r>
            <a:r>
              <a:rPr lang="pt-BR" dirty="0" smtClean="0"/>
              <a:t> (alto) é menos inteligível isoladamente e menos </a:t>
            </a:r>
            <a:r>
              <a:rPr lang="pt-BR" b="1" dirty="0" smtClean="0"/>
              <a:t>reutilizável</a:t>
            </a:r>
            <a:r>
              <a:rPr lang="pt-BR" dirty="0" smtClean="0"/>
              <a:t>. Além disso, uma classe com acoplamento forte é mais sensível a mudanças, quando é necessário modificar as classes da qual ela depende.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142844" y="2631051"/>
            <a:ext cx="4429156" cy="1940957"/>
          </a:xfrm>
          <a:prstGeom prst="round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spcBef>
                <a:spcPct val="0"/>
              </a:spcBef>
            </a:pPr>
            <a:r>
              <a:rPr lang="pt-BR" dirty="0" smtClean="0"/>
              <a:t>É extremamente importante assegurar que as responsabilidades atribuídas a cada classe sejam altamente relacionadas. Em outras palavras, o projetista deve definir classes de tal forma que cada uma delas tenha alta coesão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214282" y="4714884"/>
            <a:ext cx="4071966" cy="1214446"/>
          </a:xfrm>
          <a:prstGeom prst="wedgeRoundRectCallout">
            <a:avLst>
              <a:gd name="adj1" fmla="val 1091"/>
              <a:gd name="adj2" fmla="val 75321"/>
              <a:gd name="adj3" fmla="val 16667"/>
            </a:avLst>
          </a:prstGeom>
          <a:solidFill>
            <a:srgbClr val="F1581B"/>
          </a:solidFill>
          <a:ln>
            <a:solidFill>
              <a:srgbClr val="F15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 smtClean="0">
                <a:solidFill>
                  <a:schemeClr val="tx1"/>
                </a:solidFill>
              </a:rPr>
              <a:t>Conclusão: criar modelos com alta coesão e baixo acoplamento deve ser um objetivo de qualquer projetista.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osto feliz 10"/>
          <p:cNvSpPr/>
          <p:nvPr/>
        </p:nvSpPr>
        <p:spPr>
          <a:xfrm>
            <a:off x="1657336" y="6072206"/>
            <a:ext cx="628648" cy="642918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Dicas para a Construção do </a:t>
            </a:r>
            <a:br>
              <a:rPr lang="pt-BR" dirty="0" smtClean="0"/>
            </a:br>
            <a:r>
              <a:rPr lang="pt-BR" dirty="0" smtClean="0"/>
              <a:t>Modelo de Interação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52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285720" y="1766894"/>
          <a:ext cx="8572560" cy="3992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572560"/>
              </a:tblGrid>
              <a:tr h="267666">
                <a:tc>
                  <a:txBody>
                    <a:bodyPr/>
                    <a:lstStyle/>
                    <a:p>
                      <a:pPr algn="just">
                        <a:buFont typeface="Wingdings" pitchFamily="2" charset="2"/>
                        <a:buChar char="ü"/>
                      </a:pPr>
                      <a:r>
                        <a:rPr lang="pt-BR" sz="2000" b="0" dirty="0" smtClean="0"/>
                        <a:t>Identifique as classes conceituais que participam em cada caso de uso</a:t>
                      </a:r>
                      <a:endParaRPr lang="pt-BR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buFont typeface="Wingdings" pitchFamily="2" charset="2"/>
                        <a:buChar char="ü"/>
                      </a:pPr>
                      <a:r>
                        <a:rPr lang="pt-BR" sz="2000" dirty="0" smtClean="0"/>
                        <a:t>Identifique quaisquer classes de software que ajudem a organizar as tarefas a serem executadas</a:t>
                      </a:r>
                      <a:endParaRPr lang="pt-B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buFont typeface="Wingdings" pitchFamily="2" charset="2"/>
                        <a:buChar char="ü"/>
                      </a:pPr>
                      <a:r>
                        <a:rPr lang="pt-BR" sz="2000" dirty="0" smtClean="0"/>
                        <a:t>Defina também que objetos criam (destroem) outros objetos</a:t>
                      </a:r>
                      <a:endParaRPr lang="pt-B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buFont typeface="Wingdings" pitchFamily="2" charset="2"/>
                        <a:buChar char="ü"/>
                      </a:pPr>
                      <a:r>
                        <a:rPr lang="pt-BR" sz="2000" dirty="0" smtClean="0"/>
                        <a:t>Verifique a consistência dos diagramas de interação em relação ao MCU e ao modelo de classes</a:t>
                      </a:r>
                      <a:endParaRPr lang="pt-B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buFont typeface="Wingdings" pitchFamily="2" charset="2"/>
                        <a:buChar char="ü"/>
                      </a:pPr>
                      <a:r>
                        <a:rPr lang="pt-BR" sz="2000" dirty="0" smtClean="0"/>
                        <a:t>Se certifique de que o objeto de controle realiza apenas a coordenação da realização do caso de uso</a:t>
                      </a:r>
                      <a:endParaRPr lang="pt-B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buFont typeface="Wingdings" pitchFamily="2" charset="2"/>
                        <a:buChar char="ü"/>
                      </a:pPr>
                      <a:r>
                        <a:rPr lang="pt-BR" sz="2000" dirty="0" smtClean="0"/>
                        <a:t>Faça o máximo para construir diagramas de interação o mais inteligíveis possível</a:t>
                      </a:r>
                      <a:endParaRPr lang="pt-B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buFont typeface="Wingdings" pitchFamily="2" charset="2"/>
                        <a:buChar char="ü"/>
                      </a:pPr>
                      <a:r>
                        <a:rPr lang="pt-BR" sz="2000" dirty="0" smtClean="0"/>
                        <a:t>Utilize o princípio de projeto conhecido como </a:t>
                      </a:r>
                      <a:r>
                        <a:rPr lang="pt-BR" sz="2000" i="1" dirty="0" smtClean="0"/>
                        <a:t>Lei de Demeter</a:t>
                      </a:r>
                      <a:endParaRPr lang="pt-BR" sz="2000" i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Procedimentos para a Construção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Esse procedimento genérico serve tanto para diagramas de seqüência quanto para diagramas de comunicação</a:t>
            </a:r>
          </a:p>
          <a:p>
            <a:pPr lvl="2"/>
            <a:endParaRPr lang="pt-BR" dirty="0" smtClean="0"/>
          </a:p>
          <a:p>
            <a:r>
              <a:rPr lang="pt-BR" dirty="0" smtClean="0"/>
              <a:t>Durante a aplicação desse procedimento, é recomendável considerar todas as dicas descritas anteriormente</a:t>
            </a:r>
          </a:p>
          <a:p>
            <a:pPr lvl="2"/>
            <a:endParaRPr lang="pt-BR" dirty="0" smtClean="0"/>
          </a:p>
          <a:p>
            <a:r>
              <a:rPr lang="pt-BR" dirty="0" smtClean="0"/>
              <a:t>Antes de descrevermos esse procedimento, é necessário que definamos o conceito de </a:t>
            </a:r>
            <a:r>
              <a:rPr lang="pt-BR" b="1" dirty="0" smtClean="0"/>
              <a:t>evento de sistema</a:t>
            </a:r>
            <a:endParaRPr lang="pt-BR" b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53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Eventos de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Eventos de sistema correspondem às ações do ator no cenário de determinado caso de uso</a:t>
            </a:r>
          </a:p>
          <a:p>
            <a:pPr lvl="3"/>
            <a:endParaRPr lang="pt-BR" sz="1800" dirty="0" smtClean="0"/>
          </a:p>
          <a:p>
            <a:r>
              <a:rPr lang="pt-BR" sz="2800" dirty="0" smtClean="0"/>
              <a:t>Sendo assim, é relativamente fácil identificar eventos de sistemas em uma descrição de caso de uso</a:t>
            </a:r>
          </a:p>
          <a:p>
            <a:pPr lvl="1"/>
            <a:r>
              <a:rPr lang="pt-BR" sz="2400" dirty="0" smtClean="0"/>
              <a:t>Devemos procurar nessa descrição os eventos que correspondem a ações do ator</a:t>
            </a:r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54</a:t>
            </a:fld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428596" y="4682748"/>
            <a:ext cx="8330950" cy="1600438"/>
          </a:xfrm>
          <a:prstGeom prst="round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square" anchor="ctr">
            <a:spAutoFit/>
          </a:bodyPr>
          <a:lstStyle/>
          <a:p>
            <a:pPr algn="just"/>
            <a:r>
              <a:rPr lang="pt-BR" sz="2200" dirty="0" smtClean="0"/>
              <a:t>No caso particular em que o ator é um ser humano e existe uma interface gráfica para que o mesmo interaja com o sistema, os eventos do sistema são resultantes de ações desse ator sobre essa interface gráfica, que corresponde a objetos de fronteira.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Eventos de Sistema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55</a:t>
            </a:fld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656558" y="1438029"/>
            <a:ext cx="7817236" cy="919401"/>
          </a:xfrm>
          <a:prstGeom prst="round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pt-BR" sz="2400" dirty="0" smtClean="0"/>
              <a:t>Considere o formulário a seguir, para o caso de uso (do SCA) denominado "Fornecer Grade de Disponibilidades"</a:t>
            </a:r>
            <a:endParaRPr lang="pt-BR" sz="2400" dirty="0"/>
          </a:p>
        </p:txBody>
      </p:sp>
      <p:pic>
        <p:nvPicPr>
          <p:cNvPr id="9" name="Picture 3" descr="Figura_07_2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15900" y="2597150"/>
            <a:ext cx="8748713" cy="3727450"/>
          </a:xfrm>
          <a:noFill/>
          <a:ln/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2482850" y="3403600"/>
            <a:ext cx="6613525" cy="2711450"/>
            <a:chOff x="1564" y="1813"/>
            <a:chExt cx="4166" cy="1708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1564" y="1813"/>
              <a:ext cx="227" cy="136"/>
            </a:xfrm>
            <a:prstGeom prst="leftArrow">
              <a:avLst>
                <a:gd name="adj1" fmla="val 50000"/>
                <a:gd name="adj2" fmla="val 41728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>
              <a:off x="2154" y="2387"/>
              <a:ext cx="227" cy="136"/>
            </a:xfrm>
            <a:prstGeom prst="leftArrow">
              <a:avLst>
                <a:gd name="adj1" fmla="val 50000"/>
                <a:gd name="adj2" fmla="val 41728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1927" y="3385"/>
              <a:ext cx="227" cy="136"/>
            </a:xfrm>
            <a:prstGeom prst="leftArrow">
              <a:avLst>
                <a:gd name="adj1" fmla="val 50000"/>
                <a:gd name="adj2" fmla="val 41728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5503" y="2395"/>
              <a:ext cx="227" cy="136"/>
            </a:xfrm>
            <a:prstGeom prst="leftArrow">
              <a:avLst>
                <a:gd name="adj1" fmla="val 50000"/>
                <a:gd name="adj2" fmla="val 41728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Eventos de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 formulário anterior, temos a seguinte lista de eventos de sistema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56</a:t>
            </a:fld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1214414" y="2786058"/>
            <a:ext cx="6715172" cy="1464231"/>
          </a:xfrm>
          <a:prstGeom prst="round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000" dirty="0" smtClean="0"/>
              <a:t>Solicitação de validação de matrícula de professor</a:t>
            </a:r>
          </a:p>
          <a:p>
            <a:pPr>
              <a:buFont typeface="Wingdings" pitchFamily="2" charset="2"/>
              <a:buChar char="ü"/>
            </a:pPr>
            <a:r>
              <a:rPr lang="pt-BR" sz="2000" dirty="0" smtClean="0"/>
              <a:t>Solicitação de adição de uma disciplina à grade</a:t>
            </a:r>
          </a:p>
          <a:p>
            <a:pPr>
              <a:buFont typeface="Wingdings" pitchFamily="2" charset="2"/>
              <a:buChar char="ü"/>
            </a:pPr>
            <a:r>
              <a:rPr lang="pt-BR" sz="2000" dirty="0" smtClean="0"/>
              <a:t>Solicitação de adição de um item de disponibilidade à grade</a:t>
            </a:r>
          </a:p>
          <a:p>
            <a:pPr>
              <a:buFont typeface="Wingdings" pitchFamily="2" charset="2"/>
              <a:buChar char="ü"/>
            </a:pPr>
            <a:r>
              <a:rPr lang="pt-BR" sz="2000" dirty="0" smtClean="0"/>
              <a:t>Solicitação de registro da grade</a:t>
            </a:r>
            <a:endParaRPr lang="pt-BR" sz="20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85720" y="4679413"/>
            <a:ext cx="8572560" cy="1464231"/>
          </a:xfrm>
          <a:prstGeom prst="roundRect">
            <a:avLst/>
          </a:prstGeom>
          <a:solidFill>
            <a:srgbClr val="F1581B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square" anchor="ctr">
            <a:spAutoFit/>
          </a:bodyPr>
          <a:lstStyle/>
          <a:p>
            <a:pPr algn="just"/>
            <a:r>
              <a:rPr lang="pt-BR" sz="2000" b="1" dirty="0" smtClean="0"/>
              <a:t>Importante</a:t>
            </a:r>
            <a:r>
              <a:rPr lang="pt-BR" sz="2000" dirty="0" smtClean="0"/>
              <a:t>: nem todo evento de sistema é originado em um objeto de fronteira correspondente a uma interface gráfica. Essa ocorrência pode ser gerada por um ator que não seja um ser humano (e.g., outro sistema ou um equipamento).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Eventos de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Mas, por que os eventos de sistema são importantes para a modelagem de interações?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Porque as interações entre objetos de um sistema acontecem por conta do acontecimento deles</a:t>
            </a:r>
          </a:p>
          <a:p>
            <a:pPr lvl="1"/>
            <a:r>
              <a:rPr lang="pt-BR" dirty="0" smtClean="0"/>
              <a:t>Um evento de sistema é alguma ação tomada por um ator que resulta em uma seqüência de </a:t>
            </a:r>
            <a:r>
              <a:rPr lang="pt-BR" i="1" dirty="0" smtClean="0"/>
              <a:t>mensagens</a:t>
            </a:r>
            <a:r>
              <a:rPr lang="pt-BR" dirty="0" smtClean="0"/>
              <a:t> trocadas entre os objetos do sistema</a:t>
            </a:r>
          </a:p>
          <a:p>
            <a:pPr lvl="4"/>
            <a:endParaRPr lang="pt-BR" dirty="0" smtClean="0"/>
          </a:p>
          <a:p>
            <a:pPr lvl="1"/>
            <a:r>
              <a:rPr lang="pt-BR" dirty="0" smtClean="0"/>
              <a:t>Portanto, o ponto de partida para a modelagem de interações é a identificação dos eventos do sistema</a:t>
            </a:r>
          </a:p>
          <a:p>
            <a:pPr lvl="3"/>
            <a:endParaRPr lang="pt-BR" dirty="0" smtClean="0"/>
          </a:p>
          <a:p>
            <a:pPr lvl="1"/>
            <a:r>
              <a:rPr lang="pt-BR" dirty="0" smtClean="0"/>
              <a:t>Uma vez feita essa identificação, podemos desenhar diagramas de interação que modelam como os objetos colaboram entre si para produzir a resposta desejada a cada evento do sistema. 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57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Procedimento de Construção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cada caso de uso, selecione um conjunto de cenários relevantes</a:t>
            </a:r>
          </a:p>
          <a:p>
            <a:pPr lvl="1"/>
            <a:r>
              <a:rPr lang="pt-BR" dirty="0" smtClean="0"/>
              <a:t>O cenário correspondente ao fluxo principal do caso de uso deve ser incluído</a:t>
            </a:r>
          </a:p>
          <a:p>
            <a:pPr lvl="3"/>
            <a:endParaRPr lang="pt-BR" dirty="0" smtClean="0"/>
          </a:p>
          <a:p>
            <a:pPr lvl="1"/>
            <a:r>
              <a:rPr lang="pt-BR" dirty="0" smtClean="0"/>
              <a:t>Considere também fluxos alternativos e de exceção que tenham potencial em demandar responsabilidades de uma ou mais classes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58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Procedimento de Construção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Para cada cenário selecionado, identifique os eventos de sistema</a:t>
            </a:r>
          </a:p>
          <a:p>
            <a:pPr lvl="1"/>
            <a:r>
              <a:rPr lang="pt-BR" dirty="0" smtClean="0"/>
              <a:t>Posicione o(s) ator(</a:t>
            </a:r>
            <a:r>
              <a:rPr lang="pt-BR" dirty="0" err="1" smtClean="0"/>
              <a:t>es</a:t>
            </a:r>
            <a:r>
              <a:rPr lang="pt-BR" dirty="0" smtClean="0"/>
              <a:t>), objeto de fronteira e objeto de controle no diagrama</a:t>
            </a:r>
          </a:p>
          <a:p>
            <a:pPr lvl="4"/>
            <a:endParaRPr lang="pt-BR" dirty="0" smtClean="0"/>
          </a:p>
          <a:p>
            <a:pPr lvl="1"/>
            <a:r>
              <a:rPr lang="pt-BR" dirty="0" smtClean="0"/>
              <a:t>Para cada passo do cenário selecionado, defina as mensagens a serem enviadas de um objeto a outro</a:t>
            </a:r>
          </a:p>
          <a:p>
            <a:pPr lvl="4"/>
            <a:endParaRPr lang="pt-BR" dirty="0" smtClean="0"/>
          </a:p>
          <a:p>
            <a:pPr lvl="1"/>
            <a:r>
              <a:rPr lang="pt-BR" dirty="0" smtClean="0"/>
              <a:t>Defina as cláusulas de condição e de iteração, se existirem, para as mensagens</a:t>
            </a:r>
          </a:p>
          <a:p>
            <a:pPr lvl="3"/>
            <a:endParaRPr lang="pt-BR" dirty="0" smtClean="0"/>
          </a:p>
          <a:p>
            <a:pPr lvl="1"/>
            <a:r>
              <a:rPr lang="pt-BR" dirty="0" smtClean="0"/>
              <a:t>Adicione </a:t>
            </a:r>
            <a:r>
              <a:rPr lang="pt-BR" dirty="0" err="1" smtClean="0"/>
              <a:t>multiobjetos</a:t>
            </a:r>
            <a:r>
              <a:rPr lang="pt-BR" dirty="0" smtClean="0"/>
              <a:t> e objetos de entidade à medida que a sua participação se faça necessária no cenário selecionado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59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</p:nvPr>
        </p:nvGraphicFramePr>
        <p:xfrm>
          <a:off x="286200" y="1316354"/>
          <a:ext cx="857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 Modelo de Casos de Uso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dirty="0" smtClean="0"/>
                        <a:t>Quais são as operações que devem ser executadas internamente ao sistema?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dirty="0" smtClean="0"/>
                        <a:t>A que classes estas operações pertencem?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dirty="0" smtClean="0"/>
                        <a:t>Quais objetos participam da realização deste caso de uso?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6</a:t>
            </a:fld>
            <a:endParaRPr lang="pt-BR"/>
          </a:p>
        </p:txBody>
      </p:sp>
      <p:graphicFrame>
        <p:nvGraphicFramePr>
          <p:cNvPr id="8" name="Espaço Reservado para Conteúdo 6"/>
          <p:cNvGraphicFramePr>
            <a:graphicFrameLocks/>
          </p:cNvGraphicFramePr>
          <p:nvPr/>
        </p:nvGraphicFramePr>
        <p:xfrm>
          <a:off x="285720" y="3058162"/>
          <a:ext cx="85725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 Modelo de Classes de Análise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dirty="0" smtClean="0"/>
                        <a:t>De que forma os objetos colaboram para que um determinado caso de uso seja realizado?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dirty="0" smtClean="0"/>
                        <a:t>Em que ordem as mensagens são enviadas durante esta realização?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dirty="0" smtClean="0"/>
                        <a:t>Que informações precisam ser enviadas em uma mensagem de um objeto a outro?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pt-BR" dirty="0" smtClean="0"/>
                        <a:t>Será que há responsabilidades ou mesmo classes que ainda não foram identificadas?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384454" y="5220314"/>
            <a:ext cx="83582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>
                <a:solidFill>
                  <a:srgbClr val="FF0000"/>
                </a:solidFill>
              </a:rPr>
              <a:t>Sessões CRC pode ajudar a identificar quais são as responsabilidades de cada objeto e com que outros objetos ele precisa colaborar. Mas sessões CRC não fornecem um modo de documentar essas interações.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Observações sobre o Procedimento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 definição das mensagens deve ser feita com base nas responsabilidades de cada objeto envolvido</a:t>
            </a:r>
          </a:p>
          <a:p>
            <a:pPr lvl="1"/>
            <a:r>
              <a:rPr lang="pt-BR" dirty="0" smtClean="0"/>
              <a:t>O nome da mensagem</a:t>
            </a:r>
          </a:p>
          <a:p>
            <a:pPr lvl="1"/>
            <a:r>
              <a:rPr lang="pt-BR" dirty="0" smtClean="0"/>
              <a:t>Os argumentos de cada mensagem</a:t>
            </a:r>
          </a:p>
          <a:p>
            <a:pPr lvl="1"/>
            <a:r>
              <a:rPr lang="pt-BR" dirty="0" smtClean="0"/>
              <a:t>O valor de retorno da operação correspondente</a:t>
            </a:r>
          </a:p>
          <a:p>
            <a:pPr lvl="1"/>
            <a:r>
              <a:rPr lang="pt-BR" dirty="0" smtClean="0"/>
              <a:t>Cláusulas de condição e de repetição, se existirem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A </a:t>
            </a:r>
            <a:r>
              <a:rPr lang="pt-BR" u="sng" dirty="0" smtClean="0"/>
              <a:t>maioria</a:t>
            </a:r>
            <a:r>
              <a:rPr lang="pt-BR" dirty="0" smtClean="0"/>
              <a:t> dos objetos já devem ter sido identificados durante a construção do modelo de classes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60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Observações sobre o Procedimento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Verificar as consistências</a:t>
            </a:r>
          </a:p>
          <a:p>
            <a:pPr lvl="1"/>
            <a:r>
              <a:rPr lang="pt-BR" dirty="0" smtClean="0"/>
              <a:t>Cada cenário relevante para cada caso de uso foi considerado?</a:t>
            </a:r>
          </a:p>
          <a:p>
            <a:pPr lvl="3"/>
            <a:endParaRPr lang="pt-BR" dirty="0" smtClean="0"/>
          </a:p>
          <a:p>
            <a:pPr lvl="1"/>
            <a:r>
              <a:rPr lang="pt-BR" dirty="0" smtClean="0"/>
              <a:t>A mensagens que um objeto recebe estão consistentes com suas responsabilidades?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As mensagens de um ator a um objeto de fronteira normalmente são rotuladas com a informação fornecida</a:t>
            </a:r>
          </a:p>
          <a:p>
            <a:pPr lvl="1"/>
            <a:r>
              <a:rPr lang="pt-BR" dirty="0" smtClean="0"/>
              <a:t>Por exemplo, item de pedido, id e senha, etc.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61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Observações sobre o Procedimento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 smtClean="0"/>
              <a:t>Mais de um controlador podem ser criados em um mesmo caso de uso, dependendo de sua complexidade</a:t>
            </a:r>
          </a:p>
          <a:p>
            <a:pPr lvl="1"/>
            <a:r>
              <a:rPr lang="pt-BR" sz="2000" dirty="0" smtClean="0"/>
              <a:t>O controlador pode mesmo ser suprimido, também em função da complexidade do caso de uso</a:t>
            </a:r>
          </a:p>
          <a:p>
            <a:pPr lvl="3"/>
            <a:endParaRPr lang="pt-BR" sz="1600" dirty="0" smtClean="0"/>
          </a:p>
          <a:p>
            <a:r>
              <a:rPr lang="pt-BR" sz="2400" dirty="0" smtClean="0"/>
              <a:t>Mensagens enviadas pelo objeto de fronteira por conta de um evento de sistema resultam na necessidade de definir operações de sistema no objeto controlador do caso de uso</a:t>
            </a:r>
          </a:p>
          <a:p>
            <a:pPr lvl="1"/>
            <a:r>
              <a:rPr lang="pt-BR" sz="2000" dirty="0" smtClean="0"/>
              <a:t>Por exemplo, no do formulário de fornecimento de disponibilidades, o controlador deve possuir as seguintes operações de sistema</a:t>
            </a:r>
          </a:p>
          <a:p>
            <a:pPr lvl="2"/>
            <a:r>
              <a:rPr lang="pt-BR" sz="1600" dirty="0" err="1" smtClean="0"/>
              <a:t>validarProfessor</a:t>
            </a:r>
            <a:r>
              <a:rPr lang="pt-BR" sz="1600" dirty="0" smtClean="0"/>
              <a:t>(matrícula); </a:t>
            </a:r>
          </a:p>
          <a:p>
            <a:pPr lvl="2"/>
            <a:r>
              <a:rPr lang="pt-BR" sz="1600" dirty="0" err="1" smtClean="0"/>
              <a:t>adicionarDisciplina</a:t>
            </a:r>
            <a:r>
              <a:rPr lang="pt-BR" sz="1600" dirty="0" smtClean="0"/>
              <a:t>(</a:t>
            </a:r>
            <a:r>
              <a:rPr lang="pt-BR" sz="1600" dirty="0" err="1" smtClean="0"/>
              <a:t>nomeDisciplina</a:t>
            </a:r>
            <a:r>
              <a:rPr lang="pt-BR" sz="1600" dirty="0" smtClean="0"/>
              <a:t>);</a:t>
            </a:r>
          </a:p>
          <a:p>
            <a:pPr lvl="2"/>
            <a:r>
              <a:rPr lang="pt-BR" sz="1600" dirty="0" err="1" smtClean="0"/>
              <a:t>adicionarItemDisponibilidade</a:t>
            </a:r>
            <a:r>
              <a:rPr lang="pt-BR" sz="1600" dirty="0" smtClean="0"/>
              <a:t>(dia, </a:t>
            </a:r>
            <a:r>
              <a:rPr lang="pt-BR" sz="1600" dirty="0" err="1" smtClean="0"/>
              <a:t>horaInicial</a:t>
            </a:r>
            <a:r>
              <a:rPr lang="pt-BR" sz="1600" dirty="0" smtClean="0"/>
              <a:t>, </a:t>
            </a:r>
            <a:r>
              <a:rPr lang="pt-BR" sz="1600" dirty="0" err="1" smtClean="0"/>
              <a:t>horaFinal</a:t>
            </a:r>
            <a:r>
              <a:rPr lang="pt-BR" sz="1600" dirty="0" smtClean="0"/>
              <a:t>). </a:t>
            </a:r>
          </a:p>
          <a:p>
            <a:pPr lvl="2"/>
            <a:r>
              <a:rPr lang="pt-BR" sz="1600" dirty="0" err="1" smtClean="0"/>
              <a:t>registrarGrade</a:t>
            </a:r>
            <a:r>
              <a:rPr lang="pt-BR" sz="1600" dirty="0" smtClean="0"/>
              <a:t>()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62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modelo de interações no processo </a:t>
            </a:r>
            <a:r>
              <a:rPr lang="pt-BR" dirty="0" err="1" smtClean="0"/>
              <a:t>I&amp;I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63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de Interação no Processo </a:t>
            </a:r>
            <a:r>
              <a:rPr lang="pt-BR" dirty="0" err="1" smtClean="0"/>
              <a:t>I&amp;I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São utilizados na fase de construção de um ciclo de vida incremental e iterativo</a:t>
            </a:r>
          </a:p>
          <a:p>
            <a:pPr lvl="1"/>
            <a:r>
              <a:rPr lang="pt-BR" dirty="0" smtClean="0"/>
              <a:t>São construídos para os casos de uso alocados para uma iteração desta fase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Há controvérsias sobre o momento de início da utilização desse modelo (se na análise ou se no projeto)</a:t>
            </a:r>
          </a:p>
          <a:p>
            <a:pPr lvl="1"/>
            <a:r>
              <a:rPr lang="pt-BR" dirty="0" smtClean="0"/>
              <a:t>Inicialmente (+análise), pode exibir apenas os objetos participantes e mensagens exibindo somente o nome da operação (ou nome da responsabilidade)</a:t>
            </a:r>
          </a:p>
          <a:p>
            <a:pPr lvl="3"/>
            <a:endParaRPr lang="pt-BR" dirty="0" smtClean="0"/>
          </a:p>
          <a:p>
            <a:pPr lvl="1"/>
            <a:r>
              <a:rPr lang="pt-BR" dirty="0" smtClean="0"/>
              <a:t>Posteriormente (+projeto), pode ser refinado</a:t>
            </a:r>
          </a:p>
          <a:p>
            <a:pPr lvl="2"/>
            <a:r>
              <a:rPr lang="pt-BR" dirty="0" smtClean="0"/>
              <a:t>Criação e destruição de objetos, tipo e assinatura completa de cada mensagem, etc.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64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de Interação no Processo </a:t>
            </a:r>
            <a:r>
              <a:rPr lang="pt-BR" dirty="0" err="1" smtClean="0"/>
              <a:t>I&amp;I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Embora modelos de um SSOO representem visões distintas, eles são </a:t>
            </a:r>
            <a:r>
              <a:rPr lang="pt-BR" b="1" i="1" dirty="0" smtClean="0"/>
              <a:t>interdependentes e complementares</a:t>
            </a:r>
          </a:p>
          <a:p>
            <a:pPr lvl="1"/>
            <a:r>
              <a:rPr lang="pt-BR" dirty="0" smtClean="0"/>
              <a:t>O MCU fornece cenários a serem considerados pelo MI</a:t>
            </a:r>
          </a:p>
          <a:p>
            <a:pPr lvl="4"/>
            <a:endParaRPr lang="pt-BR" dirty="0" smtClean="0"/>
          </a:p>
          <a:p>
            <a:pPr lvl="1"/>
            <a:r>
              <a:rPr lang="pt-BR" dirty="0" smtClean="0"/>
              <a:t>O modelo de classes de análise fornece objetos iniciais para o MI</a:t>
            </a:r>
          </a:p>
          <a:p>
            <a:pPr lvl="3"/>
            <a:endParaRPr lang="pt-BR" dirty="0" smtClean="0"/>
          </a:p>
          <a:p>
            <a:pPr lvl="1"/>
            <a:r>
              <a:rPr lang="pt-BR" dirty="0" smtClean="0"/>
              <a:t>A construção do MI fornece informações úteis para transformar o modelo de classes de análise no modelo de classes de especificação. Em particular, MI fornece os seguintes itens para refinar o modelo de classes de análise</a:t>
            </a:r>
          </a:p>
          <a:p>
            <a:pPr lvl="2"/>
            <a:r>
              <a:rPr lang="pt-BR" dirty="0" smtClean="0"/>
              <a:t>Detalhamento de operações, detalhamento de associações, operações para classes, novos atributos para classes e novas classes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65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de Interação no Processo </a:t>
            </a:r>
            <a:r>
              <a:rPr lang="pt-BR" dirty="0" err="1" smtClean="0"/>
              <a:t>I&amp;I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66</a:t>
            </a:fld>
            <a:endParaRPr lang="pt-BR"/>
          </a:p>
        </p:txBody>
      </p:sp>
      <p:pic>
        <p:nvPicPr>
          <p:cNvPr id="7" name="Picture 5" descr="Figura_07_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285860"/>
            <a:ext cx="7701656" cy="50368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Discussão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Como informações são passadas de um objeto a outro em um sistema OO?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Quando utilizar diagramas de interações (seqüência ou comunicação)?</a:t>
            </a:r>
          </a:p>
          <a:p>
            <a:pPr lvl="1"/>
            <a:r>
              <a:rPr lang="pt-BR" dirty="0" smtClean="0"/>
              <a:t>Há alternativas para esse momento?</a:t>
            </a:r>
          </a:p>
          <a:p>
            <a:pPr lvl="4"/>
            <a:endParaRPr lang="pt-BR" dirty="0" smtClean="0"/>
          </a:p>
          <a:p>
            <a:r>
              <a:rPr lang="pt-BR" dirty="0" smtClean="0"/>
              <a:t>Qual é a conseqüência da construção dos </a:t>
            </a:r>
            <a:r>
              <a:rPr lang="pt-BR" dirty="0" err="1" smtClean="0"/>
              <a:t>DI’s</a:t>
            </a:r>
            <a:r>
              <a:rPr lang="pt-BR" dirty="0" smtClean="0"/>
              <a:t> sobre os demais artefatos do sistema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Há possibilidade de geração de código a partir de um diagrama de interações?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67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BEZERRA, E. Princípios de Análise e Projeto de Sistemas com UML. 2ª ed. Rio de Janeiro: </a:t>
            </a:r>
            <a:r>
              <a:rPr lang="pt-BR" dirty="0" err="1" smtClean="0"/>
              <a:t>Elsevier</a:t>
            </a:r>
            <a:r>
              <a:rPr lang="pt-BR" dirty="0" smtClean="0"/>
              <a:t>, 2007.</a:t>
            </a:r>
          </a:p>
          <a:p>
            <a:pPr lvl="3"/>
            <a:endParaRPr lang="pt-BR" dirty="0" smtClean="0"/>
          </a:p>
          <a:p>
            <a:pPr lvl="0"/>
            <a:r>
              <a:rPr lang="pt-BR" dirty="0" smtClean="0"/>
              <a:t>FOWLER, M. 3. UML Essencial. 3. ed.  Porto Alegre: </a:t>
            </a:r>
            <a:r>
              <a:rPr lang="pt-BR" dirty="0" err="1" smtClean="0"/>
              <a:t>Bookman</a:t>
            </a:r>
            <a:r>
              <a:rPr lang="pt-BR" dirty="0" smtClean="0"/>
              <a:t>, 2007.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68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Para responder às questões anteriores, o modelo de </a:t>
            </a:r>
            <a:r>
              <a:rPr lang="pt-BR" b="1" i="1" dirty="0" smtClean="0"/>
              <a:t>interações deve ser criado</a:t>
            </a:r>
          </a:p>
          <a:p>
            <a:pPr lvl="3"/>
            <a:endParaRPr lang="pt-BR" b="1" i="1" dirty="0" smtClean="0"/>
          </a:p>
          <a:p>
            <a:r>
              <a:rPr lang="pt-BR" dirty="0" smtClean="0"/>
              <a:t>Esse modelo representa </a:t>
            </a:r>
            <a:r>
              <a:rPr lang="pt-BR" u="sng" dirty="0" smtClean="0"/>
              <a:t>mensagens trocadas entre objetos</a:t>
            </a:r>
            <a:r>
              <a:rPr lang="pt-BR" dirty="0" smtClean="0"/>
              <a:t> para a execução de cenários dos casos de uso do sistema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A construção dos </a:t>
            </a:r>
            <a:r>
              <a:rPr lang="pt-BR" b="1" i="1" dirty="0" smtClean="0"/>
              <a:t>diagramas de interação</a:t>
            </a:r>
            <a:r>
              <a:rPr lang="pt-BR" dirty="0" smtClean="0"/>
              <a:t> é uma consolidação do entendimento dos aspectos dinâmicos do sistema, iniciado nas sessões CRC</a:t>
            </a:r>
          </a:p>
          <a:p>
            <a:pPr lvl="3"/>
            <a:endParaRPr lang="pt-BR" dirty="0" smtClean="0"/>
          </a:p>
          <a:p>
            <a:r>
              <a:rPr lang="pt-BR" dirty="0" smtClean="0"/>
              <a:t>A modelagem de interações é uma parte da modelagem dinâmica de um sistema OO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7158" y="2214554"/>
            <a:ext cx="8439150" cy="240065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pt-BR" sz="2500" dirty="0"/>
              <a:t>Diagramas de interação representam como o sistema age</a:t>
            </a:r>
            <a:r>
              <a:rPr lang="en-US" sz="2500" dirty="0"/>
              <a:t> </a:t>
            </a:r>
            <a:r>
              <a:rPr lang="pt-BR" sz="2500" dirty="0"/>
              <a:t>internamente para que um ator atinja seu objetivo na realização de um caso de uso. A modelagem de um </a:t>
            </a:r>
            <a:r>
              <a:rPr lang="en-US" sz="2500" dirty="0" err="1" smtClean="0"/>
              <a:t>sistema</a:t>
            </a:r>
            <a:r>
              <a:rPr lang="en-US" sz="2500" dirty="0" smtClean="0"/>
              <a:t> </a:t>
            </a:r>
            <a:r>
              <a:rPr lang="pt-BR" sz="2500" dirty="0" smtClean="0"/>
              <a:t>OO </a:t>
            </a:r>
            <a:r>
              <a:rPr lang="pt-BR" sz="2500" dirty="0"/>
              <a:t>normalmente contém diversos diagramas de interação. O conjunto de todos os diagramas de interação de um sistema constitui o seu </a:t>
            </a:r>
            <a:r>
              <a:rPr lang="pt-BR" sz="2500" b="1" i="1" dirty="0"/>
              <a:t>modelo de interações</a:t>
            </a:r>
            <a:r>
              <a:rPr lang="pt-BR" sz="2500" dirty="0"/>
              <a:t>.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Os objetivos da construção do modelo de interação são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Obter informações adicionais para completar e aprimorar outros modelos</a:t>
            </a:r>
          </a:p>
          <a:p>
            <a:pPr lvl="2"/>
            <a:r>
              <a:rPr lang="pt-BR" dirty="0" smtClean="0"/>
              <a:t>Quais as operações de uma classe?</a:t>
            </a:r>
          </a:p>
          <a:p>
            <a:pPr lvl="2"/>
            <a:r>
              <a:rPr lang="pt-BR" dirty="0" smtClean="0"/>
              <a:t>Quais os objetos participantes da realização de um caso de uso (ou cenário deste)?</a:t>
            </a:r>
          </a:p>
          <a:p>
            <a:pPr lvl="2"/>
            <a:r>
              <a:rPr lang="pt-BR" dirty="0" smtClean="0"/>
              <a:t>Para cada operação, qual a sua assinatura?</a:t>
            </a:r>
          </a:p>
          <a:p>
            <a:pPr lvl="2"/>
            <a:r>
              <a:rPr lang="pt-BR" dirty="0" smtClean="0"/>
              <a:t>Uma classe precisa de mais atributos?</a:t>
            </a:r>
          </a:p>
          <a:p>
            <a:pPr lvl="3"/>
            <a:endParaRPr lang="pt-BR" dirty="0" smtClean="0"/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Fornecer aos programadores uma visão detalhada dos objetos e mensagens envolvidos na realização dos casos de uso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Marcos Antonio de Oliveira (APS - 2011.2)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AFA-8430-490E-86DA-45866164D9D9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</TotalTime>
  <Words>4071</Words>
  <Application>Microsoft Office PowerPoint</Application>
  <PresentationFormat>Apresentação na tela (4:3)</PresentationFormat>
  <Paragraphs>550</Paragraphs>
  <Slides>68</Slides>
  <Notes>68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68</vt:i4>
      </vt:variant>
    </vt:vector>
  </HeadingPairs>
  <TitlesOfParts>
    <vt:vector size="70" baseType="lpstr">
      <vt:lpstr>Tema do Office</vt:lpstr>
      <vt:lpstr>Clip</vt:lpstr>
      <vt:lpstr>Análise e Projeto de Sistemas</vt:lpstr>
      <vt:lpstr>Modelagem de Interações</vt:lpstr>
      <vt:lpstr>Índice</vt:lpstr>
      <vt:lpstr>Introdução</vt:lpstr>
      <vt:lpstr>Introdução</vt:lpstr>
      <vt:lpstr>Introdução</vt:lpstr>
      <vt:lpstr>Introdução</vt:lpstr>
      <vt:lpstr>Introdução</vt:lpstr>
      <vt:lpstr>Introdução</vt:lpstr>
      <vt:lpstr>Mensagem</vt:lpstr>
      <vt:lpstr>Mensagem</vt:lpstr>
      <vt:lpstr>Mensagens versus Responsabilidades</vt:lpstr>
      <vt:lpstr>Sintaxe UML para Mensagens</vt:lpstr>
      <vt:lpstr>Exemplos (Mensagens UML)</vt:lpstr>
      <vt:lpstr>Exemplos (Mensagens UML)</vt:lpstr>
      <vt:lpstr>Exemplos (Mensagens UML)</vt:lpstr>
      <vt:lpstr>Notação para Objetos</vt:lpstr>
      <vt:lpstr>Notação para Objetos</vt:lpstr>
      <vt:lpstr>Multiobjetos</vt:lpstr>
      <vt:lpstr>Multiobjetos</vt:lpstr>
      <vt:lpstr>Exemplo (Multiobjetos)</vt:lpstr>
      <vt:lpstr>Mensagens para Objetos/Coleção</vt:lpstr>
      <vt:lpstr>Implementação de Multiobjetos</vt:lpstr>
      <vt:lpstr>Implementação de Multiobjetos</vt:lpstr>
      <vt:lpstr>Tipos de Diagrama de Interação</vt:lpstr>
      <vt:lpstr>Diagrama de seqüência</vt:lpstr>
      <vt:lpstr>Diagrama de Seqüência</vt:lpstr>
      <vt:lpstr>Diagrama de Seqüência</vt:lpstr>
      <vt:lpstr>Elementos Gráficos de um DS</vt:lpstr>
      <vt:lpstr>Mensagem Reflexiva em um DS</vt:lpstr>
      <vt:lpstr>Criação/Destruição de Objetos em DS</vt:lpstr>
      <vt:lpstr>Diagrama de comunicação</vt:lpstr>
      <vt:lpstr>Diagrama de Comunicação</vt:lpstr>
      <vt:lpstr>Diagrama de Comunicação</vt:lpstr>
      <vt:lpstr>Elementos Gráfico do DC</vt:lpstr>
      <vt:lpstr>Elementos Gráfico do DC</vt:lpstr>
      <vt:lpstr>Criação de Objetos em um DC</vt:lpstr>
      <vt:lpstr>Criação de Objetos em um DC</vt:lpstr>
      <vt:lpstr>Criação de Objetos em um DC</vt:lpstr>
      <vt:lpstr>Modularização de interações</vt:lpstr>
      <vt:lpstr>Quadro de Interação</vt:lpstr>
      <vt:lpstr>Quadro de Interação</vt:lpstr>
      <vt:lpstr>Diagramas Nomeados</vt:lpstr>
      <vt:lpstr>Diagramas Referenciados</vt:lpstr>
      <vt:lpstr>Fluxo de Controle: Alternativas</vt:lpstr>
      <vt:lpstr>Fluxo de Controle: Opções</vt:lpstr>
      <vt:lpstr>Fluxo de Controle: Iterações</vt:lpstr>
      <vt:lpstr>Construção do modelo de interações</vt:lpstr>
      <vt:lpstr>Alocação de Responsabilidades</vt:lpstr>
      <vt:lpstr>Alocação de Responsabilidades</vt:lpstr>
      <vt:lpstr>Acoplamento e Coesão</vt:lpstr>
      <vt:lpstr>Dicas para a Construção do  Modelo de Interação</vt:lpstr>
      <vt:lpstr>Procedimentos para a Construção</vt:lpstr>
      <vt:lpstr>Eventos de Sistema</vt:lpstr>
      <vt:lpstr>Eventos de Sistema</vt:lpstr>
      <vt:lpstr>Eventos de Sistema</vt:lpstr>
      <vt:lpstr>Eventos de Sistema</vt:lpstr>
      <vt:lpstr>Procedimento de Construção</vt:lpstr>
      <vt:lpstr>Procedimento de Construção</vt:lpstr>
      <vt:lpstr>Observações sobre o Procedimento</vt:lpstr>
      <vt:lpstr>Observações sobre o Procedimento</vt:lpstr>
      <vt:lpstr>Observações sobre o Procedimento</vt:lpstr>
      <vt:lpstr>modelo de interações no processo I&amp;I</vt:lpstr>
      <vt:lpstr>Modelo de Interação no Processo I&amp;I</vt:lpstr>
      <vt:lpstr>Modelo de Interação no Processo I&amp;I</vt:lpstr>
      <vt:lpstr>Modelo de Interação no Processo I&amp;I</vt:lpstr>
      <vt:lpstr>Discussão</vt:lpstr>
      <vt:lpstr>Referências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Projeto de Sistemas</dc:title>
  <dc:creator>Lincoln Rocha</dc:creator>
  <cp:lastModifiedBy>ufc</cp:lastModifiedBy>
  <cp:revision>446</cp:revision>
  <dcterms:created xsi:type="dcterms:W3CDTF">2010-02-21T22:56:34Z</dcterms:created>
  <dcterms:modified xsi:type="dcterms:W3CDTF">2011-09-02T19:14:58Z</dcterms:modified>
</cp:coreProperties>
</file>