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gcEfM6tfaDWh4ecwIaaL0XxS2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1edd9a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1edd9a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c1edd9a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c1edd9a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c1edd9a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c1edd9a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c1edd9a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c1edd9a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ae2deb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ae2deb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1edd9a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1edd9a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2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p2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Projeto Final de Curso - Eng. ML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328525"/>
            <a:ext cx="8025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Iata anderson de Souza Maciel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https://github.com/AndersonSouza22/ENGENHARIA_MACHINE_LEARNING_INFNET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Tabela de Métricas de Classificação (Precision, Recall, F1-score)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Estas métricas são úteis para avaliar o equilíbrio entre precisão e recall, especialmente em casos de classes desbalanceadas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Métrica de Log Loss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O log loss é uma medida de desempenho para modelos de classificação que quantifica a incerteza das previsões do modelo. Quanto menor o valor de log loss, melhor o desempenho do modelo. Essa métrica é útil para avaliar a calibração das probabilidades previstas pelo modelo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3857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Plot 1 (Matriz de Confusão)</a:t>
            </a:r>
            <a:b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serve para avaliar o desempenho do modelo em termos de verdadeiros positivos, falsos positivos, verdadeiros negativos e falsos negativos</a:t>
            </a: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Plot 2 (Curva ROC e Área sob a Curva - AUC)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curva ROC é uma representação gráfica da taxa de verdadeiros positivos em função da taxa de falsos positivos para diferentes pontos de corte. A AUC é uma métrica que quantifica a capacidade discriminativa do modelo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Processamento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processamento dos dados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11700" y="1505700"/>
            <a:ext cx="7428000" cy="3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50">
                <a:latin typeface="Arial"/>
                <a:ea typeface="Arial"/>
                <a:cs typeface="Arial"/>
                <a:sym typeface="Arial"/>
              </a:rPr>
              <a:t>Descrição dos dados</a:t>
            </a:r>
            <a:br>
              <a:rPr b="1" lang="pt-BR" sz="1250">
                <a:latin typeface="Arial"/>
                <a:ea typeface="Arial"/>
                <a:cs typeface="Arial"/>
                <a:sym typeface="Arial"/>
              </a:rPr>
            </a:b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50">
                <a:latin typeface="Arial"/>
                <a:ea typeface="Arial"/>
                <a:cs typeface="Arial"/>
                <a:sym typeface="Arial"/>
              </a:rPr>
              <a:t>DataSet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Linhas (Desenvolvimento): 24.271 linhas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Colunas (Desenvolvimento): 25 colunas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Dados Faltantes (Desenvolvimento): A coluna shot_made_flag possui 3.986 dados faltantes.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Linhas (Produção): 6.426 linhas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Colunas (Produção): 25 colunas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0"/>
              <a:buFont typeface="Arial"/>
              <a:buChar char="●"/>
            </a:pPr>
            <a:r>
              <a:rPr lang="pt-BR" sz="12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Dados Faltantes (Produção): A coluna shot_made_flag possui 1.014 dados faltantes.</a:t>
            </a:r>
            <a:endParaRPr sz="12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400" u="sng"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1edd9acf_0_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/>
              <a:t>Pipeline de processamento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c1edd9acf_0_36"/>
          <p:cNvSpPr txBox="1"/>
          <p:nvPr>
            <p:ph idx="1" type="body"/>
          </p:nvPr>
        </p:nvSpPr>
        <p:spPr>
          <a:xfrm>
            <a:off x="311700" y="1505700"/>
            <a:ext cx="852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Arial"/>
                <a:ea typeface="Arial"/>
                <a:cs typeface="Arial"/>
                <a:sym typeface="Arial"/>
              </a:rPr>
              <a:t>Descrição dos dados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200">
                <a:latin typeface="Arial"/>
                <a:ea typeface="Arial"/>
                <a:cs typeface="Arial"/>
                <a:sym typeface="Arial"/>
              </a:rPr>
            </a:br>
            <a:r>
              <a:rPr b="1" lang="pt-BR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Utilizadas na Modelagem: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lat: Latitude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lon: Longitude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minutes_remaining: Minutos Restantes no Período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period: Período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playoffs: Playoffs (0 para não playoffs, 1 para playoffs)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shot_distance: Distância do Arremesso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shot_made_flag: Flag de Acerto do Arremesso (0 indica erro, 1 indica acerto)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2750"/>
          </a:p>
        </p:txBody>
      </p:sp>
      <p:sp>
        <p:nvSpPr>
          <p:cNvPr id="145" name="Google Shape;145;g2cc1edd9acf_0_3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1edd9acf_0_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/>
          </a:p>
        </p:txBody>
      </p:sp>
      <p:sp>
        <p:nvSpPr>
          <p:cNvPr id="151" name="Google Shape;151;g2cc1edd9acf_0_44"/>
          <p:cNvSpPr txBox="1"/>
          <p:nvPr>
            <p:ph idx="1" type="body"/>
          </p:nvPr>
        </p:nvSpPr>
        <p:spPr>
          <a:xfrm>
            <a:off x="311700" y="1505700"/>
            <a:ext cx="81348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Descrição dos dados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Codificação de Variáveis Necessárias: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Numérica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Numérica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minutes_remaining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Numérica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Categórica (possíveis valores: 1, 2, 3, 4, 5, 6, 7)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playoffs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Categórica (possíveis valores: 0, 1)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shot_distance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Numérica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shot_made_flag</a:t>
            </a: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: Variável Categórica (0 para erro, 1 para acerto)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9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cc1edd9acf_0_4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processamento dos dados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311700" y="1505700"/>
            <a:ext cx="438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Análise Exploratória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 base na analise foi verificado que a variavel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shot_made_flag está desbalanceada nos dados de desenvolvimento  e isso pode afetar o desempenho do modelo , além disso a análise exploratória também forneceu insights sobre a distribuição das variáveis explicativas, como 'lat', 'lon', 'minutes_remaining', 'period', 'playoffs' e 'shot_distance'. Estes podem ser úteis na seleção de características e na engenharia de características para melhorar o desempenho do modelo , mais graficos estão em anexo no codigo com o nome </a:t>
            </a: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analise_exploratoria_DS_Dev_Prod.ipynb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25" y="1405950"/>
            <a:ext cx="4172000" cy="36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processamento dos dados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311700" y="1505700"/>
            <a:ext cx="42603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Seleção base de teste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dataset de desenvolvimento, o conjunto de treino possui 24271 amostras e o conjunto de teste possui 6073 amostras. No dataset de produção, o número de amostras para cada conjunto não foi especificado , as distribuições da variável alvo 'shot_made_flag' nos conjuntos de treino e teste são ligeiramente diferentes entre o dataset de desenvolvimento e o dataset de produção. No dataset de desenvolvimento, a proporção de 'shot_made_flag' é de aproximadamente 52.3% para 0 e 47.7% para 1, enquanto no dataset de produção, a proporção é de aproximadamente 67.1% para 0 e 32.9% para 1  , a base escolhida deve ser a de DEV não sem antes fazer o balanceamento dos dados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168" name="Google Shape;1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25" y="1377275"/>
            <a:ext cx="4391100" cy="35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Treinamento do Modelo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Treinamento do Modelo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Regressão Logística - Validação Cruzada 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validação cruzada é uma técnica essencial para avaliar o desempenho de um modelo de machine learning e selecionar os melhores hiperparâmetros e a curva de validação mostra como a métrica de avaliação (por exemplo, precisão, F1-score) varia com diferentes valores de um hiperparâmetro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25" y="1505700"/>
            <a:ext cx="4107475" cy="33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processamento dos dados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Regressão Logística - Classificação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400"/>
              <a:t>MELHOR MODELO </a:t>
            </a:r>
            <a:br>
              <a:rPr lang="pt-BR" sz="1400"/>
            </a:b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br>
              <a:rPr lang="pt-BR" sz="1400"/>
            </a:br>
            <a:endParaRPr sz="1400"/>
          </a:p>
        </p:txBody>
      </p:sp>
      <p:pic>
        <p:nvPicPr>
          <p:cNvPr id="189" name="Google Shape;1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00" y="2181725"/>
            <a:ext cx="4506724" cy="2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25" y="1657600"/>
            <a:ext cx="4260299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Agenda do Trabalho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O aluno deve preencher essa apresentação com os resultados da sua implementação do modelo. Os códigos devem ser disponibilizados em repositório próprio, público, para inspeção.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Essa apresentação é padronizada para que os alunos possam incluir os seus resultados, com figuras, tabelas e descrições sobre o projeto de curso. Os resultados aqui descritos serão confrontados com os códigos disponibilizados.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Treinamento do Modelo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Árvore de Decisão - Validação Cruzada 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é uma representação gráfica da relação entre a profundidade máxima da árvore e o desempenho do modelo , geralmente mostra o desempenho do modelo 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50" y="1560100"/>
            <a:ext cx="4655975" cy="31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Treinamento do Modelo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Árvore de Decisão - Classificação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é um modelo de aprendizado de máquina supervisionado que é usado principalmente para classificar instâncias de dados em classes ou categorias distintas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725" y="1505700"/>
            <a:ext cx="4260300" cy="3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Treinamento do Modelo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Seleção, finalização e registro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400"/>
              <a:t>&lt;Figura ROC do grupo de teste com os dois modelos (regressão e árvore, na mesma figura) &gt;</a:t>
            </a:r>
            <a:endParaRPr sz="1400"/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25" y="1505700"/>
            <a:ext cx="4734049" cy="28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Aplicação do Modelo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Aplicação do Modelo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Deployment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O modelo escolhido foi treinado usando a biblioteca PyCaret e otimizado para a métrica de área sob a curva ROC (AUC). No código fornecido, o modelo é treinado utilizando o método </a:t>
            </a:r>
            <a:r>
              <a:rPr lang="pt-BR" sz="9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automl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 da biblioteca PyCaret ,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4572000" y="1907925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400"/>
              <a:t>&lt; Figura da matriz de confusão do modelo selecionado com os dados de produção&gt;</a:t>
            </a:r>
            <a:endParaRPr sz="1400"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5" y="2919763"/>
            <a:ext cx="33909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25" y="1828250"/>
            <a:ext cx="4336050" cy="28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c1edd9acf_0_7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pt-BR"/>
              <a:t>Pipeline de Aplicação do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cc1edd9acf_0_7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Streamlit , com meu email pessoal</a:t>
            </a:r>
            <a:br>
              <a:rPr lang="pt-BR"/>
            </a:br>
            <a:r>
              <a:rPr lang="pt-BR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Pipeline de Aplicação do Modelo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c1edd9acf_0_74"/>
          <p:cNvSpPr txBox="1"/>
          <p:nvPr>
            <p:ph idx="2" type="body"/>
          </p:nvPr>
        </p:nvSpPr>
        <p:spPr>
          <a:xfrm>
            <a:off x="4832400" y="2193900"/>
            <a:ext cx="39999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cc1edd9acf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843100"/>
            <a:ext cx="8520599" cy="2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Pipeline de Aplicação do Modelo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Interface Monitoramento  , está no codigo  app.py</a:t>
            </a:r>
            <a:endParaRPr b="1"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4713900" y="28708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218275"/>
            <a:ext cx="7924624" cy="21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Pipeline de Aplicação do Modelo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311700" y="1505700"/>
            <a:ext cx="85737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D0D0D"/>
                </a:solidFill>
                <a:highlight>
                  <a:srgbClr val="FFFFFF"/>
                </a:highlight>
              </a:rPr>
              <a:t>Estratégia reativa de retreinamento: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Nesta estratégia, o modelo é retreinado em intervalos fixos de tempo ou sempre que ocorre um evento específico, como a chegada de novos dados ou mudanças significativas no ambiente.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O retreinamento do modelo é desencadeado em resposta a eventos específicos ou em intervalos regulares, independentemente do desempenho atual do modelo.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Essa abordagem é mais simples de implementar e gerenciar, pois segue uma programação predefinida.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</a:rPr>
              <a:t>No entanto, pode resultar em retreinamentos desnecessários do modelo se não houver mudanças significativas nos dados ou no ambiente.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4572000" y="20673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c1edd9acf_0_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cc1edd9acf_0_83"/>
          <p:cNvSpPr txBox="1"/>
          <p:nvPr>
            <p:ph idx="1" type="body"/>
          </p:nvPr>
        </p:nvSpPr>
        <p:spPr>
          <a:xfrm>
            <a:off x="311700" y="1505700"/>
            <a:ext cx="8585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Estratégia preditiva de retreinamento:</a:t>
            </a:r>
            <a:endParaRPr b="1"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Nesta estratégia, o modelo é retreinado com base em previsões sobre a degradação do desempenho do modelo.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São utilizadas técnicas de monitoramento contínuo do desempenho do modelo e análise preditiva para determinar o momento ideal para o retreinamento.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São considerados fatores como a precisão das previsões do modelo, a estabilidade dos dados, a degradação do desempenho ao longo do tempo e as mudanças no ambiente.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retreinamento é agendado dinamicamente com base em indicadores de que o desempenho do modelo está diminuindo ou que os dados estão se desviando significativamente do treinamento original.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Essa abordagem pode economizar recursos computacionais, garantindo que o modelo seja retreinado apenas quando necessário, melhorando assim a eficiência geral do processo.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cc1edd9acf_0_83"/>
          <p:cNvSpPr txBox="1"/>
          <p:nvPr>
            <p:ph idx="2" type="body"/>
          </p:nvPr>
        </p:nvSpPr>
        <p:spPr>
          <a:xfrm>
            <a:off x="8897400" y="1365100"/>
            <a:ext cx="39999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7" name="Google Shape;77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Treinamento do Modelo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Validação Cruzada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Regressão Logística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Árvore de Decisão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Seleção, finalização e registro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Aplicação do Modelo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 as a Service localmente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Interface para aplicação na base de produção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Monitoramento do modelo</a:t>
            </a:r>
            <a:endParaRPr sz="1300"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 da modelagem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Arquitetura da solução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Bibliotecas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Artefatos e Métricas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processamento dos dados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dos dados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Análise Exploratória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 base de teste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Objetivo da modelagem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400"/>
              <a:t>Em homenagem ao jogador da NBA Kobe Bryant (falecido em 2020), foram disponibilizados os dados de 20 anos de arremessos, bem sucedidos ou não, e informações correlacionadas.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400"/>
              <a:t>O objetivo desse estudo é aplicar técnicas de inteligência artificial para prever se um arremesso será convertido em pontos ou não. </a:t>
            </a:r>
            <a:endParaRPr sz="140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00" y="2111050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Arquitetura da Solução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17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505700"/>
            <a:ext cx="37296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400"/>
              <a:t>Diagrama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400"/>
              <a:t>Pipelines garantem que o processo de treinamento do modelo possa ser repetido com os mesmos resultados , permitem a automatização de tarefas repetitivas e tem escalabilidade e permitem que a manutenção seja mais </a:t>
            </a:r>
            <a:r>
              <a:rPr lang="pt-BR" sz="1400"/>
              <a:t>fácil</a:t>
            </a:r>
            <a:endParaRPr sz="1400"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311600" y="1450425"/>
            <a:ext cx="4671300" cy="313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3300"/>
              <a:t> </a:t>
            </a:r>
            <a:endParaRPr sz="3300"/>
          </a:p>
        </p:txBody>
      </p:sp>
      <p:pic>
        <p:nvPicPr>
          <p:cNvPr id="98" name="Google Shape;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50425"/>
            <a:ext cx="4671300" cy="31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ae2debef_0_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104" name="Google Shape;104;g2daae2debef_0_4"/>
          <p:cNvSpPr txBox="1"/>
          <p:nvPr>
            <p:ph idx="1" type="body"/>
          </p:nvPr>
        </p:nvSpPr>
        <p:spPr>
          <a:xfrm>
            <a:off x="311700" y="1505700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highlight>
                  <a:srgbClr val="0D0D0D"/>
                </a:highlight>
                <a:latin typeface="Arial"/>
                <a:ea typeface="Arial"/>
                <a:cs typeface="Arial"/>
                <a:sym typeface="Arial"/>
              </a:rPr>
              <a:t>Importância</a:t>
            </a:r>
            <a:r>
              <a:rPr b="1" lang="pt-BR" sz="1400">
                <a:highlight>
                  <a:srgbClr val="0D0D0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highlight>
                  <a:srgbClr val="0D0D0D"/>
                </a:highlight>
                <a:latin typeface="Arial"/>
                <a:ea typeface="Arial"/>
                <a:cs typeface="Arial"/>
                <a:sym typeface="Arial"/>
              </a:rPr>
              <a:t>pipelines</a:t>
            </a:r>
            <a:r>
              <a:rPr b="1" lang="pt-BR" sz="1400">
                <a:highlight>
                  <a:srgbClr val="0D0D0D"/>
                </a:highlight>
                <a:latin typeface="Arial"/>
                <a:ea typeface="Arial"/>
                <a:cs typeface="Arial"/>
                <a:sym typeface="Arial"/>
              </a:rPr>
              <a:t> na Passagem de DEV para PROD</a:t>
            </a:r>
            <a:endParaRPr b="1" sz="1400">
              <a:highlight>
                <a:srgbClr val="0D0D0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700">
                <a:highlight>
                  <a:srgbClr val="0D0D0D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Testes</a:t>
            </a: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  <a:t>: Podem incluir etapas de teste e validação que verificam a qualidade do modelo antes de ser implantado em produção. Isso  reduz o risco de bugs.</a:t>
            </a:r>
            <a:b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Controle de Versões</a:t>
            </a: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  <a:t>:Ppodem integrar sistemas de controle de versão para rastrear todas as alterações feitas no código, dados e configurações do modelo.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Implantação Contínua:</a:t>
            </a: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  <a:t> Podem facilitar a implantação contínua de modelos em produção, permitindo atualizações rápidas e frequentes com o mínimo de tempo de inatividade.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Monitoramento e Manutenção</a:t>
            </a:r>
            <a:r>
              <a:rPr lang="pt-BR">
                <a:solidFill>
                  <a:srgbClr val="0D0D0D"/>
                </a:solidFill>
                <a:highlight>
                  <a:srgbClr val="FFFFFF"/>
                </a:highlight>
              </a:rPr>
              <a:t>: Podem incluir ferramentas de monitoramento que acompanham o desempenho do modelo em produção e alertam sobre quaisquer problemas ou mudanças no comportamento do modelo ao longo do tempo.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daae2debef_0_4"/>
          <p:cNvSpPr txBox="1"/>
          <p:nvPr>
            <p:ph idx="2" type="body"/>
          </p:nvPr>
        </p:nvSpPr>
        <p:spPr>
          <a:xfrm>
            <a:off x="-3999900" y="-5044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Rastreamento de experimentos </a:t>
            </a: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MLflow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: Fornece uma maneira de rastrear parâmetros, métricas, artefatos do modelo que permite comparar diferentes iterações de modelos e acompanhar o progresso ao longo do tempo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Treinamento e avaliação do modelo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PyCaret: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Facilita o treinamento e avaliação de  um modelo e pode comparar varios modelos </a:t>
            </a: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MLflow: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pode ser usado para treinar modelos e registrar os artefatos resultantes</a:t>
            </a:r>
            <a:endParaRPr b="1" u="sng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Monitoramento da saúde do modelo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MLflow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:monitora a saúde do modelo ao longo do tempo, registrando métricas de desempenho e atualizando-as conforme novos dados são disponibilizados</a:t>
            </a: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 sz="1200">
                <a:solidFill>
                  <a:srgbClr val="0D0D0D"/>
                </a:solidFill>
                <a:highlight>
                  <a:srgbClr val="FFFFFF"/>
                </a:highlight>
              </a:rPr>
              <a:t>Atualização do modelo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	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MLflow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:Facilita o acompanhamento de modelos em produção e a atualização de versões. Quando um novo modelo é treinado, pode-se usar o MLflow para registrar a nova versão e compará-la com versões anteriores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1edd9acf_0_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/>
              <a:t>Arquitetura da 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c1edd9acf_0_15"/>
          <p:cNvSpPr txBox="1"/>
          <p:nvPr>
            <p:ph idx="1" type="body"/>
          </p:nvPr>
        </p:nvSpPr>
        <p:spPr>
          <a:xfrm>
            <a:off x="3726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  <a:t>Provisionamento (deployment)</a:t>
            </a:r>
            <a:br>
              <a:rPr b="1" lang="pt-BR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 sz="1200" u="sng">
                <a:solidFill>
                  <a:srgbClr val="0D0D0D"/>
                </a:solidFill>
                <a:highlight>
                  <a:srgbClr val="FFFFFF"/>
                </a:highlight>
              </a:rPr>
              <a:t>MLflow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:Pode ser integrado com plataformas de provisionamento, como Kubernetes ou AWS SageMaker, para implantar modelos treinados em produção</a:t>
            </a: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pt-BR" sz="1200">
                <a:solidFill>
                  <a:srgbClr val="0D0D0D"/>
                </a:solidFill>
                <a:highlight>
                  <a:srgbClr val="FFFFFF"/>
                </a:highlight>
              </a:rPr>
              <a:t>Streamlit: 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</a:rPr>
              <a:t>Pode ser usado para criar interfaces de usuário para modelos de machine learning implantados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g2cc1edd9acf_0_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