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4"/>
    <p:sldMasterId id="2147483685" r:id="rId5"/>
    <p:sldMasterId id="2147483686" r:id="rId6"/>
  </p:sldMasterIdLst>
  <p:notesMasterIdLst>
    <p:notesMasterId r:id="rId29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0080625" cy="5670550"/>
  <p:notesSz cx="7559675" cy="10691813"/>
  <p:embeddedFontLs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Roboto" panose="020B0604020202020204" charset="0"/>
      <p:regular r:id="rId34"/>
      <p:bold r:id="rId35"/>
      <p:italic r:id="rId36"/>
      <p:boldItalic r:id="rId37"/>
    </p:embeddedFont>
    <p:embeddedFont>
      <p:font typeface="Verdana" panose="020B060403050404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B61A6B-A87F-4BD6-B854-025987F70C28}">
  <a:tblStyle styleId="{08B61A6B-A87F-4BD6-B854-025987F70C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font" Target="fonts/font10.fntdata"/><Relationship Id="rId21" Type="http://schemas.openxmlformats.org/officeDocument/2006/relationships/slide" Target="slides/slide15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font" Target="fonts/font7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4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3525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f528f3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1525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f528f32a0_0_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4f528f32a0_0_0:notes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1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55ba641b7_0_18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555ba641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35" name="Google Shape;335;g555ba641b7_0_18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55ba641b7_0_28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555ba641b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43" name="Google Shape;343;g555ba641b7_0_28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55ba641b7_0_39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555ba641b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51" name="Google Shape;351;g555ba641b7_0_39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54d05e084_1_0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554d05e08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59" name="Google Shape;359;g554d05e084_1_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54d05e084_1_14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554d05e084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67" name="Google Shape;367;g554d05e084_1_14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5cab0773f_0_9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55cab0773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75" name="Google Shape;375;g55cab0773f_0_9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5cab0773f_0_27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55cab0773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83" name="Google Shape;383;g55cab0773f_0_27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5cab0773f_0_37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55cab0773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91" name="Google Shape;391;g55cab0773f_0_37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5cab0773f_0_18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55cab0773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99" name="Google Shape;399;g55cab0773f_0_18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5cab0773f_0_47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55cab0773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07" name="Google Shape;407;g55cab0773f_0_47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5ba4c1246_0_0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55ba4c12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62" name="Google Shape;262;g55ba4c1246_0_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5cab0773f_0_59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55cab0773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15" name="Google Shape;415;g55cab0773f_0_59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5627fd846_0_0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55627fd8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23" name="Google Shape;423;g55627fd846_0_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1525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5bc15f5a6_0_0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55bc15f5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71" name="Google Shape;271;g55bc15f5a6_0_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5bc15f5a6_0_18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55bc15f5a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80" name="Google Shape;280;g55bc15f5a6_0_18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5bc15f5a6_0_34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55bc15f5a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89" name="Google Shape;289;g55bc15f5a6_0_34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5bc15f5a6_0_4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55bc15f5a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99" name="Google Shape;299;g55bc15f5a6_0_4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54d05e084_0_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554d05e08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10" name="Google Shape;310;g554d05e084_0_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5bc15f5a6_0_61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55bc15f5a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19" name="Google Shape;319;g55bc15f5a6_0_61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55ba641b7_0_9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555ba641b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27" name="Google Shape;327;g555ba641b7_0_9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Personalizado">
  <p:cSld name="Esquema Personalizad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503238" y="225425"/>
            <a:ext cx="9069387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175"/>
            <a:ext cx="10080625" cy="5658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Duplo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503238" y="1327150"/>
            <a:ext cx="4457700" cy="3287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2"/>
          </p:nvPr>
        </p:nvSpPr>
        <p:spPr>
          <a:xfrm>
            <a:off x="5113338" y="1327150"/>
            <a:ext cx="4459287" cy="3287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cção" type="secHead">
  <p:cSld name="SECTION_HEAD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796925" y="3643313"/>
            <a:ext cx="8567738" cy="112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796925" y="2403475"/>
            <a:ext cx="8567738" cy="1239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o de título" type="title">
  <p:cSld name="TITL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55650" y="1762125"/>
            <a:ext cx="8569325" cy="1214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512888" y="3213100"/>
            <a:ext cx="7056437" cy="144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Personalizado">
  <p:cSld name="Esquema Personalizado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503238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175"/>
            <a:ext cx="10080626" cy="5658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objecto" type="obj">
  <p:cSld name="OBJEC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503237" y="1327150"/>
            <a:ext cx="9069300" cy="3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e texto" type="vertTitleAndTx">
  <p:cSld name="VERTICAL_TITLE_AND_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 rot="5400000">
            <a:off x="6244575" y="1286675"/>
            <a:ext cx="43893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 rot="5400000">
            <a:off x="1633574" y="-904975"/>
            <a:ext cx="4389300" cy="6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 rot="5400000">
            <a:off x="3394124" y="-1563650"/>
            <a:ext cx="3287700" cy="90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1976438" y="3968750"/>
            <a:ext cx="60483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20"/>
          <p:cNvSpPr>
            <a:spLocks noGrp="1"/>
          </p:cNvSpPr>
          <p:nvPr>
            <p:ph type="pic" idx="2"/>
          </p:nvPr>
        </p:nvSpPr>
        <p:spPr>
          <a:xfrm>
            <a:off x="1976438" y="506413"/>
            <a:ext cx="6048300" cy="3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1976438" y="4438650"/>
            <a:ext cx="60483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504825" y="225425"/>
            <a:ext cx="3316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3941763" y="225425"/>
            <a:ext cx="5635500" cy="4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2"/>
          </p:nvPr>
        </p:nvSpPr>
        <p:spPr>
          <a:xfrm>
            <a:off x="504825" y="1185863"/>
            <a:ext cx="3316200" cy="3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objecto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503237" y="1327150"/>
            <a:ext cx="9069387" cy="328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 título" type="titleOnly">
  <p:cSld name="TITLE_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504825" y="227013"/>
            <a:ext cx="90726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xfrm>
            <a:off x="504825" y="1270000"/>
            <a:ext cx="44529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2"/>
          </p:nvPr>
        </p:nvSpPr>
        <p:spPr>
          <a:xfrm>
            <a:off x="504825" y="1798638"/>
            <a:ext cx="4452900" cy="3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3"/>
          </p:nvPr>
        </p:nvSpPr>
        <p:spPr>
          <a:xfrm>
            <a:off x="5121275" y="1270000"/>
            <a:ext cx="44562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4"/>
          </p:nvPr>
        </p:nvSpPr>
        <p:spPr>
          <a:xfrm>
            <a:off x="5121275" y="1798638"/>
            <a:ext cx="4456200" cy="3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Duplo" type="twoObj">
  <p:cSld name="TWO_OBJECT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>
            <a:off x="503238" y="1327150"/>
            <a:ext cx="4457700" cy="3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2"/>
          </p:nvPr>
        </p:nvSpPr>
        <p:spPr>
          <a:xfrm>
            <a:off x="5113338" y="1327150"/>
            <a:ext cx="4459200" cy="3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cção" type="secHead">
  <p:cSld name="SECTION_HEADER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796925" y="3643313"/>
            <a:ext cx="8567700" cy="11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796925" y="2403475"/>
            <a:ext cx="8567700" cy="12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o de título" type="title">
  <p:cSld name="TITLE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ctrTitle"/>
          </p:nvPr>
        </p:nvSpPr>
        <p:spPr>
          <a:xfrm>
            <a:off x="755650" y="1762125"/>
            <a:ext cx="8569200" cy="12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1"/>
          </p:nvPr>
        </p:nvSpPr>
        <p:spPr>
          <a:xfrm>
            <a:off x="1512888" y="3213100"/>
            <a:ext cx="7056300" cy="14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Personalizado">
  <p:cSld name="Esquema Personalizado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503238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175"/>
            <a:ext cx="9981775" cy="5658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objecto" type="obj">
  <p:cSld name="OBJEC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body" idx="1"/>
          </p:nvPr>
        </p:nvSpPr>
        <p:spPr>
          <a:xfrm>
            <a:off x="503237" y="1327150"/>
            <a:ext cx="9069300" cy="3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e texto" type="vertTitleAndTx">
  <p:cSld name="VERTICAL_TITLE_AND_VERTICAL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 rot="5400000">
            <a:off x="6244575" y="1286675"/>
            <a:ext cx="4389300" cy="22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body" idx="1"/>
          </p:nvPr>
        </p:nvSpPr>
        <p:spPr>
          <a:xfrm rot="5400000">
            <a:off x="1633574" y="-904975"/>
            <a:ext cx="4389300" cy="6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body" idx="1"/>
          </p:nvPr>
        </p:nvSpPr>
        <p:spPr>
          <a:xfrm rot="5400000">
            <a:off x="3394124" y="-1563650"/>
            <a:ext cx="3287700" cy="90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Google Shape;199;p31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>
            <a:spLocks noGrp="1"/>
          </p:cNvSpPr>
          <p:nvPr>
            <p:ph type="title"/>
          </p:nvPr>
        </p:nvSpPr>
        <p:spPr>
          <a:xfrm>
            <a:off x="1976438" y="3968750"/>
            <a:ext cx="60483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32"/>
          <p:cNvSpPr>
            <a:spLocks noGrp="1"/>
          </p:cNvSpPr>
          <p:nvPr>
            <p:ph type="pic" idx="2"/>
          </p:nvPr>
        </p:nvSpPr>
        <p:spPr>
          <a:xfrm>
            <a:off x="1976438" y="506413"/>
            <a:ext cx="6048300" cy="3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32"/>
          <p:cNvSpPr txBox="1">
            <a:spLocks noGrp="1"/>
          </p:cNvSpPr>
          <p:nvPr>
            <p:ph type="body" idx="1"/>
          </p:nvPr>
        </p:nvSpPr>
        <p:spPr>
          <a:xfrm>
            <a:off x="1976438" y="4438650"/>
            <a:ext cx="60483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" name="Google Shape;208;p32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>
            <a:spLocks noGrp="1"/>
          </p:cNvSpPr>
          <p:nvPr>
            <p:ph type="title"/>
          </p:nvPr>
        </p:nvSpPr>
        <p:spPr>
          <a:xfrm>
            <a:off x="504825" y="225425"/>
            <a:ext cx="3316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33"/>
          <p:cNvSpPr txBox="1">
            <a:spLocks noGrp="1"/>
          </p:cNvSpPr>
          <p:nvPr>
            <p:ph type="body" idx="1"/>
          </p:nvPr>
        </p:nvSpPr>
        <p:spPr>
          <a:xfrm>
            <a:off x="3941763" y="225425"/>
            <a:ext cx="5635500" cy="4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" name="Google Shape;212;p33"/>
          <p:cNvSpPr txBox="1">
            <a:spLocks noGrp="1"/>
          </p:cNvSpPr>
          <p:nvPr>
            <p:ph type="body" idx="2"/>
          </p:nvPr>
        </p:nvSpPr>
        <p:spPr>
          <a:xfrm>
            <a:off x="504825" y="1185863"/>
            <a:ext cx="3316200" cy="3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" name="Google Shape;213;p33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" name="Google Shape;215;p33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34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" name="Google Shape;219;p34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 título" type="titleOnly">
  <p:cSld name="TITLE_ONLY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" name="Google Shape;222;p35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" name="Google Shape;223;p35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4" name="Google Shape;224;p35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title"/>
          </p:nvPr>
        </p:nvSpPr>
        <p:spPr>
          <a:xfrm>
            <a:off x="504825" y="227013"/>
            <a:ext cx="90726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7" name="Google Shape;227;p36"/>
          <p:cNvSpPr txBox="1">
            <a:spLocks noGrp="1"/>
          </p:cNvSpPr>
          <p:nvPr>
            <p:ph type="body" idx="1"/>
          </p:nvPr>
        </p:nvSpPr>
        <p:spPr>
          <a:xfrm>
            <a:off x="504825" y="1270000"/>
            <a:ext cx="44529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" name="Google Shape;228;p36"/>
          <p:cNvSpPr txBox="1">
            <a:spLocks noGrp="1"/>
          </p:cNvSpPr>
          <p:nvPr>
            <p:ph type="body" idx="2"/>
          </p:nvPr>
        </p:nvSpPr>
        <p:spPr>
          <a:xfrm>
            <a:off x="504825" y="1798638"/>
            <a:ext cx="4452900" cy="3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9" name="Google Shape;229;p36"/>
          <p:cNvSpPr txBox="1">
            <a:spLocks noGrp="1"/>
          </p:cNvSpPr>
          <p:nvPr>
            <p:ph type="body" idx="3"/>
          </p:nvPr>
        </p:nvSpPr>
        <p:spPr>
          <a:xfrm>
            <a:off x="5121275" y="1270000"/>
            <a:ext cx="44562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0" name="Google Shape;230;p36"/>
          <p:cNvSpPr txBox="1">
            <a:spLocks noGrp="1"/>
          </p:cNvSpPr>
          <p:nvPr>
            <p:ph type="body" idx="4"/>
          </p:nvPr>
        </p:nvSpPr>
        <p:spPr>
          <a:xfrm>
            <a:off x="5121275" y="1798638"/>
            <a:ext cx="4456200" cy="3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" name="Google Shape;231;p36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" name="Google Shape;232;p36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" name="Google Shape;233;p36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Duplo" type="twoObj">
  <p:cSld name="TWO_OBJECTS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>
            <a:spLocks noGrp="1"/>
          </p:cNvSpPr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" name="Google Shape;236;p37"/>
          <p:cNvSpPr txBox="1">
            <a:spLocks noGrp="1"/>
          </p:cNvSpPr>
          <p:nvPr>
            <p:ph type="body" idx="1"/>
          </p:nvPr>
        </p:nvSpPr>
        <p:spPr>
          <a:xfrm>
            <a:off x="503238" y="1327150"/>
            <a:ext cx="4457700" cy="3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" name="Google Shape;237;p37"/>
          <p:cNvSpPr txBox="1">
            <a:spLocks noGrp="1"/>
          </p:cNvSpPr>
          <p:nvPr>
            <p:ph type="body" idx="2"/>
          </p:nvPr>
        </p:nvSpPr>
        <p:spPr>
          <a:xfrm>
            <a:off x="5113338" y="1327150"/>
            <a:ext cx="4459200" cy="3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" name="Google Shape;238;p37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" name="Google Shape;239;p37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" name="Google Shape;240;p37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cção" type="secHead">
  <p:cSld name="SECTION_HEADER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>
            <a:spLocks noGrp="1"/>
          </p:cNvSpPr>
          <p:nvPr>
            <p:ph type="title"/>
          </p:nvPr>
        </p:nvSpPr>
        <p:spPr>
          <a:xfrm>
            <a:off x="796925" y="3643313"/>
            <a:ext cx="8567700" cy="11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" name="Google Shape;243;p38"/>
          <p:cNvSpPr txBox="1">
            <a:spLocks noGrp="1"/>
          </p:cNvSpPr>
          <p:nvPr>
            <p:ph type="body" idx="1"/>
          </p:nvPr>
        </p:nvSpPr>
        <p:spPr>
          <a:xfrm>
            <a:off x="796925" y="2403475"/>
            <a:ext cx="8567700" cy="12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4" name="Google Shape;244;p38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5" name="Google Shape;245;p38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" name="Google Shape;246;p38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o de título" type="title">
  <p:cSld name="TITLE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>
            <a:spLocks noGrp="1"/>
          </p:cNvSpPr>
          <p:nvPr>
            <p:ph type="ctrTitle"/>
          </p:nvPr>
        </p:nvSpPr>
        <p:spPr>
          <a:xfrm>
            <a:off x="755650" y="1762125"/>
            <a:ext cx="8569200" cy="12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9" name="Google Shape;249;p39"/>
          <p:cNvSpPr txBox="1">
            <a:spLocks noGrp="1"/>
          </p:cNvSpPr>
          <p:nvPr>
            <p:ph type="subTitle" idx="1"/>
          </p:nvPr>
        </p:nvSpPr>
        <p:spPr>
          <a:xfrm>
            <a:off x="1512888" y="3213100"/>
            <a:ext cx="7056300" cy="14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" name="Google Shape;250;p39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" name="Google Shape;251;p39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" name="Google Shape;252;p39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e texto" type="vertTitleAndTx">
  <p:cSld name="VERTICAL_TITLE_AND_VERTICAL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 rot="5400000">
            <a:off x="6244431" y="1286669"/>
            <a:ext cx="4389438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 rot="5400000">
            <a:off x="1633537" y="-904875"/>
            <a:ext cx="4389438" cy="665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 rot="5400000">
            <a:off x="3394075" y="-1563687"/>
            <a:ext cx="3287712" cy="90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976438" y="3968750"/>
            <a:ext cx="6048375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>
            <a:spLocks noGrp="1"/>
          </p:cNvSpPr>
          <p:nvPr>
            <p:ph type="pic" idx="2"/>
          </p:nvPr>
        </p:nvSpPr>
        <p:spPr>
          <a:xfrm>
            <a:off x="1976438" y="506413"/>
            <a:ext cx="6048375" cy="340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976438" y="4438650"/>
            <a:ext cx="6048375" cy="66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504825" y="225425"/>
            <a:ext cx="3316288" cy="96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3941763" y="225425"/>
            <a:ext cx="5635625" cy="484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2"/>
          </p:nvPr>
        </p:nvSpPr>
        <p:spPr>
          <a:xfrm>
            <a:off x="504825" y="1185863"/>
            <a:ext cx="3316288" cy="387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 título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504825" y="227013"/>
            <a:ext cx="9072563" cy="94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504825" y="1270000"/>
            <a:ext cx="4452938" cy="52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504825" y="1798638"/>
            <a:ext cx="4452938" cy="326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5121275" y="1270000"/>
            <a:ext cx="4456113" cy="52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5121275" y="1798638"/>
            <a:ext cx="4456113" cy="326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bg_interna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1"/>
            <a:ext cx="10080625" cy="565989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503237" y="225425"/>
            <a:ext cx="9069387" cy="94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503237" y="1327150"/>
            <a:ext cx="9069387" cy="328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0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2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03237" y="1327150"/>
            <a:ext cx="9069300" cy="3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503237" y="2254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body" idx="1"/>
          </p:nvPr>
        </p:nvSpPr>
        <p:spPr>
          <a:xfrm>
            <a:off x="503237" y="1327150"/>
            <a:ext cx="9069300" cy="3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06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1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13"/>
              </a:spcBef>
              <a:spcAft>
                <a:spcPts val="213"/>
              </a:spcAft>
              <a:buClr>
                <a:srgbClr val="000000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dt" idx="10"/>
          </p:nvPr>
        </p:nvSpPr>
        <p:spPr>
          <a:xfrm>
            <a:off x="50323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ftr" idx="11"/>
          </p:nvPr>
        </p:nvSpPr>
        <p:spPr>
          <a:xfrm>
            <a:off x="3448050" y="5165725"/>
            <a:ext cx="31941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sldNum" idx="12"/>
          </p:nvPr>
        </p:nvSpPr>
        <p:spPr>
          <a:xfrm>
            <a:off x="7227887" y="5165725"/>
            <a:ext cx="23463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/>
        </p:nvSpPr>
        <p:spPr>
          <a:xfrm>
            <a:off x="503237" y="3578225"/>
            <a:ext cx="9069300" cy="9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01 - INTRODUÇÃO AO JAVASCRIPT</a:t>
            </a:r>
            <a:endParaRPr sz="3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49" descr="bg_intern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9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2625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pt-BR" sz="2000">
                <a:solidFill>
                  <a:srgbClr val="FFFFFF"/>
                </a:solidFill>
              </a:rPr>
              <a:t>INTRODUÇÃO AO JAVASCRIPT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TRABALHANDO COM O DOM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39" name="Google Shape;339;p49"/>
          <p:cNvSpPr txBox="1"/>
          <p:nvPr/>
        </p:nvSpPr>
        <p:spPr>
          <a:xfrm>
            <a:off x="153675" y="1117550"/>
            <a:ext cx="9838500" cy="3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 DOM representa a página HTML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/>
              <a:t>Para acessar um dos elementos, os mesmos devem ser “Procurados” pelo JavaScript.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/>
              <a:t>Procurando elementos: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document.getElementById(id);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document.getElementsByTagName(name);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document.getElementsByClassName(name);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/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50" descr="bg_intern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0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2625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pt-BR" sz="2000">
                <a:solidFill>
                  <a:srgbClr val="FFFFFF"/>
                </a:solidFill>
              </a:rPr>
              <a:t>INTRODUÇÃO AO JAVASCRIPT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TRABALHANDO COM O DOM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47" name="Google Shape;347;p50"/>
          <p:cNvSpPr txBox="1"/>
          <p:nvPr/>
        </p:nvSpPr>
        <p:spPr>
          <a:xfrm>
            <a:off x="153675" y="1117550"/>
            <a:ext cx="9838500" cy="3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Editando elementos: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Altera o conteúdo de um elemento HTML: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element.innerHTML = “Conteúdo”;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Adiciona um novo valor para um estilo inline de um elemento HTML: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element.style.property = “Exemplo”;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Adiciona um novo atributo ou modifica um atributo existente (não CSS):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element.setAttribute(attribute, value);</a:t>
            </a:r>
            <a:endParaRPr sz="1800"/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51" descr="bg_intern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51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2625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pt-BR" sz="2000">
                <a:solidFill>
                  <a:srgbClr val="FFFFFF"/>
                </a:solidFill>
              </a:rPr>
              <a:t>INTRODUÇÃO AO JAVASCRIPT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TRABALHANDO COM O DOM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55" name="Google Shape;355;p51"/>
          <p:cNvSpPr txBox="1"/>
          <p:nvPr/>
        </p:nvSpPr>
        <p:spPr>
          <a:xfrm>
            <a:off x="153675" y="1117550"/>
            <a:ext cx="9838500" cy="3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Adicionando ou removendo elementos:</a:t>
            </a:r>
            <a:endParaRPr sz="1800"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Cria um elemento HTML: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document.createElement(element);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Remove um elemento HTML: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document.removeChild(element)	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Adiciona um elemento HTML: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document.appendChild(element);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52" descr="bg_intern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52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2625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pt-BR" sz="2000">
                <a:solidFill>
                  <a:srgbClr val="FFFFFF"/>
                </a:solidFill>
              </a:rPr>
              <a:t>FUNÇÕES ÚTEIS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EXEMPLOS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63" name="Google Shape;363;p52"/>
          <p:cNvSpPr txBox="1"/>
          <p:nvPr/>
        </p:nvSpPr>
        <p:spPr>
          <a:xfrm>
            <a:off x="153675" y="1117550"/>
            <a:ext cx="9838500" cy="3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Retorna o tamanho de uma string: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-BR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iTamanho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sVariavel.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length;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/>
              <a:t>Extrai uma parte de uma string e retorna a parte extraída em uma nova string:</a:t>
            </a:r>
            <a:endParaRPr sz="1800">
              <a:solidFill>
                <a:srgbClr val="666666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-BR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sResultado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sStringOriginal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.slice(7, 13);</a:t>
            </a:r>
            <a:r>
              <a:rPr lang="pt-BR" sz="1800">
                <a:solidFill>
                  <a:srgbClr val="666666"/>
                </a:solidFill>
              </a:rPr>
              <a:t> </a:t>
            </a:r>
            <a:endParaRPr sz="180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/>
              <a:t>Converte uma string para maiúsculo:</a:t>
            </a:r>
            <a:endParaRPr sz="1800"/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sMaiusculo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sMinusculo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.toUpperCase();</a:t>
            </a:r>
            <a:r>
              <a:rPr lang="pt-BR" sz="1800">
                <a:solidFill>
                  <a:srgbClr val="666666"/>
                </a:solidFill>
              </a:rPr>
              <a:t> </a:t>
            </a:r>
            <a:endParaRPr sz="180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/>
              <a:t>Converte uma string para minúsculo:</a:t>
            </a:r>
            <a:endParaRPr sz="1800">
              <a:solidFill>
                <a:srgbClr val="666666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sMinusculo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sMaiusculo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.toLowerCase();</a:t>
            </a:r>
            <a:r>
              <a:rPr lang="pt-BR" sz="1800">
                <a:solidFill>
                  <a:srgbClr val="666666"/>
                </a:solidFill>
              </a:rPr>
              <a:t> 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53" descr="bg_intern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3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2625" rIns="90000" bIns="4500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FUNÇÕES ÚTEIS</a:t>
            </a:r>
            <a:endParaRPr sz="2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EXEMPLOS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71" name="Google Shape;371;p53"/>
          <p:cNvSpPr txBox="1"/>
          <p:nvPr/>
        </p:nvSpPr>
        <p:spPr>
          <a:xfrm>
            <a:off x="153675" y="1117550"/>
            <a:ext cx="9838500" cy="3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Remove espaço em brancos, antes e depois da string: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-BR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sTratada</a:t>
            </a:r>
            <a:r>
              <a:rPr lang="pt-BR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   Hello World!   "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.trim()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pt-BR" sz="1800">
                <a:solidFill>
                  <a:srgbClr val="666666"/>
                </a:solidFill>
              </a:rPr>
              <a:t> </a:t>
            </a:r>
            <a:endParaRPr sz="180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/>
              <a:t>Cria um vetor através de uma string:</a:t>
            </a:r>
            <a:endParaRPr sz="1800"/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-BR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aVetor</a:t>
            </a:r>
            <a:r>
              <a:rPr lang="pt-BR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"a,b,c,d,e"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.split(</a:t>
            </a:r>
            <a:r>
              <a:rPr lang="pt-BR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“,”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pt-BR" sz="1800">
                <a:solidFill>
                  <a:srgbClr val="666666"/>
                </a:solidFill>
              </a:rPr>
              <a:t> </a:t>
            </a:r>
            <a:endParaRPr sz="1800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/>
              <a:t>Trata um número para uma quantidade específica de casas decimais:</a:t>
            </a:r>
            <a:endParaRPr sz="1800"/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-BR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iDuasDecimais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9.656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.toFixed(2);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/>
              <a:t>Converte uma string para o tipo de dados inteiro: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iInteiro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= parseInt(</a:t>
            </a:r>
            <a:r>
              <a:rPr lang="pt-BR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"10"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54" descr="bg_intern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4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2625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pt-BR" sz="2000">
                <a:solidFill>
                  <a:srgbClr val="FFFFFF"/>
                </a:solidFill>
              </a:rPr>
              <a:t>VETORES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DECLARAÇÃO DE VETORES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79" name="Google Shape;379;p54"/>
          <p:cNvSpPr txBox="1"/>
          <p:nvPr/>
        </p:nvSpPr>
        <p:spPr>
          <a:xfrm>
            <a:off x="153675" y="1117550"/>
            <a:ext cx="9838500" cy="3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Declaração de vetores: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pt-BR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aCarros = [</a:t>
            </a:r>
            <a:r>
              <a:rPr lang="pt-BR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"Saab"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"Volvo"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"BMW"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pt-BR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aCarros = [</a:t>
            </a:r>
            <a:r>
              <a:rPr lang="pt-BR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"Saab"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                 "Volvo"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                 "BMW"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</a:pPr>
            <a:r>
              <a:rPr lang="pt-BR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aVetorVazio = </a:t>
            </a:r>
            <a:r>
              <a:rPr lang="pt-BR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Array();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pt-BR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aCarros = </a:t>
            </a:r>
            <a:r>
              <a:rPr lang="pt-BR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Array(</a:t>
            </a:r>
            <a:r>
              <a:rPr lang="pt-BR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"Saab"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"Volvo"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"BMW"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/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55" descr="bg_intern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55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2625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pt-BR" sz="2000">
                <a:solidFill>
                  <a:srgbClr val="FFFFFF"/>
                </a:solidFill>
              </a:rPr>
              <a:t>VETORES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BOA PRÁTICA NA CRIAÇÃO DE VETORES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87" name="Google Shape;387;p55"/>
          <p:cNvSpPr txBox="1"/>
          <p:nvPr/>
        </p:nvSpPr>
        <p:spPr>
          <a:xfrm>
            <a:off x="153675" y="1117550"/>
            <a:ext cx="9838500" cy="3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Sempre que declarar vetores, utilizar a declaração com [ ]: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aVetor = [];                               </a:t>
            </a:r>
            <a:r>
              <a:rPr lang="pt-BR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Sim</a:t>
            </a:r>
            <a:endParaRPr sz="180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aVetor = 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Array();                      </a:t>
            </a:r>
            <a:r>
              <a:rPr lang="pt-BR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Não</a:t>
            </a:r>
            <a:endParaRPr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aVetor = [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40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];          </a:t>
            </a:r>
            <a:r>
              <a:rPr lang="pt-BR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Sim</a:t>
            </a:r>
            <a:endParaRPr sz="180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aVetor = 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Array(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40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pt-BR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Não</a:t>
            </a:r>
            <a:endParaRPr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Ambas declarações produzem o mesmo resultado, porém...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56" descr="bg_intern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6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2625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pt-BR" sz="2000">
                <a:solidFill>
                  <a:srgbClr val="FFFFFF"/>
                </a:solidFill>
              </a:rPr>
              <a:t>VETORES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BOA PRÁTICA NA CRIAÇÃO DE VETORES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95" name="Google Shape;395;p56"/>
          <p:cNvSpPr txBox="1"/>
          <p:nvPr/>
        </p:nvSpPr>
        <p:spPr>
          <a:xfrm>
            <a:off x="153675" y="1117550"/>
            <a:ext cx="9838500" cy="3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</a:rPr>
              <a:t>Cria uma array com dois elementos: 40 e 100.</a:t>
            </a:r>
            <a:endParaRPr sz="1800"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aVetor = 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Array(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40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</a:rPr>
              <a:t>Cria um vetor com 40 elementos não definidos:</a:t>
            </a:r>
            <a:endParaRPr sz="1800">
              <a:highlight>
                <a:srgbClr val="FFFFFF"/>
              </a:highlight>
            </a:endParaRPr>
          </a:p>
          <a:p>
            <a:pPr marL="0" lvl="0" indent="45720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aVetor = </a:t>
            </a: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Array(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40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57" descr="bg_intern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7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2625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pt-BR" sz="2000">
                <a:solidFill>
                  <a:srgbClr val="FFFFFF"/>
                </a:solidFill>
              </a:rPr>
              <a:t>VETORES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ADICIONANDO E REMOVENDO ELEMENTOS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403" name="Google Shape;403;p57"/>
          <p:cNvSpPr txBox="1"/>
          <p:nvPr/>
        </p:nvSpPr>
        <p:spPr>
          <a:xfrm>
            <a:off x="153675" y="1117550"/>
            <a:ext cx="9838500" cy="3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Adicionando um elemento em um vetor:</a:t>
            </a:r>
            <a:endParaRPr sz="1800"/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aFrutas </a:t>
            </a:r>
            <a:r>
              <a:rPr lang="pt-BR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 [</a:t>
            </a:r>
            <a:r>
              <a:rPr lang="pt-BR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"Laranja"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"Maçã"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"Manga"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aFrutas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.push(</a:t>
            </a:r>
            <a:r>
              <a:rPr lang="pt-BR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"Limão"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/>
              <a:t>Removendo o último elemento de um vetor:</a:t>
            </a:r>
            <a:endParaRPr sz="1800"/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 aFrutas = [</a:t>
            </a:r>
            <a:r>
              <a:rPr lang="pt-BR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"Laranja"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"Maçã"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"Manga"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aFrutas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.pop(); </a:t>
            </a:r>
            <a:r>
              <a:rPr lang="pt-BR" sz="1800" i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 Remove o elemento “Manga”</a:t>
            </a:r>
            <a:endParaRPr sz="1800" i="1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Removendo o primeiro elemento de um vetor: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aFrutas = [</a:t>
            </a:r>
            <a:r>
              <a:rPr lang="pt-BR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"Laranja"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"Maçã"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"Manga"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aFrutas.shift(); </a:t>
            </a:r>
            <a:r>
              <a:rPr lang="pt-BR" sz="1800" i="1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 Remove o elemento “Banana”</a:t>
            </a:r>
            <a:endParaRPr sz="1800" i="1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58" descr="bg_intern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8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2625" rIns="90000" bIns="4500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FUNÇÕES COM VETORES</a:t>
            </a:r>
            <a:endParaRPr sz="2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EXEMPLOS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411" name="Google Shape;411;p58"/>
          <p:cNvSpPr txBox="1"/>
          <p:nvPr/>
        </p:nvSpPr>
        <p:spPr>
          <a:xfrm>
            <a:off x="153675" y="1117550"/>
            <a:ext cx="9838500" cy="3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Converte uma array em uma string separando os elementos por um parâmetro: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aFrutas = [</a:t>
            </a: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"Laranja"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"Maçã"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"Manga"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aFrutas.join(</a:t>
            </a: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* "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pt-BR" sz="1800" i="1">
                <a:solidFill>
                  <a:srgbClr val="6AA84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Banana * Laranja * Maçã * Manga</a:t>
            </a:r>
            <a:endParaRPr sz="1800" i="1">
              <a:solidFill>
                <a:srgbClr val="6AA84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i="1">
              <a:solidFill>
                <a:srgbClr val="6AA84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Retorna o número de índices de um vetor: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	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aFrutas.length;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41" descr="bg_intern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1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2625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pt-BR" sz="2000">
                <a:solidFill>
                  <a:srgbClr val="FFFFFF"/>
                </a:solidFill>
              </a:rPr>
              <a:t>INTRODUÇÃO AO JAVASCRIPT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GERAL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66" name="Google Shape;266;p41"/>
          <p:cNvSpPr txBox="1"/>
          <p:nvPr/>
        </p:nvSpPr>
        <p:spPr>
          <a:xfrm>
            <a:off x="153675" y="1336271"/>
            <a:ext cx="5349000" cy="3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O Javascript é uma linguagem de programação interpretada (não compilada) de alto nível;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Inicialmente desenvolvida em 1996 para o navegador Netscape Navigator;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Permite que páginas de internet tornem-se interativas;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É uma linguagem </a:t>
            </a:r>
            <a:r>
              <a:rPr lang="pt-BR" sz="1800" i="1"/>
              <a:t>Client-side, </a:t>
            </a:r>
            <a:r>
              <a:rPr lang="pt-BR" sz="1800"/>
              <a:t>ou seja, o código é executado na máquina do usuário.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</p:txBody>
      </p:sp>
      <p:pic>
        <p:nvPicPr>
          <p:cNvPr id="267" name="Google Shape;26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5121" y="1306554"/>
            <a:ext cx="3367025" cy="33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59" descr="bg_intern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59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2625" rIns="90000" bIns="4500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FUNÇÕES COM VETORES</a:t>
            </a:r>
            <a:endParaRPr sz="2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EXEMPLOS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419" name="Google Shape;419;p59"/>
          <p:cNvSpPr txBox="1"/>
          <p:nvPr/>
        </p:nvSpPr>
        <p:spPr>
          <a:xfrm>
            <a:off x="153675" y="1117550"/>
            <a:ext cx="9838500" cy="3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Cria um vetor a partir de uma fatia de outro vetor:</a:t>
            </a:r>
            <a:endParaRPr sz="1800"/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aFrutas    = [</a:t>
            </a: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"Laranja"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"Maçã"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"Manga"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aFavoritas = aFrutas.slice(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pt-BR" sz="1800" i="1">
                <a:solidFill>
                  <a:srgbClr val="6AA84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"Laranja", "Maçã"</a:t>
            </a:r>
            <a:endParaRPr sz="1800" i="1">
              <a:solidFill>
                <a:srgbClr val="6AA84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i="1">
              <a:solidFill>
                <a:srgbClr val="6AA84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Se somente um argumento for passado, um vetor será criado do índice informado até o final: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aFrutas    = [</a:t>
            </a: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"Laranja"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"Maçã"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"Manga"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aFavoritas = aFrutas.slice(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pt-BR" sz="1800" i="1">
                <a:solidFill>
                  <a:srgbClr val="6AA84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"Maçã", "Manga"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60" descr="bg_intern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62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60"/>
          <p:cNvSpPr txBox="1"/>
          <p:nvPr/>
        </p:nvSpPr>
        <p:spPr>
          <a:xfrm>
            <a:off x="647700" y="252412"/>
            <a:ext cx="5543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2625" rIns="90000" bIns="4500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INTRODUÇÃO AO JAVASCRIPT</a:t>
            </a:r>
            <a:endParaRPr sz="20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FFFFFF"/>
                </a:solidFill>
              </a:rPr>
              <a:t>LISTA DE EXERCÍCIO 2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427" name="Google Shape;427;p60"/>
          <p:cNvSpPr txBox="1"/>
          <p:nvPr/>
        </p:nvSpPr>
        <p:spPr>
          <a:xfrm>
            <a:off x="165575" y="1117550"/>
            <a:ext cx="9706200" cy="3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45720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45720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45720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45720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45720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45720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Lista de Exercícios 2 – JavaScript</a:t>
            </a:r>
            <a:endParaRPr sz="1800" b="1"/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1"/>
          <p:cNvSpPr/>
          <p:nvPr/>
        </p:nvSpPr>
        <p:spPr>
          <a:xfrm>
            <a:off x="0" y="0"/>
            <a:ext cx="10080625" cy="5670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3" name="Google Shape;433;p61" descr="bg_fin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080625" cy="56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2" descr="bg_intern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2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2625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pt-BR" sz="2000">
                <a:solidFill>
                  <a:srgbClr val="FFFFFF"/>
                </a:solidFill>
              </a:rPr>
              <a:t>INTRODUÇÃO AO JAVASCRIPT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GERAL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75" name="Google Shape;275;p42"/>
          <p:cNvSpPr txBox="1"/>
          <p:nvPr/>
        </p:nvSpPr>
        <p:spPr>
          <a:xfrm>
            <a:off x="153675" y="1255856"/>
            <a:ext cx="4608000" cy="3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/>
              <a:t>O Javascript compõe o conjunto de linguagens para a criação de páginas web: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HTML para definir o conteúdo de páginas da web;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CSS para especificar o layout das páginas da web;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pt-BR" sz="1800"/>
              <a:t>JavaScript para programar o comportamento de páginas da web.</a:t>
            </a:r>
            <a:endParaRPr sz="2000"/>
          </a:p>
        </p:txBody>
      </p:sp>
      <p:pic>
        <p:nvPicPr>
          <p:cNvPr id="276" name="Google Shape;27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0521" y="1708069"/>
            <a:ext cx="4608125" cy="27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3" descr="bg_intern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3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2625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pt-BR" sz="2000">
                <a:solidFill>
                  <a:srgbClr val="FFFFFF"/>
                </a:solidFill>
              </a:rPr>
              <a:t>INTRODUÇÃO AO JAVASCRIPT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COMO CARREGAR UM JAVASCRIPT À UMA PÁGINA HTML?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84" name="Google Shape;284;p43"/>
          <p:cNvSpPr txBox="1"/>
          <p:nvPr/>
        </p:nvSpPr>
        <p:spPr>
          <a:xfrm>
            <a:off x="1187563" y="1161925"/>
            <a:ext cx="7705500" cy="3719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!DOCTYPE</a:t>
            </a:r>
            <a:r>
              <a:rPr lang="pt-BR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html</a:t>
            </a: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5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5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5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5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myFunction() {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document.getElementById(</a:t>
            </a:r>
            <a:r>
              <a:rPr lang="pt-BR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"demo"</a:t>
            </a: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).innerHTML = </a:t>
            </a:r>
            <a:r>
              <a:rPr lang="pt-BR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“Test”</a:t>
            </a: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/script</a:t>
            </a: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5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/head</a:t>
            </a: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5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5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Página</a:t>
            </a: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/h1</a:t>
            </a: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5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id</a:t>
            </a: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="demo"&gt;</a:t>
            </a: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Parágrafo</a:t>
            </a: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5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pt-BR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type</a:t>
            </a: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="button"</a:t>
            </a:r>
            <a:r>
              <a:rPr lang="pt-BR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onclick</a:t>
            </a: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="myFunction()"&gt;</a:t>
            </a: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Clique</a:t>
            </a: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/button</a:t>
            </a: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5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/body</a:t>
            </a: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5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/html</a:t>
            </a: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5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" name="Google Shape;285;p43"/>
          <p:cNvSpPr txBox="1"/>
          <p:nvPr/>
        </p:nvSpPr>
        <p:spPr>
          <a:xfrm>
            <a:off x="389500" y="1161925"/>
            <a:ext cx="829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1.</a:t>
            </a:r>
            <a:endParaRPr sz="2400"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44" descr="bg_intern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4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2625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pt-BR" sz="2000">
                <a:solidFill>
                  <a:srgbClr val="FFFFFF"/>
                </a:solidFill>
              </a:rPr>
              <a:t>INTRODUÇÃO AO JAVASCRIPT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COMO CARREGAR UM JAVASCRIPT À UMA PÁGINA HTML?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93" name="Google Shape;293;p44"/>
          <p:cNvSpPr txBox="1"/>
          <p:nvPr/>
        </p:nvSpPr>
        <p:spPr>
          <a:xfrm>
            <a:off x="1187575" y="1661950"/>
            <a:ext cx="7705500" cy="2848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!DOCTYPE</a:t>
            </a:r>
            <a:r>
              <a:rPr lang="pt-BR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html</a:t>
            </a: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5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5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5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script src=</a:t>
            </a: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"scripts.js"&gt;&lt;</a:t>
            </a:r>
            <a:r>
              <a:rPr lang="pt-BR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/script</a:t>
            </a: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5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/head</a:t>
            </a: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5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5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Página</a:t>
            </a: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/h1</a:t>
            </a: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5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-BR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id</a:t>
            </a: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="demo"&gt;</a:t>
            </a: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Parágrafo</a:t>
            </a: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5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pt-BR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type</a:t>
            </a: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="button"</a:t>
            </a:r>
            <a:r>
              <a:rPr lang="pt-BR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onclick</a:t>
            </a: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="myFunction()"&gt;</a:t>
            </a: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Clique</a:t>
            </a: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/button</a:t>
            </a: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5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/body</a:t>
            </a: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5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/html</a:t>
            </a: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5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4" name="Google Shape;294;p44"/>
          <p:cNvSpPr txBox="1"/>
          <p:nvPr/>
        </p:nvSpPr>
        <p:spPr>
          <a:xfrm>
            <a:off x="389500" y="1661950"/>
            <a:ext cx="829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2.</a:t>
            </a:r>
            <a:endParaRPr sz="2400"/>
          </a:p>
        </p:txBody>
      </p:sp>
      <p:sp>
        <p:nvSpPr>
          <p:cNvPr id="295" name="Google Shape;295;p44"/>
          <p:cNvSpPr txBox="1"/>
          <p:nvPr/>
        </p:nvSpPr>
        <p:spPr>
          <a:xfrm>
            <a:off x="1195350" y="1150725"/>
            <a:ext cx="56904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Arquivo </a:t>
            </a:r>
            <a:r>
              <a:rPr lang="pt-BR" sz="2000" i="1"/>
              <a:t>index.html</a:t>
            </a:r>
            <a:r>
              <a:rPr lang="pt-BR" sz="2000"/>
              <a:t>:</a:t>
            </a:r>
            <a:endParaRPr sz="2000"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5" descr="bg_intern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5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2625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pt-BR" sz="2000">
                <a:solidFill>
                  <a:srgbClr val="FFFFFF"/>
                </a:solidFill>
              </a:rPr>
              <a:t>INTRODUÇÃO AO JAVASCRIPT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COMO CARREGAR UM JAVASCRIPT À UMA PÁGINA HTML?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03" name="Google Shape;303;p45"/>
          <p:cNvSpPr txBox="1"/>
          <p:nvPr/>
        </p:nvSpPr>
        <p:spPr>
          <a:xfrm>
            <a:off x="1187575" y="2378975"/>
            <a:ext cx="6043800" cy="91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myFunction() {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document.getElementById(</a:t>
            </a:r>
            <a:r>
              <a:rPr lang="pt-BR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"demo"</a:t>
            </a: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).innerHTML = </a:t>
            </a:r>
            <a:r>
              <a:rPr lang="pt-BR" sz="15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“Test”</a:t>
            </a: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4" name="Google Shape;304;p45"/>
          <p:cNvSpPr txBox="1"/>
          <p:nvPr/>
        </p:nvSpPr>
        <p:spPr>
          <a:xfrm>
            <a:off x="389500" y="2378975"/>
            <a:ext cx="829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2.</a:t>
            </a:r>
            <a:endParaRPr sz="2400"/>
          </a:p>
        </p:txBody>
      </p:sp>
      <p:sp>
        <p:nvSpPr>
          <p:cNvPr id="305" name="Google Shape;305;p45"/>
          <p:cNvSpPr txBox="1"/>
          <p:nvPr/>
        </p:nvSpPr>
        <p:spPr>
          <a:xfrm>
            <a:off x="1195350" y="1869900"/>
            <a:ext cx="56904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Arquivo </a:t>
            </a:r>
            <a:r>
              <a:rPr lang="pt-BR" sz="2000" i="1"/>
              <a:t>scripts.js</a:t>
            </a:r>
            <a:r>
              <a:rPr lang="pt-BR" sz="2000"/>
              <a:t>:</a:t>
            </a:r>
            <a:endParaRPr sz="2000"/>
          </a:p>
        </p:txBody>
      </p:sp>
      <p:sp>
        <p:nvSpPr>
          <p:cNvPr id="306" name="Google Shape;306;p45"/>
          <p:cNvSpPr txBox="1"/>
          <p:nvPr/>
        </p:nvSpPr>
        <p:spPr>
          <a:xfrm>
            <a:off x="1280275" y="3521150"/>
            <a:ext cx="5858400" cy="4842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Scripts externos não podem conter tags &lt;script&gt;.</a:t>
            </a:r>
            <a:endParaRPr sz="2000"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46" descr="bg_intern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6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2625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pt-BR" sz="2000">
                <a:solidFill>
                  <a:srgbClr val="FFFFFF"/>
                </a:solidFill>
              </a:rPr>
              <a:t>INTRODUÇÃO AO JAVASCRIPT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CHAMANDO FUNÇÕES ATRAVÉS DE EVENTOS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14" name="Google Shape;314;p46"/>
          <p:cNvSpPr txBox="1"/>
          <p:nvPr/>
        </p:nvSpPr>
        <p:spPr>
          <a:xfrm>
            <a:off x="153675" y="1117550"/>
            <a:ext cx="9838500" cy="3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/>
              <a:t>Funções ou validações criadas em JS pelo usuário podem ser chamadas através de eventos:</a:t>
            </a:r>
            <a:endParaRPr sz="1800"/>
          </a:p>
        </p:txBody>
      </p:sp>
      <p:graphicFrame>
        <p:nvGraphicFramePr>
          <p:cNvPr id="315" name="Google Shape;315;p46"/>
          <p:cNvGraphicFramePr/>
          <p:nvPr/>
        </p:nvGraphicFramePr>
        <p:xfrm>
          <a:off x="1042113" y="1757232"/>
          <a:ext cx="8061625" cy="2618232"/>
        </p:xfrm>
        <a:graphic>
          <a:graphicData uri="http://schemas.openxmlformats.org/drawingml/2006/table">
            <a:tbl>
              <a:tblPr>
                <a:noFill/>
                <a:tableStyleId>{08B61A6B-A87F-4BD6-B854-025987F70C28}</a:tableStyleId>
              </a:tblPr>
              <a:tblGrid>
                <a:gridCol w="202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1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Evento</a:t>
                      </a:r>
                      <a:endParaRPr sz="1800" b="1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1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Descrição</a:t>
                      </a:r>
                      <a:endParaRPr sz="1800" b="1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onclick</a:t>
                      </a:r>
                      <a:endParaRPr sz="18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Quando o elemento HTML é clicado</a:t>
                      </a:r>
                      <a:endParaRPr sz="18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onmouseover</a:t>
                      </a:r>
                      <a:endParaRPr sz="18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Quando o mouse passa por cima do elemento</a:t>
                      </a:r>
                      <a:endParaRPr sz="18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onmouseout</a:t>
                      </a:r>
                      <a:endParaRPr sz="18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Quando o mouse sai de cima do elemento</a:t>
                      </a:r>
                      <a:endParaRPr sz="18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onkeydown</a:t>
                      </a:r>
                      <a:endParaRPr sz="18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Quando o usuário aperta uma tecla do teclado</a:t>
                      </a:r>
                      <a:endParaRPr sz="18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onload</a:t>
                      </a:r>
                      <a:endParaRPr sz="18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Quando o navegador termina de carregar a página</a:t>
                      </a:r>
                      <a:endParaRPr sz="18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47" descr="bg_intern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7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2625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pt-BR" sz="2000">
                <a:solidFill>
                  <a:srgbClr val="FFFFFF"/>
                </a:solidFill>
              </a:rPr>
              <a:t>INTRODUÇÃO AO JAVASCRIPT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SAÍDA DE DADOS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23" name="Google Shape;323;p47"/>
          <p:cNvSpPr txBox="1"/>
          <p:nvPr/>
        </p:nvSpPr>
        <p:spPr>
          <a:xfrm>
            <a:off x="153675" y="1117550"/>
            <a:ext cx="9838500" cy="3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 saída de dados pode ser feita através dos seguintes comandos: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800" b="1"/>
              <a:t>innerHTML - (escrever dentro de uma div ou algum elemento HTML)</a:t>
            </a:r>
            <a:r>
              <a:rPr lang="pt-BR" sz="1800" b="1">
                <a:solidFill>
                  <a:schemeClr val="dk1"/>
                </a:solidFill>
              </a:rPr>
              <a:t>;</a:t>
            </a:r>
            <a:endParaRPr sz="1800" b="1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document.write(“Param”) - (escrever diretamente no HTML);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window.alert(“Param”) - (mensagem de alerta);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pt-BR" sz="1800"/>
              <a:t>console.log(“Param”) - (escrever no console).</a:t>
            </a:r>
            <a:endParaRPr sz="1800"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48" descr="bg_intern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" y="1587"/>
            <a:ext cx="9983346" cy="56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8"/>
          <p:cNvSpPr txBox="1"/>
          <p:nvPr/>
        </p:nvSpPr>
        <p:spPr>
          <a:xfrm>
            <a:off x="647700" y="252400"/>
            <a:ext cx="7892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2625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pt-BR" sz="2000">
                <a:solidFill>
                  <a:srgbClr val="FFFFFF"/>
                </a:solidFill>
              </a:rPr>
              <a:t>INTRODUÇÃO AO JAVASCRIPT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</a:rPr>
              <a:t>DOM (DOCUMENT OBJECT MODEL)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31" name="Google Shape;331;p48"/>
          <p:cNvSpPr txBox="1"/>
          <p:nvPr/>
        </p:nvSpPr>
        <p:spPr>
          <a:xfrm>
            <a:off x="153675" y="1117550"/>
            <a:ext cx="9838500" cy="3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Uma página HTML é construída através de objetos, e com o DOM, o JavaScript torna-se capaz de criar novos objetos ou manipular os já existentes em tempo real.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/>
              <a:t>O DOM é um padrão estabelecido pela W3C que estabelece padrões para acessar documentos.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/>
              <a:t>Exemplos do que pode ser feito: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Alterar o conteúdo HTML;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Alterar valores de atributo HTML;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Alterar estilos HTML (CSS);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Ocultar ou mostrar elementos HTML.</a:t>
            </a:r>
            <a:endParaRPr sz="1800"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E27F99DF18A4341BE4054373105936F" ma:contentTypeVersion="2" ma:contentTypeDescription="Crie um novo documento." ma:contentTypeScope="" ma:versionID="cf2aa97ade3e0b92a1b45d7e300ea589">
  <xsd:schema xmlns:xsd="http://www.w3.org/2001/XMLSchema" xmlns:xs="http://www.w3.org/2001/XMLSchema" xmlns:p="http://schemas.microsoft.com/office/2006/metadata/properties" xmlns:ns2="4cf7b29f-c5c3-4635-8ab9-bb282e38c5c4" targetNamespace="http://schemas.microsoft.com/office/2006/metadata/properties" ma:root="true" ma:fieldsID="e7209dfd4903641277329508f9ad5866" ns2:_="">
    <xsd:import namespace="4cf7b29f-c5c3-4635-8ab9-bb282e38c5c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f7b29f-c5c3-4635-8ab9-bb282e38c5c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cf7b29f-c5c3-4635-8ab9-bb282e38c5c4">
      <UserInfo>
        <DisplayName/>
        <AccountId xsi:nil="true"/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464BBA-0A88-4B53-BB77-806617C015C8}"/>
</file>

<file path=customXml/itemProps2.xml><?xml version="1.0" encoding="utf-8"?>
<ds:datastoreItem xmlns:ds="http://schemas.openxmlformats.org/officeDocument/2006/customXml" ds:itemID="{97455C69-8B4C-4B4B-975B-FFF6303524F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29BA16F-6828-47C3-B1A9-3D8DD62EC3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Personalizar</PresentationFormat>
  <Slides>22</Slides>
  <Notes>22</Notes>
  <HiddenSlides>0</HiddenSlide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22</vt:i4>
      </vt:variant>
    </vt:vector>
  </HeadingPairs>
  <TitlesOfParts>
    <vt:vector size="25" baseType="lpstr">
      <vt:lpstr>Tema do Office</vt:lpstr>
      <vt:lpstr>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revision>1</cp:revision>
  <dcterms:modified xsi:type="dcterms:W3CDTF">2020-05-05T14:30:52Z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0x010100AE27F99DF18A4341BE4054373105936F</vt:lpwstr>
  </property>
  <property fmtid="{D5CDD505-2E9C-101B-9397-08002B2CF9AE}" pid="3" name="Order">
    <vt:r8>1507300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