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7" r:id="rId21"/>
    <p:sldId id="279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52B1-C670-064F-B425-E83C6F61463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A0CD-3287-7B49-AF51-B674A14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20180905</a:t>
            </a:r>
            <a:r>
              <a:rPr lang="zh-CN" altLang="en-US" dirty="0" smtClean="0"/>
              <a:t>进度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段志健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1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为了防止</a:t>
            </a:r>
            <a:r>
              <a:rPr lang="en-US" altLang="zh-CN" dirty="0" smtClean="0"/>
              <a:t>ripple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过大：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很多实体没有出度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只考虑特定领域的关系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设</a:t>
            </a:r>
            <a:r>
              <a:rPr lang="en-US" altLang="zh-CN" dirty="0" smtClean="0"/>
              <a:t>H</a:t>
            </a:r>
            <a:r>
              <a:rPr lang="zh-CN" altLang="en-US" dirty="0" smtClean="0"/>
              <a:t>为最大拓展步数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每一步拓展可以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一下（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7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70533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考虑第一步。对于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的任意三元组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 smtClean="0"/>
                  <a:t>计算和</a:t>
                </a:r>
                <a:r>
                  <a:rPr lang="en-US" altLang="zh-CN" b="0" dirty="0" smtClean="0"/>
                  <a:t>item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embedding</a:t>
                </a:r>
                <a:r>
                  <a:rPr lang="zh-CN" altLang="en-US" b="0" dirty="0" smtClean="0"/>
                  <a:t>的相关概率</a:t>
                </a:r>
              </a:p>
              <a:p>
                <a:endParaRPr lang="zh-CN" altLang="en-US" dirty="0"/>
              </a:p>
              <a:p>
                <a:endParaRPr lang="zh-CN" altLang="en-US" b="0" dirty="0" smtClean="0"/>
              </a:p>
              <a:p>
                <a:endParaRPr lang="zh-CN" altLang="en-US" dirty="0"/>
              </a:p>
              <a:p>
                <a:r>
                  <a:rPr lang="zh-CN" altLang="en-US" b="0" dirty="0" smtClean="0"/>
                  <a:t>最后得到一步拓展后的新</a:t>
                </a:r>
                <a:r>
                  <a:rPr lang="en-US" altLang="zh-CN" b="0" dirty="0" smtClean="0"/>
                  <a:t>embedding</a:t>
                </a:r>
                <a:endParaRPr lang="zh-CN" altLang="en-US" b="0" dirty="0" smtClean="0"/>
              </a:p>
              <a:p>
                <a:endParaRPr lang="zh-CN" alt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70533" cy="4351338"/>
              </a:xfrm>
              <a:blipFill rotWithShape="0">
                <a:blip r:embed="rId2"/>
                <a:stretch>
                  <a:fillRect l="-2045" t="-26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33" y="1825625"/>
            <a:ext cx="5854700" cy="317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3" y="3152415"/>
            <a:ext cx="60960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0" y="5227534"/>
            <a:ext cx="3175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1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重复上述过程</a:t>
            </a:r>
            <a:r>
              <a:rPr lang="en-US" altLang="zh-CN" dirty="0" smtClean="0"/>
              <a:t>H</a:t>
            </a:r>
            <a:r>
              <a:rPr lang="zh-CN" altLang="en-US" dirty="0" smtClean="0"/>
              <a:t>次，得到最后的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初始的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，得到预测值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703"/>
            <a:ext cx="34290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35" y="3393581"/>
            <a:ext cx="1917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直观上感觉就是每一步都是做了一次交互：第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步得到的实体集合，与当前的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（整合了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和前</a:t>
            </a:r>
            <a:r>
              <a:rPr lang="en-US" altLang="zh-CN" dirty="0" smtClean="0"/>
              <a:t>k-1</a:t>
            </a:r>
            <a:r>
              <a:rPr lang="zh-CN" altLang="en-US" dirty="0" smtClean="0"/>
              <a:t>步所有的实体）进行一次类似于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机制的交互</a:t>
            </a:r>
          </a:p>
          <a:p>
            <a:r>
              <a:rPr lang="zh-CN" altLang="en-US" dirty="0" smtClean="0"/>
              <a:t>通过把</a:t>
            </a:r>
            <a:r>
              <a:rPr lang="en-US" altLang="zh-CN" dirty="0" smtClean="0"/>
              <a:t>H</a:t>
            </a:r>
            <a:r>
              <a:rPr lang="zh-CN" altLang="en-US" dirty="0" smtClean="0"/>
              <a:t>个中间向量加起来，使得步数越少的实体对最后结果影响最大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4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优化目标是最大化后验概率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Θ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r>
                      <a:rPr lang="en-US" altLang="zh-CN" b="0" i="1" smtClean="0">
                        <a:latin typeface="Cambria Math" charset="0"/>
                      </a:rPr>
                      <m:t>𝐺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𝑌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zh-CN" altLang="en-US" dirty="0" smtClean="0"/>
              </a:p>
              <a:p>
                <a:r>
                  <a:rPr lang="zh-CN" altLang="en-US" dirty="0" smtClean="0"/>
                  <a:t>根据贝叶斯公式：</a:t>
                </a:r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CN" altLang="en-US" dirty="0" smtClean="0"/>
                  <a:t>的先验概率为高斯分布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𝐼</m:t>
                        </m:r>
                      </m:e>
                    </m:d>
                  </m:oMath>
                </a14:m>
                <a:endParaRPr lang="zh-CN" altLang="en-US" b="0" dirty="0" smtClean="0"/>
              </a:p>
              <a:p>
                <a:pPr lvl="1"/>
                <a:r>
                  <a:rPr lang="zh-CN" altLang="en-US" dirty="0" smtClean="0"/>
                  <a:t>感觉就是正则化项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𝐺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Θ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</a:t>
                </a:r>
                <a:endParaRPr lang="zh-CN" altLang="en-US" dirty="0"/>
              </a:p>
              <a:p>
                <a:endParaRPr lang="zh-CN" altLang="en-US" dirty="0" smtClean="0"/>
              </a:p>
              <a:p>
                <a:pPr lvl="1"/>
                <a:endParaRPr lang="zh-CN" altLang="en-US" dirty="0" smtClean="0"/>
              </a:p>
              <a:p>
                <a:pPr lvl="1"/>
                <a:r>
                  <a:rPr lang="zh-CN" altLang="en-US" dirty="0" smtClean="0"/>
                  <a:t>感觉就是一种训练得到</a:t>
                </a:r>
                <a:r>
                  <a:rPr lang="en-US" altLang="zh-CN" dirty="0" smtClean="0"/>
                  <a:t>KGE</a:t>
                </a:r>
                <a:r>
                  <a:rPr lang="zh-CN" altLang="en-US" dirty="0" smtClean="0"/>
                  <a:t>的方法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72" y="2296556"/>
            <a:ext cx="58928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190" y="4302991"/>
            <a:ext cx="6007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最后</a:t>
            </a:r>
          </a:p>
          <a:p>
            <a:pPr lvl="1"/>
            <a:r>
              <a:rPr lang="en-US" altLang="zh-CN" dirty="0" err="1" smtClean="0"/>
              <a:t>logloss</a:t>
            </a:r>
            <a:r>
              <a:rPr lang="zh-CN" altLang="en-US" dirty="0" smtClean="0"/>
              <a:t>的由来</a:t>
            </a:r>
          </a:p>
          <a:p>
            <a:r>
              <a:rPr lang="zh-CN" altLang="en-US" dirty="0" smtClean="0"/>
              <a:t>综上，最后的损失函数为</a:t>
            </a:r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我觉得直接看损失函数比看前几部分分析要好理解的多。不是很理解作者为什么要这样分析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97" y="1752693"/>
            <a:ext cx="62230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5678"/>
            <a:ext cx="7467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3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SGD</a:t>
            </a:r>
            <a:r>
              <a:rPr lang="zh-CN" altLang="en-US" dirty="0" smtClean="0"/>
              <a:t>来最小化损失函数。注意在抽取正负样本的同时，还要随机抽取正确</a:t>
            </a:r>
            <a:r>
              <a:rPr lang="en-US" altLang="zh-CN" dirty="0" smtClean="0"/>
              <a:t>/</a:t>
            </a:r>
            <a:r>
              <a:rPr lang="zh-CN" altLang="en-US" dirty="0" smtClean="0"/>
              <a:t>错误的三元组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14" y="1131094"/>
            <a:ext cx="76708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Dissussion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可解释性</a:t>
            </a:r>
          </a:p>
          <a:p>
            <a:pPr lvl="1"/>
            <a:r>
              <a:rPr lang="zh-CN" altLang="en-US" dirty="0" smtClean="0"/>
              <a:t>对于当前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，利用知识图谱来计算它和用户历史点击的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的相关性。如果相关性很大则用户很可能感兴趣</a:t>
            </a:r>
          </a:p>
          <a:p>
            <a:pPr lvl="1"/>
            <a:r>
              <a:rPr lang="zh-CN" altLang="en-US" dirty="0" smtClean="0"/>
              <a:t>一般来说，在知识图谱上，距离某个特点实体越近的实体，相关性越大。这也是为什么</a:t>
            </a:r>
            <a:r>
              <a:rPr lang="en-US" altLang="zh-CN" dirty="0" smtClean="0"/>
              <a:t>ripple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更重视低步数拓展的实体集合。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Attention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我觉得</a:t>
            </a:r>
            <a:r>
              <a:rPr lang="en-US" altLang="zh-CN" dirty="0" err="1" smtClean="0"/>
              <a:t>ripplenet</a:t>
            </a:r>
            <a:r>
              <a:rPr lang="zh-CN" altLang="en-US" dirty="0" smtClean="0"/>
              <a:t>直接使用了</a:t>
            </a:r>
            <a:r>
              <a:rPr lang="en-US" altLang="zh-CN" dirty="0" smtClean="0"/>
              <a:t>attention</a:t>
            </a:r>
            <a:endParaRPr lang="zh-CN" altLang="en-US" dirty="0" smtClean="0"/>
          </a:p>
          <a:p>
            <a:r>
              <a:rPr lang="en-US" altLang="zh-CN" dirty="0" smtClean="0"/>
              <a:t>Memory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感觉</a:t>
            </a:r>
            <a:r>
              <a:rPr lang="en-US" altLang="zh-CN" dirty="0" err="1" smtClean="0"/>
              <a:t>ripplenet</a:t>
            </a:r>
            <a:r>
              <a:rPr lang="zh-CN" altLang="en-US" dirty="0" smtClean="0"/>
              <a:t>并没有使用外部记忆</a:t>
            </a:r>
          </a:p>
        </p:txBody>
      </p:sp>
    </p:spTree>
    <p:extLst>
      <p:ext uri="{BB962C8B-B14F-4D97-AF65-F5344CB8AC3E}">
        <p14:creationId xmlns:p14="http://schemas.microsoft.com/office/powerpoint/2010/main" val="32486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Existing </a:t>
            </a:r>
            <a:r>
              <a:rPr lang="en-US" dirty="0" smtClean="0"/>
              <a:t>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有两种主要的</a:t>
                </a:r>
                <a:r>
                  <a:rPr lang="en-US" altLang="zh-CN" dirty="0" smtClean="0"/>
                  <a:t>KGE</a:t>
                </a:r>
                <a:endParaRPr lang="zh-CN" altLang="en-US" dirty="0" smtClean="0"/>
              </a:p>
              <a:p>
                <a:pPr lvl="1"/>
                <a:r>
                  <a:rPr lang="en-US" altLang="zh-CN" dirty="0" smtClean="0"/>
                  <a:t>Translational </a:t>
                </a:r>
                <a:r>
                  <a:rPr lang="en-US" altLang="zh-CN" dirty="0"/>
                  <a:t>distance models.</a:t>
                </a:r>
                <a:r>
                  <a:rPr lang="zh-CN" altLang="en-US" dirty="0"/>
                  <a:t>学习</a:t>
                </a:r>
                <a:r>
                  <a:rPr lang="en-US" altLang="zh-CN" dirty="0"/>
                  <a:t>KGE</a:t>
                </a:r>
                <a:r>
                  <a:rPr lang="zh-CN" altLang="en-US" dirty="0"/>
                  <a:t>时使用和距离相关的打分函数，例如</a:t>
                </a:r>
                <a:r>
                  <a:rPr lang="en-US" altLang="zh-CN" dirty="0" err="1"/>
                  <a:t>transE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transD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transH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transR</a:t>
                </a:r>
                <a:endParaRPr lang="zh-CN" altLang="en-US" dirty="0"/>
              </a:p>
              <a:p>
                <a:pPr lvl="1"/>
                <a:r>
                  <a:rPr lang="en-US" altLang="zh-CN" dirty="0" smtClean="0"/>
                  <a:t>Semantic </a:t>
                </a:r>
                <a:r>
                  <a:rPr lang="en-US" altLang="zh-CN" dirty="0"/>
                  <a:t>matching models.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使用和语义匹配相关的打分函数（这个描述很迷）。例如</a:t>
                </a:r>
                <a:r>
                  <a:rPr lang="en-US" altLang="zh-CN" dirty="0" smtClean="0"/>
                  <a:t>ANALOGY, </a:t>
                </a:r>
                <a:r>
                  <a:rPr lang="en-US" altLang="zh-CN" dirty="0" err="1" smtClean="0"/>
                  <a:t>ComplEx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DisMult</a:t>
                </a:r>
                <a:endParaRPr lang="zh-CN" altLang="en-US" dirty="0" smtClean="0"/>
              </a:p>
              <a:p>
                <a:pPr lvl="2"/>
                <a:r>
                  <a:rPr lang="en-US" altLang="zh-CN" dirty="0" err="1" smtClean="0"/>
                  <a:t>DisMult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score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𝑑𝑖𝑎𝑔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r>
                  <a:rPr lang="en-US" altLang="zh-CN" dirty="0" err="1"/>
                  <a:t>Ripplenet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KGE</a:t>
                </a:r>
                <a:r>
                  <a:rPr lang="zh-CN" altLang="en-US" dirty="0"/>
                  <a:t>与其他参数联合训练。可以视为专为推荐而生的</a:t>
                </a:r>
                <a:r>
                  <a:rPr lang="en-US" altLang="zh-CN" dirty="0"/>
                  <a:t>KGE</a:t>
                </a:r>
                <a:endParaRPr lang="zh-CN" altLang="en-US" dirty="0"/>
              </a:p>
              <a:p>
                <a:pPr lvl="1"/>
                <a:endParaRPr lang="zh-CN" alt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知识图谱进度 </a:t>
            </a:r>
            <a:r>
              <a:rPr lang="en-US" altLang="zh-CN" dirty="0" smtClean="0"/>
              <a:t>one-step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首先，根据</a:t>
            </a:r>
            <a:r>
              <a:rPr lang="en-US" altLang="zh-CN" dirty="0" smtClean="0"/>
              <a:t>KB4rec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movielens</a:t>
            </a:r>
            <a:r>
              <a:rPr lang="zh-CN" altLang="en-US" dirty="0" smtClean="0"/>
              <a:t>上所有可链接上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的电影出发，做了一个一步拓展</a:t>
            </a:r>
          </a:p>
          <a:p>
            <a:pPr lvl="1"/>
            <a:r>
              <a:rPr lang="zh-CN" altLang="en-US" dirty="0" smtClean="0"/>
              <a:t>依据（</a:t>
            </a:r>
            <a:r>
              <a:rPr lang="en-US" altLang="zh-CN" dirty="0" smtClean="0"/>
              <a:t>KB4Rec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section5</a:t>
            </a:r>
            <a:r>
              <a:rPr lang="zh-CN" altLang="en-US" dirty="0" smtClean="0"/>
              <a:t>）：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 smtClean="0"/>
              <a:t>实现方式：直接读取压缩文件</a:t>
            </a:r>
            <a:r>
              <a:rPr lang="en-US" altLang="zh-CN" dirty="0" err="1" smtClean="0"/>
              <a:t>gz</a:t>
            </a:r>
            <a:r>
              <a:rPr lang="zh-CN" altLang="en-US" dirty="0" smtClean="0"/>
              <a:t>，对于每一行（一个三元组），用正则表达式匹配主语并提取出</a:t>
            </a:r>
            <a:r>
              <a:rPr lang="en-US" altLang="zh-CN" dirty="0" smtClean="0"/>
              <a:t>MID</a:t>
            </a:r>
            <a:r>
              <a:rPr lang="zh-CN" altLang="en-US" dirty="0" smtClean="0"/>
              <a:t>，输出所有</a:t>
            </a:r>
            <a:r>
              <a:rPr lang="en-US" altLang="zh-CN" dirty="0" smtClean="0"/>
              <a:t>MID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KB4Rec</a:t>
            </a:r>
            <a:r>
              <a:rPr lang="zh-CN" altLang="en-US" dirty="0" smtClean="0"/>
              <a:t>中可链接电影的三元组。（宾语如果有提到语言，只保留英文）</a:t>
            </a:r>
          </a:p>
          <a:p>
            <a:pPr lvl="1"/>
            <a:r>
              <a:rPr lang="zh-CN" altLang="en-US" dirty="0" smtClean="0"/>
              <a:t>链接率达到了和论文一致</a:t>
            </a:r>
          </a:p>
          <a:p>
            <a:pPr lvl="1"/>
            <a:r>
              <a:rPr lang="zh-CN" altLang="en-US" dirty="0" smtClean="0"/>
              <a:t>放在服务器</a:t>
            </a:r>
            <a:r>
              <a:rPr lang="en-US" altLang="zh-CN" dirty="0" smtClean="0"/>
              <a:t>~/</a:t>
            </a:r>
            <a:r>
              <a:rPr lang="en-US" altLang="zh-CN" dirty="0" err="1" smtClean="0"/>
              <a:t>getKG</a:t>
            </a:r>
            <a:r>
              <a:rPr lang="en-US" altLang="zh-CN" dirty="0" smtClean="0"/>
              <a:t>/ml2fb_latest_one-step.gz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6" y="3036094"/>
            <a:ext cx="7175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Experiments(</a:t>
            </a:r>
            <a:r>
              <a:rPr lang="en-US" altLang="zh-CN" dirty="0" err="1" smtClean="0"/>
              <a:t>movielens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Movielens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rating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作为正例。对每个用户的负例进行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使得和正例数量相同。</a:t>
            </a:r>
          </a:p>
          <a:p>
            <a:r>
              <a:rPr lang="zh-CN" altLang="en-US" dirty="0" smtClean="0"/>
              <a:t>知识图谱从</a:t>
            </a:r>
            <a:r>
              <a:rPr lang="en-US" altLang="zh-CN" dirty="0"/>
              <a:t>Microsoft </a:t>
            </a:r>
            <a:r>
              <a:rPr lang="en-US" altLang="zh-CN" dirty="0" smtClean="0"/>
              <a:t>Satori</a:t>
            </a:r>
            <a:r>
              <a:rPr lang="zh-CN" altLang="en-US" dirty="0" smtClean="0"/>
              <a:t>获得</a:t>
            </a:r>
          </a:p>
          <a:p>
            <a:pPr lvl="1"/>
            <a:r>
              <a:rPr lang="zh-CN" altLang="en-US" dirty="0" smtClean="0"/>
              <a:t>先提取出所有关系为</a:t>
            </a:r>
            <a:r>
              <a:rPr lang="en-US" altLang="zh-CN" dirty="0" smtClean="0"/>
              <a:t>”movie”</a:t>
            </a:r>
            <a:r>
              <a:rPr lang="zh-CN" altLang="en-US" dirty="0" smtClean="0"/>
              <a:t>的三元组，得到原始子图谱。</a:t>
            </a:r>
          </a:p>
          <a:p>
            <a:pPr lvl="1"/>
            <a:r>
              <a:rPr lang="zh-CN" altLang="en-US" dirty="0" smtClean="0"/>
              <a:t>再通过</a:t>
            </a:r>
            <a:r>
              <a:rPr lang="en-US" altLang="zh-CN" dirty="0" smtClean="0"/>
              <a:t>(head</a:t>
            </a:r>
            <a:r>
              <a:rPr lang="en-US" altLang="zh-CN" dirty="0"/>
              <a:t>, </a:t>
            </a:r>
            <a:r>
              <a:rPr lang="en-US" altLang="zh-CN" dirty="0" err="1"/>
              <a:t>film.film.name</a:t>
            </a:r>
            <a:r>
              <a:rPr lang="en-US" altLang="zh-CN" dirty="0"/>
              <a:t>, </a:t>
            </a:r>
            <a:r>
              <a:rPr lang="en-US" altLang="zh-CN" dirty="0" smtClean="0"/>
              <a:t>tail)</a:t>
            </a:r>
            <a:r>
              <a:rPr lang="zh-CN" altLang="en-US" dirty="0" smtClean="0"/>
              <a:t>的三元组，将</a:t>
            </a:r>
            <a:r>
              <a:rPr lang="en-US" altLang="zh-CN" dirty="0" err="1" smtClean="0"/>
              <a:t>movielensID</a:t>
            </a:r>
            <a:r>
              <a:rPr lang="zh-CN" altLang="en-US" dirty="0" smtClean="0"/>
              <a:t>链接到原始子图谱上</a:t>
            </a:r>
          </a:p>
          <a:p>
            <a:pPr lvl="1"/>
            <a:r>
              <a:rPr lang="zh-CN" altLang="en-US" dirty="0" smtClean="0"/>
              <a:t>再从原始子图谱上匹配所有首尾能匹配上</a:t>
            </a:r>
            <a:r>
              <a:rPr lang="en-US" altLang="zh-CN" dirty="0" err="1" smtClean="0"/>
              <a:t>movielensID</a:t>
            </a:r>
            <a:r>
              <a:rPr lang="zh-CN" altLang="en-US" dirty="0" smtClean="0"/>
              <a:t>的三元组</a:t>
            </a:r>
          </a:p>
          <a:p>
            <a:pPr lvl="1"/>
            <a:r>
              <a:rPr lang="zh-CN" altLang="en-US" dirty="0" smtClean="0"/>
              <a:t>然后依次做一步、两步、三步、四步拓展，得到四个知识图谱</a:t>
            </a:r>
          </a:p>
          <a:p>
            <a:pPr lvl="2"/>
            <a:r>
              <a:rPr lang="zh-CN" altLang="en-US" dirty="0" smtClean="0"/>
              <a:t>小问题：是只沿着有向边走吗？需要反向走吗？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1322" cy="4351338"/>
          </a:xfrm>
        </p:spPr>
        <p:txBody>
          <a:bodyPr/>
          <a:lstStyle/>
          <a:p>
            <a:r>
              <a:rPr lang="zh-CN" altLang="en-US" dirty="0" smtClean="0"/>
              <a:t>可以看出，越相似的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，在知识图谱上越接近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20" y="0"/>
            <a:ext cx="6935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自家模型都是最好的</a:t>
            </a:r>
          </a:p>
          <a:p>
            <a:r>
              <a:rPr lang="zh-CN" altLang="en-US" dirty="0" smtClean="0"/>
              <a:t>不是很理解为什么要测</a:t>
            </a:r>
            <a:r>
              <a:rPr lang="en-US" altLang="zh-CN" dirty="0" smtClean="0"/>
              <a:t>ACC</a:t>
            </a:r>
            <a:r>
              <a:rPr lang="zh-CN" altLang="en-US" dirty="0" smtClean="0"/>
              <a:t>，这种和</a:t>
            </a:r>
            <a:r>
              <a:rPr lang="en-US" altLang="zh-CN" dirty="0" smtClean="0"/>
              <a:t>threshold</a:t>
            </a:r>
            <a:r>
              <a:rPr lang="zh-CN" altLang="en-US" dirty="0" smtClean="0"/>
              <a:t>关系很大的指标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736"/>
            <a:ext cx="7696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0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知识图谱进度 </a:t>
            </a:r>
            <a:r>
              <a:rPr lang="en-US" altLang="zh-CN" dirty="0"/>
              <a:t>one-step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我们观察了前几部电影的所有三元组，发现关系类型很丰富，包含了我们想到的电影方面的实体</a:t>
            </a:r>
          </a:p>
          <a:p>
            <a:pPr lvl="1"/>
            <a:r>
              <a:rPr lang="zh-CN" altLang="en-US" dirty="0" smtClean="0"/>
              <a:t>国家、语言、音乐、体裁、主演、编剧、导演、制作公司、发行年份等</a:t>
            </a:r>
          </a:p>
          <a:p>
            <a:r>
              <a:rPr lang="zh-CN" altLang="en-US" dirty="0" smtClean="0"/>
              <a:t>谓语部分除了形如</a:t>
            </a:r>
            <a:r>
              <a:rPr lang="en-US" altLang="zh-CN" dirty="0" err="1" smtClean="0"/>
              <a:t>film.film.xxx</a:t>
            </a:r>
            <a:r>
              <a:rPr lang="zh-CN" altLang="en-US" dirty="0" smtClean="0"/>
              <a:t>这些直接和电影相关的谓语，还有大量其他的谓语</a:t>
            </a:r>
          </a:p>
          <a:p>
            <a:pPr lvl="1"/>
            <a:r>
              <a:rPr lang="zh-CN" altLang="en-US" dirty="0" smtClean="0"/>
              <a:t>有的谓语所接的宾语是一段文本信息，比如电影名、</a:t>
            </a:r>
            <a:r>
              <a:rPr lang="zh-CN" altLang="en-US" u="sng" dirty="0" smtClean="0"/>
              <a:t>电影描述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有</a:t>
            </a:r>
            <a:r>
              <a:rPr lang="en-US" dirty="0" err="1" smtClean="0"/>
              <a:t>authority.imdb.title</a:t>
            </a:r>
            <a:r>
              <a:rPr lang="zh-CN" altLang="en-US" dirty="0" smtClean="0"/>
              <a:t>，可以用于以后爬</a:t>
            </a:r>
            <a:r>
              <a:rPr lang="en-US" altLang="zh-CN" dirty="0" err="1" smtClean="0"/>
              <a:t>imdb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有大量谓语接的宾语是各种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，比如</a:t>
            </a:r>
            <a:r>
              <a:rPr lang="en-US" dirty="0"/>
              <a:t>/</a:t>
            </a:r>
            <a:r>
              <a:rPr lang="en-US" dirty="0" err="1" smtClean="0"/>
              <a:t>type.object.key</a:t>
            </a:r>
            <a:r>
              <a:rPr lang="zh-CN" altLang="en-US" dirty="0" smtClean="0"/>
              <a:t>。对我们没用</a:t>
            </a:r>
          </a:p>
          <a:p>
            <a:pPr lvl="1"/>
            <a:r>
              <a:rPr lang="zh-CN" altLang="en-US" dirty="0" smtClean="0"/>
              <a:t>有的谓语接的</a:t>
            </a:r>
            <a:r>
              <a:rPr lang="zh-CN" altLang="en-US" u="sng" dirty="0" smtClean="0"/>
              <a:t>其他实体</a:t>
            </a:r>
            <a:r>
              <a:rPr lang="zh-CN" altLang="en-US" dirty="0" smtClean="0"/>
              <a:t>，这些谓语并不和电影领域直接相关。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9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</a:t>
            </a:r>
            <a:r>
              <a:rPr lang="zh-CN" altLang="en-US" dirty="0" smtClean="0"/>
              <a:t>进度 </a:t>
            </a:r>
            <a:r>
              <a:rPr lang="en-US" altLang="zh-CN" dirty="0" smtClean="0"/>
              <a:t>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</a:t>
            </a:r>
            <a:r>
              <a:rPr lang="en-US" altLang="zh-CN" dirty="0" err="1"/>
              <a:t>RippleNet</a:t>
            </a:r>
            <a:r>
              <a:rPr lang="zh-CN" altLang="en-US" dirty="0"/>
              <a:t>实验部分</a:t>
            </a:r>
            <a:r>
              <a:rPr lang="zh-CN" altLang="en-US" dirty="0" smtClean="0"/>
              <a:t>启发，我们还做了一个</a:t>
            </a:r>
            <a:r>
              <a:rPr lang="en-US" altLang="zh-CN" dirty="0" smtClean="0"/>
              <a:t>film</a:t>
            </a:r>
            <a:r>
              <a:rPr lang="zh-CN" altLang="en-US" dirty="0" smtClean="0"/>
              <a:t>知识图谱，将所有谓语为</a:t>
            </a:r>
            <a:r>
              <a:rPr lang="en-US" altLang="zh-CN" dirty="0" err="1" smtClean="0"/>
              <a:t>film.film.xxx</a:t>
            </a:r>
            <a:r>
              <a:rPr lang="zh-CN" altLang="en-US" dirty="0" smtClean="0"/>
              <a:t>的三元组提取出来</a:t>
            </a:r>
          </a:p>
          <a:p>
            <a:pPr lvl="1"/>
            <a:r>
              <a:rPr lang="zh-CN" altLang="en-US" dirty="0" smtClean="0"/>
              <a:t>放在</a:t>
            </a:r>
            <a:r>
              <a:rPr lang="en-US" altLang="zh-CN" dirty="0" smtClean="0"/>
              <a:t>~/</a:t>
            </a:r>
            <a:r>
              <a:rPr lang="en-US" altLang="zh-CN" dirty="0" err="1" smtClean="0"/>
              <a:t>getKG</a:t>
            </a:r>
            <a:r>
              <a:rPr lang="en-US" altLang="zh-CN" dirty="0" smtClean="0"/>
              <a:t>/ml2fb_latest_film.gz</a:t>
            </a:r>
            <a:endParaRPr lang="zh-CN" altLang="en-US" dirty="0" smtClean="0"/>
          </a:p>
          <a:p>
            <a:r>
              <a:rPr lang="zh-CN" altLang="en-US" dirty="0" smtClean="0"/>
              <a:t>并没有达到和论文一致的链接率。</a:t>
            </a:r>
          </a:p>
          <a:p>
            <a:pPr lvl="1"/>
            <a:r>
              <a:rPr lang="zh-CN" altLang="en-US" dirty="0" smtClean="0"/>
              <a:t>链接成功</a:t>
            </a:r>
            <a:r>
              <a:rPr lang="en-US" dirty="0" smtClean="0"/>
              <a:t>25887</a:t>
            </a:r>
            <a:r>
              <a:rPr lang="zh-CN" altLang="en-US" dirty="0" smtClean="0"/>
              <a:t>部，可链接电影一共</a:t>
            </a:r>
            <a:r>
              <a:rPr lang="en-US" dirty="0" smtClean="0"/>
              <a:t>25982</a:t>
            </a:r>
            <a:r>
              <a:rPr lang="zh-CN" altLang="en-US" dirty="0" smtClean="0"/>
              <a:t>部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我们输出了所有没链接上的电影的三元组，放在</a:t>
            </a:r>
            <a:r>
              <a:rPr lang="en-US" altLang="zh-CN" dirty="0" smtClean="0"/>
              <a:t>~/</a:t>
            </a:r>
            <a:r>
              <a:rPr lang="en-US" altLang="zh-CN" dirty="0" err="1" smtClean="0"/>
              <a:t>getKG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check_unlink_content.out</a:t>
            </a:r>
            <a:r>
              <a:rPr lang="zh-CN" altLang="en-US" dirty="0" smtClean="0"/>
              <a:t>。没有</a:t>
            </a:r>
            <a:r>
              <a:rPr lang="en-US" altLang="zh-CN" dirty="0" err="1" smtClean="0"/>
              <a:t>film.film.xxx</a:t>
            </a:r>
            <a:r>
              <a:rPr lang="zh-CN" altLang="en-US" dirty="0" smtClean="0"/>
              <a:t>的谓语，但是有</a:t>
            </a:r>
            <a:r>
              <a:rPr lang="en-US" altLang="zh-CN" dirty="0" err="1" smtClean="0"/>
              <a:t>tv.tv_program.xxx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79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没有</a:t>
            </a:r>
            <a:r>
              <a:rPr lang="zh-CN" altLang="en-US" dirty="0"/>
              <a:t>链接上的电影（大约</a:t>
            </a:r>
            <a:r>
              <a:rPr lang="en-US" altLang="zh-CN" dirty="0"/>
              <a:t>5%</a:t>
            </a:r>
            <a:r>
              <a:rPr lang="zh-CN" altLang="en-US" dirty="0"/>
              <a:t>）是否需要自己通过爬</a:t>
            </a:r>
            <a:r>
              <a:rPr lang="en-US" altLang="zh-CN" dirty="0" err="1"/>
              <a:t>imdb</a:t>
            </a:r>
            <a:r>
              <a:rPr lang="zh-CN" altLang="en-US" dirty="0"/>
              <a:t>等方式拓展？或者直接删去这些电影</a:t>
            </a:r>
          </a:p>
          <a:p>
            <a:r>
              <a:rPr lang="zh-CN" altLang="en-US" dirty="0" smtClean="0"/>
              <a:t>是否</a:t>
            </a:r>
            <a:r>
              <a:rPr lang="zh-CN" altLang="en-US" dirty="0"/>
              <a:t>需要用文本信息（电影介绍、评论等）和图片信息（海报、剧照等）</a:t>
            </a:r>
            <a:r>
              <a:rPr lang="zh-CN" altLang="en-US" dirty="0" smtClean="0"/>
              <a:t>？</a:t>
            </a:r>
          </a:p>
          <a:p>
            <a:r>
              <a:rPr lang="zh-CN" altLang="en-US" dirty="0" smtClean="0"/>
              <a:t>评测</a:t>
            </a:r>
            <a:r>
              <a:rPr lang="zh-CN" altLang="en-US" dirty="0"/>
              <a:t>方法的</a:t>
            </a:r>
            <a:r>
              <a:rPr lang="zh-CN" altLang="en-US" dirty="0" smtClean="0"/>
              <a:t>制定。感觉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不靠谱</a:t>
            </a:r>
          </a:p>
          <a:p>
            <a:r>
              <a:rPr lang="zh-CN" altLang="en-US" dirty="0" smtClean="0"/>
              <a:t>听说</a:t>
            </a:r>
            <a:r>
              <a:rPr lang="zh-CN" altLang="en-US" dirty="0"/>
              <a:t>还要应用</a:t>
            </a:r>
            <a:r>
              <a:rPr lang="zh-CN" altLang="en-US" dirty="0" smtClean="0"/>
              <a:t>到教育</a:t>
            </a:r>
            <a:r>
              <a:rPr lang="zh-CN" altLang="en-US" dirty="0"/>
              <a:t>领域知识图谱上，具体细节</a:t>
            </a:r>
            <a:r>
              <a:rPr lang="zh-CN" altLang="en-US" dirty="0" smtClean="0"/>
              <a:t>？比如除了知识图谱外是否有文本信息、图片信息、历史交互等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RippleNet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现存的基于知识图谱的推荐算法主要有两大类</a:t>
            </a:r>
          </a:p>
          <a:p>
            <a:pPr lvl="1"/>
            <a:r>
              <a:rPr lang="en-US" dirty="0"/>
              <a:t>embedding-based </a:t>
            </a:r>
            <a:r>
              <a:rPr lang="en-US" dirty="0" smtClean="0"/>
              <a:t>methods</a:t>
            </a:r>
            <a:r>
              <a:rPr lang="zh-CN" altLang="en-US" dirty="0" smtClean="0"/>
              <a:t>。先通过一些算法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transR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学习出知识图谱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KGE</a:t>
            </a:r>
            <a:r>
              <a:rPr lang="zh-CN" altLang="en-US" dirty="0" smtClean="0"/>
              <a:t>），再以训练好的</a:t>
            </a:r>
            <a:r>
              <a:rPr lang="en-US" altLang="zh-CN" dirty="0" smtClean="0"/>
              <a:t>KGE</a:t>
            </a:r>
            <a:r>
              <a:rPr lang="zh-CN" altLang="en-US" dirty="0" smtClean="0"/>
              <a:t>为基础设计算法。比如</a:t>
            </a:r>
            <a:r>
              <a:rPr lang="en-US" altLang="zh-CN" dirty="0" smtClean="0"/>
              <a:t>DKN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CKE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SHINE</a:t>
            </a:r>
            <a:endParaRPr lang="zh-CN" altLang="en-US" dirty="0" smtClean="0"/>
          </a:p>
          <a:p>
            <a:pPr lvl="1"/>
            <a:r>
              <a:rPr lang="en-US" dirty="0"/>
              <a:t>path-based </a:t>
            </a:r>
            <a:r>
              <a:rPr lang="en-US" dirty="0" smtClean="0"/>
              <a:t>methods</a:t>
            </a:r>
            <a:r>
              <a:rPr lang="zh-CN" altLang="en-US" dirty="0" smtClean="0"/>
              <a:t>。通过探索知识图谱的各种路径来得到一些信息用于推荐。</a:t>
            </a:r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HIN</a:t>
            </a:r>
            <a:r>
              <a:rPr lang="zh-CN" altLang="en-US" dirty="0" smtClean="0"/>
              <a:t>。不足之处是要手动设计</a:t>
            </a:r>
            <a:r>
              <a:rPr lang="en-US" altLang="zh-CN" dirty="0" smtClean="0"/>
              <a:t>meta-path</a:t>
            </a:r>
            <a:r>
              <a:rPr lang="zh-CN" altLang="en-US" dirty="0" smtClean="0"/>
              <a:t>（？？？）</a:t>
            </a:r>
          </a:p>
          <a:p>
            <a:pPr lvl="2"/>
            <a:endParaRPr lang="zh-CN" altLang="en-US" dirty="0"/>
          </a:p>
          <a:p>
            <a:r>
              <a:rPr lang="en-US" altLang="zh-CN" dirty="0" err="1" smtClean="0"/>
              <a:t>RippleNet</a:t>
            </a:r>
            <a:r>
              <a:rPr lang="zh-CN" altLang="en-US" dirty="0" smtClean="0"/>
              <a:t>是两者的结合</a:t>
            </a:r>
          </a:p>
        </p:txBody>
      </p:sp>
    </p:spTree>
    <p:extLst>
      <p:ext uri="{BB962C8B-B14F-4D97-AF65-F5344CB8AC3E}">
        <p14:creationId xmlns:p14="http://schemas.microsoft.com/office/powerpoint/2010/main" val="21220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RIPPLENET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Framwork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875" y="1738188"/>
            <a:ext cx="9851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拓展了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步之后的三元组和实体的集合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674"/>
            <a:ext cx="7569200" cy="237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0" y="5195042"/>
            <a:ext cx="7810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1071</Words>
  <Application>Microsoft Macintosh PowerPoint</Application>
  <PresentationFormat>Widescreen</PresentationFormat>
  <Paragraphs>126</Paragraphs>
  <Slides>23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宋体</vt:lpstr>
      <vt:lpstr>Arial</vt:lpstr>
      <vt:lpstr>Office Theme</vt:lpstr>
      <vt:lpstr>20180905进度</vt:lpstr>
      <vt:lpstr>知识图谱进度 one-step</vt:lpstr>
      <vt:lpstr>知识图谱进度 one-step</vt:lpstr>
      <vt:lpstr>知识图谱进度 film</vt:lpstr>
      <vt:lpstr>接下来的问题</vt:lpstr>
      <vt:lpstr>RippleNet</vt:lpstr>
      <vt:lpstr>introduction</vt:lpstr>
      <vt:lpstr>RIPPLENET Framwork</vt:lpstr>
      <vt:lpstr>Ripple Set</vt:lpstr>
      <vt:lpstr>Ripple Set</vt:lpstr>
      <vt:lpstr>Preference Propagation</vt:lpstr>
      <vt:lpstr>Preference Propagation</vt:lpstr>
      <vt:lpstr>Ripple network</vt:lpstr>
      <vt:lpstr>Learning Algorithm</vt:lpstr>
      <vt:lpstr>Learning Algorithm</vt:lpstr>
      <vt:lpstr>Algorithm</vt:lpstr>
      <vt:lpstr>Dissussion</vt:lpstr>
      <vt:lpstr>Links to Existing Work</vt:lpstr>
      <vt:lpstr>Links to Existing Work</vt:lpstr>
      <vt:lpstr>Experiments(movielens)</vt:lpstr>
      <vt:lpstr>Empirical Study</vt:lpstr>
      <vt:lpstr>Results</vt:lpstr>
      <vt:lpstr>That’s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 zhijian</dc:creator>
  <cp:lastModifiedBy>duan zhijian</cp:lastModifiedBy>
  <cp:revision>67</cp:revision>
  <dcterms:created xsi:type="dcterms:W3CDTF">2018-09-04T06:52:00Z</dcterms:created>
  <dcterms:modified xsi:type="dcterms:W3CDTF">2018-09-25T12:38:44Z</dcterms:modified>
</cp:coreProperties>
</file>