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75" r:id="rId9"/>
    <p:sldId id="268" r:id="rId10"/>
    <p:sldId id="269" r:id="rId11"/>
    <p:sldId id="270" r:id="rId12"/>
    <p:sldId id="26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2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78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8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9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6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9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1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06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2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9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AF1F59-4D27-4F64-8D67-EDACC00451B1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0F7063-1D1D-4F03-BE22-3FF35956300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5317A5C-2021-4475-AD83-2F7742CE4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t="4714" r="1" b="227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Picture 5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6F9C99DC-4D0A-46CB-9F58-0A343642F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6943060" cy="1463040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solidFill>
                  <a:srgbClr val="FFFFFF"/>
                </a:solidFill>
                <a:latin typeface="Abadi" panose="020B0604020202020204" pitchFamily="34" charset="0"/>
              </a:rPr>
              <a:t>Student name: Rita Lima</a:t>
            </a:r>
            <a:br>
              <a:rPr lang="en-GB" sz="1800" dirty="0">
                <a:solidFill>
                  <a:srgbClr val="FFFFFF"/>
                </a:solidFill>
                <a:latin typeface="Abadi" panose="020B0604020202020204" pitchFamily="34" charset="0"/>
              </a:rPr>
            </a:br>
            <a:r>
              <a:rPr lang="en-GB" sz="1800" dirty="0">
                <a:solidFill>
                  <a:srgbClr val="FFFFFF"/>
                </a:solidFill>
                <a:latin typeface="Abadi" panose="020B0604020202020204" pitchFamily="34" charset="0"/>
              </a:rPr>
              <a:t>Student Number: A00267386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3518" y="4848447"/>
            <a:ext cx="3347482" cy="157473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Project Title: Website Restaurant</a:t>
            </a:r>
          </a:p>
          <a:p>
            <a:r>
              <a:rPr lang="en-GB" dirty="0">
                <a:solidFill>
                  <a:srgbClr val="FFFFFF"/>
                </a:solidFill>
              </a:rPr>
              <a:t>With QR Code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7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overview 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366538D-D89F-4EC0-87F4-6AAE575C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26" y="2084832"/>
            <a:ext cx="7593347" cy="2906979"/>
          </a:xfrm>
          <a:prstGeom prst="rect">
            <a:avLst/>
          </a:prstGeom>
        </p:spPr>
      </p:pic>
      <p:pic>
        <p:nvPicPr>
          <p:cNvPr id="4" name="Picture 3" descr="A picture containing indoor, table, kitchen, counter&#10;&#10;Description automatically generated">
            <a:extLst>
              <a:ext uri="{FF2B5EF4-FFF2-40B4-BE49-F238E27FC236}">
                <a16:creationId xmlns:a16="http://schemas.microsoft.com/office/drawing/2014/main" id="{B90E5F0D-E028-4739-A66C-E4C6F193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63" y="1846898"/>
            <a:ext cx="5050337" cy="3799522"/>
          </a:xfrm>
          <a:prstGeom prst="rect">
            <a:avLst/>
          </a:prstGeom>
        </p:spPr>
      </p:pic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374743FB-E499-44F8-9142-544FFA0C10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5319992"/>
            <a:ext cx="1348740" cy="153800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4A9233D-B65D-480D-AD86-B2C6B720C51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1" t="4714" r="1" b="22718"/>
          <a:stretch/>
        </p:blipFill>
        <p:spPr>
          <a:xfrm>
            <a:off x="10744200" y="95502"/>
            <a:ext cx="1364653" cy="26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960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3A8B4-D4A3-4675-AEDB-4F3A46C324AF}"/>
              </a:ext>
            </a:extLst>
          </p:cNvPr>
          <p:cNvSpPr txBox="1"/>
          <p:nvPr/>
        </p:nvSpPr>
        <p:spPr>
          <a:xfrm>
            <a:off x="1135025" y="2025467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E" b="1" i="0" dirty="0">
                <a:solidFill>
                  <a:srgbClr val="24292E"/>
                </a:solidFill>
                <a:effectLst/>
                <a:latin typeface="-apple-system"/>
              </a:rPr>
              <a:t>Functionality</a:t>
            </a:r>
          </a:p>
          <a:p>
            <a:pPr algn="l"/>
            <a:r>
              <a:rPr lang="en-IE" b="1" i="0" dirty="0">
                <a:solidFill>
                  <a:srgbClr val="24292E"/>
                </a:solidFill>
                <a:effectLst/>
                <a:latin typeface="-apple-system"/>
              </a:rPr>
              <a:t>User </a:t>
            </a:r>
            <a:br>
              <a:rPr lang="en-IE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IE" b="0" i="0" dirty="0">
                <a:solidFill>
                  <a:srgbClr val="24292E"/>
                </a:solidFill>
                <a:effectLst/>
                <a:latin typeface="-apple-system"/>
              </a:rPr>
              <a:t>QR Code Reader</a:t>
            </a:r>
          </a:p>
          <a:p>
            <a:pPr algn="l">
              <a:buFont typeface="+mj-lt"/>
              <a:buAutoNum type="arabicPeriod"/>
            </a:pPr>
            <a:r>
              <a:rPr lang="en-IE" b="0" i="0" dirty="0">
                <a:solidFill>
                  <a:srgbClr val="24292E"/>
                </a:solidFill>
                <a:effectLst/>
                <a:latin typeface="-apple-system"/>
              </a:rPr>
              <a:t>Menu View</a:t>
            </a:r>
          </a:p>
          <a:p>
            <a:pPr algn="l">
              <a:buFont typeface="+mj-lt"/>
              <a:buAutoNum type="arabicPeriod"/>
            </a:pPr>
            <a:r>
              <a:rPr lang="en-IE" b="0" i="0" dirty="0">
                <a:solidFill>
                  <a:srgbClr val="24292E"/>
                </a:solidFill>
                <a:effectLst/>
                <a:latin typeface="-apple-system"/>
              </a:rPr>
              <a:t>Product View</a:t>
            </a:r>
          </a:p>
          <a:p>
            <a:pPr algn="l"/>
            <a:endParaRPr lang="en-IE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IE" b="1" i="0" dirty="0">
                <a:solidFill>
                  <a:srgbClr val="24292E"/>
                </a:solidFill>
                <a:effectLst/>
                <a:latin typeface="-apple-system"/>
              </a:rPr>
              <a:t>Staff </a:t>
            </a:r>
          </a:p>
          <a:p>
            <a:pPr algn="l">
              <a:buFont typeface="+mj-lt"/>
              <a:buAutoNum type="arabicPeriod"/>
            </a:pPr>
            <a:r>
              <a:rPr lang="en-IE" b="0" i="0" dirty="0">
                <a:solidFill>
                  <a:srgbClr val="24292E"/>
                </a:solidFill>
                <a:effectLst/>
                <a:latin typeface="-apple-system"/>
              </a:rPr>
              <a:t>Staff Login</a:t>
            </a:r>
          </a:p>
          <a:p>
            <a:pPr algn="l">
              <a:buFont typeface="+mj-lt"/>
              <a:buAutoNum type="arabicPeriod"/>
            </a:pPr>
            <a:r>
              <a:rPr lang="en-IE" b="0" i="0" dirty="0">
                <a:solidFill>
                  <a:srgbClr val="24292E"/>
                </a:solidFill>
                <a:effectLst/>
                <a:latin typeface="-apple-system"/>
              </a:rPr>
              <a:t>Staff Logout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DD541199-BDEF-4292-BC88-F080C4FEC0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5319992"/>
            <a:ext cx="1348740" cy="153800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1390843-0F2B-4A6F-990A-A2137876EF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1" t="4714" r="1" b="22718"/>
          <a:stretch/>
        </p:blipFill>
        <p:spPr>
          <a:xfrm>
            <a:off x="10744200" y="95502"/>
            <a:ext cx="1364653" cy="26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859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368" y="511239"/>
            <a:ext cx="9720072" cy="1499616"/>
          </a:xfrm>
        </p:spPr>
        <p:txBody>
          <a:bodyPr/>
          <a:lstStyle/>
          <a:p>
            <a:r>
              <a:rPr lang="en-GB" dirty="0"/>
              <a:t>demonstration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CC7C32-47A0-49F8-AA1A-6FA094AFD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65" y="1505403"/>
            <a:ext cx="3403877" cy="5352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8A2BE9-0E45-4B6E-A089-149D8AF550B9}"/>
              </a:ext>
            </a:extLst>
          </p:cNvPr>
          <p:cNvSpPr txBox="1"/>
          <p:nvPr/>
        </p:nvSpPr>
        <p:spPr>
          <a:xfrm>
            <a:off x="1046471" y="1883539"/>
            <a:ext cx="30045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E" b="1" i="0" dirty="0">
                <a:solidFill>
                  <a:srgbClr val="24292E"/>
                </a:solidFill>
                <a:effectLst/>
                <a:latin typeface="-apple-system"/>
              </a:rPr>
              <a:t>Scan</a:t>
            </a:r>
            <a:r>
              <a:rPr lang="en-IE" b="1" dirty="0">
                <a:solidFill>
                  <a:srgbClr val="24292E"/>
                </a:solidFill>
                <a:latin typeface="-apple-system"/>
              </a:rPr>
              <a:t> QR C</a:t>
            </a:r>
            <a:r>
              <a:rPr lang="en-IE" b="1" i="0" dirty="0">
                <a:solidFill>
                  <a:srgbClr val="24292E"/>
                </a:solidFill>
                <a:effectLst/>
                <a:latin typeface="-apple-system"/>
              </a:rPr>
              <a:t>ode</a:t>
            </a:r>
            <a:br>
              <a:rPr lang="en-IE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IE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IE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Simply scan the QR code using your app available on Android and iOS.</a:t>
            </a:r>
            <a:endParaRPr lang="en-IE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871C0-97B1-4BD5-9302-74B4E38303B0}"/>
              </a:ext>
            </a:extLst>
          </p:cNvPr>
          <p:cNvSpPr txBox="1"/>
          <p:nvPr/>
        </p:nvSpPr>
        <p:spPr>
          <a:xfrm>
            <a:off x="7395421" y="1886855"/>
            <a:ext cx="19772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E" b="1" i="0" dirty="0">
                <a:solidFill>
                  <a:srgbClr val="24292E"/>
                </a:solidFill>
                <a:effectLst/>
                <a:latin typeface="-apple-system"/>
              </a:rPr>
              <a:t>Menu Restaurant</a:t>
            </a:r>
            <a:br>
              <a:rPr lang="en-IE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IE" b="1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IE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QRCode</a:t>
            </a:r>
            <a:r>
              <a:rPr lang="en-IE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needs a modern HTML5 capable browser and is officially supporting Chrome, Firefox, Safari, Edge and Internet Explorer 11.</a:t>
            </a:r>
            <a:endParaRPr lang="en-IE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7A562433-528A-49BE-A171-B9AB3033AF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5319992"/>
            <a:ext cx="1348740" cy="153800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E91E58-AB03-453F-9BF2-5ED4294E58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1" t="4714" r="1" b="22718"/>
          <a:stretch/>
        </p:blipFill>
        <p:spPr>
          <a:xfrm>
            <a:off x="10744200" y="95502"/>
            <a:ext cx="1364653" cy="26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67AE1B3B-BCEB-4FB7-A1AB-364EEAAD95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545" y="1210783"/>
            <a:ext cx="2145386" cy="5634990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D1613-C60B-44B4-B845-F7795520A8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71" y="3670355"/>
            <a:ext cx="2011853" cy="28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3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B40B6227-4D6D-48C5-9DC7-A5550ED402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t="15012" r="1" b="13720"/>
          <a:stretch/>
        </p:blipFill>
        <p:spPr>
          <a:xfrm>
            <a:off x="-2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rgbClr val="7C644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6AC40574-2E0C-414F-9CCC-E12A7746B1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0"/>
            <a:ext cx="1840230" cy="2098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A4C39-F9A8-4546-8E32-5E0DA16C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52" y="4960137"/>
            <a:ext cx="7549101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zh-CN" sz="240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</a:rPr>
              <a:t>Thank you for your time 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6E448-69E7-48BF-B5FF-5528EB2EE1C7}"/>
              </a:ext>
            </a:extLst>
          </p:cNvPr>
          <p:cNvSpPr txBox="1"/>
          <p:nvPr/>
        </p:nvSpPr>
        <p:spPr>
          <a:xfrm>
            <a:off x="1127051" y="2084832"/>
            <a:ext cx="80196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Our System provides a web application accessed by restaurants customers scanning the code on the table where they can check the menu and order </a:t>
            </a:r>
            <a:r>
              <a:rPr lang="en-IE" dirty="0">
                <a:solidFill>
                  <a:srgbClr val="050505"/>
                </a:solidFill>
                <a:latin typeface="Segoe UI Historic" panose="020B0502040204020203" pitchFamily="34" charset="0"/>
              </a:rPr>
              <a:t>and</a:t>
            </a:r>
            <a:r>
              <a:rPr lang="en-IE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restaurant owners able to customize on their menu at any time.</a:t>
            </a:r>
            <a:endParaRPr lang="en-IE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BB9166F-80DF-4391-92BE-120A371B8C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1" t="4714" r="1" b="22718"/>
          <a:stretch/>
        </p:blipFill>
        <p:spPr>
          <a:xfrm>
            <a:off x="10744200" y="95502"/>
            <a:ext cx="1364653" cy="26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F1730512-F493-401A-80C0-BFF86518F4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5319992"/>
            <a:ext cx="1348740" cy="153800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C697A134-3392-41EA-8038-C14322BBED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0" t="-1516" r="58878" b="72334"/>
          <a:stretch/>
        </p:blipFill>
        <p:spPr>
          <a:xfrm>
            <a:off x="9001491" y="0"/>
            <a:ext cx="1965781" cy="10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Proposal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495D9-2F9D-4168-B591-AD0322637CA9}"/>
              </a:ext>
            </a:extLst>
          </p:cNvPr>
          <p:cNvSpPr txBox="1"/>
          <p:nvPr/>
        </p:nvSpPr>
        <p:spPr>
          <a:xfrm>
            <a:off x="1148316" y="2668048"/>
            <a:ext cx="79983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E" b="0" i="0" dirty="0">
                <a:solidFill>
                  <a:srgbClr val="24292E"/>
                </a:solidFill>
                <a:effectLst/>
                <a:latin typeface="-apple-system"/>
              </a:rPr>
              <a:t>This project is a restaurant application and has been developed to meet the needs of a simple restaurant. The customer who comes to the restaurant can see menu  the QR Code from the mobile phone on the table when the customer scan it.</a:t>
            </a:r>
          </a:p>
          <a:p>
            <a:pPr algn="l"/>
            <a:endParaRPr lang="en-IE" dirty="0">
              <a:solidFill>
                <a:srgbClr val="24292E"/>
              </a:solidFill>
              <a:latin typeface="-apple-system"/>
            </a:endParaRPr>
          </a:p>
          <a:p>
            <a:pPr algn="l"/>
            <a:endParaRPr lang="en-IE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en-IE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0BA98FB3-C76D-45CE-97B2-CD759DEE7B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5319992"/>
            <a:ext cx="1348740" cy="153800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DC0AF8E-264D-4F16-81A8-7A41BEA2E0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1" t="4714" r="1" b="22718"/>
          <a:stretch/>
        </p:blipFill>
        <p:spPr>
          <a:xfrm>
            <a:off x="10744200" y="95502"/>
            <a:ext cx="1364653" cy="26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450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Architecture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1076E-184E-4B26-B9B9-6922E64BAF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76" y="2387553"/>
            <a:ext cx="5731510" cy="34505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67D76-18E6-4DF2-9EC1-073A9BC62550}"/>
              </a:ext>
            </a:extLst>
          </p:cNvPr>
          <p:cNvSpPr/>
          <p:nvPr/>
        </p:nvSpPr>
        <p:spPr>
          <a:xfrm>
            <a:off x="4868232" y="3370521"/>
            <a:ext cx="1213591" cy="159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50" b="1" dirty="0">
                <a:latin typeface="Dubai" panose="020B0604020202020204" pitchFamily="34" charset="-78"/>
                <a:cs typeface="Dubai" panose="020B0604020202020204" pitchFamily="34" charset="-78"/>
              </a:rPr>
              <a:t>QR Code 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F95A39A7-09AD-459C-9F4C-F1B12F555B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5319992"/>
            <a:ext cx="1348740" cy="153800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83075CC-6157-49AB-B0E3-B4DDE0914D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1" t="4714" r="1" b="22718"/>
          <a:stretch/>
        </p:blipFill>
        <p:spPr>
          <a:xfrm>
            <a:off x="10744200" y="95502"/>
            <a:ext cx="1364653" cy="26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8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F2C36-0A50-4B28-9972-83773BF88D07}"/>
              </a:ext>
            </a:extLst>
          </p:cNvPr>
          <p:cNvSpPr txBox="1"/>
          <p:nvPr/>
        </p:nvSpPr>
        <p:spPr>
          <a:xfrm>
            <a:off x="1024128" y="2222205"/>
            <a:ext cx="8949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I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Items with the highest priority decided by should be developed first. The main goal is to develop a working website with REST API ajax responses getting all data from the database and is displayed in an interface made up of HTML, CSS and jQuery. </a:t>
            </a:r>
            <a:endParaRPr lang="en-I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6E1E4FAC-2C38-42B8-9425-83403E2E96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5319992"/>
            <a:ext cx="1348740" cy="153800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16782EC-D000-4A33-A5B2-C0230ECF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1" t="4714" r="1" b="22718"/>
          <a:stretch/>
        </p:blipFill>
        <p:spPr>
          <a:xfrm>
            <a:off x="10744200" y="95502"/>
            <a:ext cx="1364653" cy="26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867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Backlog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C3B209-72E8-410D-9527-2A9C1CF1E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8401"/>
              </p:ext>
            </p:extLst>
          </p:nvPr>
        </p:nvGraphicFramePr>
        <p:xfrm>
          <a:off x="3513283" y="2283665"/>
          <a:ext cx="4741572" cy="3866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389">
                  <a:extLst>
                    <a:ext uri="{9D8B030D-6E8A-4147-A177-3AD203B41FA5}">
                      <a16:colId xmlns:a16="http://schemas.microsoft.com/office/drawing/2014/main" val="3572814137"/>
                    </a:ext>
                  </a:extLst>
                </a:gridCol>
                <a:gridCol w="1167375">
                  <a:extLst>
                    <a:ext uri="{9D8B030D-6E8A-4147-A177-3AD203B41FA5}">
                      <a16:colId xmlns:a16="http://schemas.microsoft.com/office/drawing/2014/main" val="337323922"/>
                    </a:ext>
                  </a:extLst>
                </a:gridCol>
                <a:gridCol w="1191083">
                  <a:extLst>
                    <a:ext uri="{9D8B030D-6E8A-4147-A177-3AD203B41FA5}">
                      <a16:colId xmlns:a16="http://schemas.microsoft.com/office/drawing/2014/main" val="208723610"/>
                    </a:ext>
                  </a:extLst>
                </a:gridCol>
                <a:gridCol w="1309622">
                  <a:extLst>
                    <a:ext uri="{9D8B030D-6E8A-4147-A177-3AD203B41FA5}">
                      <a16:colId xmlns:a16="http://schemas.microsoft.com/office/drawing/2014/main" val="983252291"/>
                    </a:ext>
                  </a:extLst>
                </a:gridCol>
                <a:gridCol w="420103">
                  <a:extLst>
                    <a:ext uri="{9D8B030D-6E8A-4147-A177-3AD203B41FA5}">
                      <a16:colId xmlns:a16="http://schemas.microsoft.com/office/drawing/2014/main" val="2396851214"/>
                    </a:ext>
                  </a:extLst>
                </a:gridCol>
              </a:tblGrid>
              <a:tr h="186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600">
                          <a:effectLst/>
                        </a:rPr>
                        <a:t>User story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600">
                          <a:effectLst/>
                        </a:rPr>
                        <a:t>Given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600">
                          <a:effectLst/>
                        </a:rPr>
                        <a:t>When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600">
                          <a:effectLst/>
                        </a:rPr>
                        <a:t>Then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600">
                          <a:effectLst/>
                        </a:rPr>
                        <a:t>Pass</a:t>
                      </a:r>
                      <a:endParaRPr lang="en-IE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600">
                          <a:effectLst/>
                        </a:rPr>
                        <a:t>Fail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extLst>
                  <a:ext uri="{0D108BD9-81ED-4DB2-BD59-A6C34878D82A}">
                    <a16:rowId xmlns:a16="http://schemas.microsoft.com/office/drawing/2014/main" val="4013166054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No 2. User Login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 enters correct URL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 enters valid username &amp; password and presses Login button.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UserInterface.html appears.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PASS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extLst>
                  <a:ext uri="{0D108BD9-81ED-4DB2-BD59-A6C34878D82A}">
                    <a16:rowId xmlns:a16="http://schemas.microsoft.com/office/drawing/2014/main" val="3953906791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No 2. User Login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 enters correct URL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 enters invalid username/password and presses Login button.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Login fail' message appears up and number of tries decreases.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PASS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extLst>
                  <a:ext uri="{0D108BD9-81ED-4DB2-BD59-A6C34878D82A}">
                    <a16:rowId xmlns:a16="http://schemas.microsoft.com/office/drawing/2014/main" val="31334538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No 2. User Login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 enters correct URL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 dirty="0">
                          <a:effectLst/>
                        </a:rPr>
                        <a:t>User leaves empty fields and presses Login button.</a:t>
                      </a:r>
                      <a:endParaRPr lang="en-IE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Login fail' message appears up and number of tries decreases.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PASS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extLst>
                  <a:ext uri="{0D108BD9-81ED-4DB2-BD59-A6C34878D82A}">
                    <a16:rowId xmlns:a16="http://schemas.microsoft.com/office/drawing/2014/main" val="2058834857"/>
                  </a:ext>
                </a:extLst>
              </a:tr>
              <a:tr h="535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No 2. User Login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 failed to login correctly 2 times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 enters invalid username/password or empty fields and presses Login button.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Login fail' message appears and number of tires decreases to 0. Username and password fields disable.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PASS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extLst>
                  <a:ext uri="{0D108BD9-81ED-4DB2-BD59-A6C34878D82A}">
                    <a16:rowId xmlns:a16="http://schemas.microsoft.com/office/drawing/2014/main" val="742076586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No 2. User Login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 failed to login correctly 2 times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 enters valid username &amp; password and presses Login button.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UserInterface.html appears.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PASS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extLst>
                  <a:ext uri="{0D108BD9-81ED-4DB2-BD59-A6C34878D82A}">
                    <a16:rowId xmlns:a16="http://schemas.microsoft.com/office/drawing/2014/main" val="2762978986"/>
                  </a:ext>
                </a:extLst>
              </a:tr>
              <a:tr h="2676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No 3. User Logout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 is logged on and can see UserInterface.html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User presses Logout button.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 dirty="0">
                          <a:effectLst/>
                        </a:rPr>
                        <a:t>LoginForm.html appears.</a:t>
                      </a:r>
                      <a:endParaRPr lang="en-IE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PASS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extLst>
                  <a:ext uri="{0D108BD9-81ED-4DB2-BD59-A6C34878D82A}">
                    <a16:rowId xmlns:a16="http://schemas.microsoft.com/office/drawing/2014/main" val="909342831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No 2. Admin Login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Admin enters correct URL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Admin enters valid username &amp; password and presses Login button.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AdminInterface.html appears.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PASS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extLst>
                  <a:ext uri="{0D108BD9-81ED-4DB2-BD59-A6C34878D82A}">
                    <a16:rowId xmlns:a16="http://schemas.microsoft.com/office/drawing/2014/main" val="2416281048"/>
                  </a:ext>
                </a:extLst>
              </a:tr>
              <a:tr h="1957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No 2. Admin Login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Admin enters correct URL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Admin enters invalid username/password and presses Login button.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Login fail' message appears up and number of tries decreases.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PASS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extLst>
                  <a:ext uri="{0D108BD9-81ED-4DB2-BD59-A6C34878D82A}">
                    <a16:rowId xmlns:a16="http://schemas.microsoft.com/office/drawing/2014/main" val="3287202845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No 2. Admin Login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Admin enters correct URL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Admin leaves empty fields and presses Login button.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Login fail' message appears up and number of tries decreases.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PASS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extLst>
                  <a:ext uri="{0D108BD9-81ED-4DB2-BD59-A6C34878D82A}">
                    <a16:rowId xmlns:a16="http://schemas.microsoft.com/office/drawing/2014/main" val="3543816109"/>
                  </a:ext>
                </a:extLst>
              </a:tr>
              <a:tr h="535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No 2. Admin Login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Admin failed to login correctly 2 times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Admin enters invalid username/password or empty fields and presses Login button.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>
                          <a:effectLst/>
                        </a:rPr>
                        <a:t>Login fail' message appears and number of tires decreases to 0. Username and password fields disable.</a:t>
                      </a:r>
                      <a:endParaRPr lang="en-I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500" dirty="0">
                          <a:effectLst/>
                        </a:rPr>
                        <a:t>PASS</a:t>
                      </a:r>
                      <a:endParaRPr lang="en-IE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54" marR="33454" marT="0" marB="0" anchor="ctr"/>
                </a:tc>
                <a:extLst>
                  <a:ext uri="{0D108BD9-81ED-4DB2-BD59-A6C34878D82A}">
                    <a16:rowId xmlns:a16="http://schemas.microsoft.com/office/drawing/2014/main" val="17622008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CD0DE0C-85BE-4CD6-AB50-A5FE004A0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284" y="1888923"/>
            <a:ext cx="5079874" cy="51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en-US" sz="1400" b="0" i="0" u="none" strike="noStrike" cap="none" normalizeH="0" baseline="0" dirty="0">
                <a:ln>
                  <a:noFill/>
                </a:ln>
                <a:solidFill>
                  <a:srgbClr val="864EA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STORY ELABORATION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48857EA2-508B-4587-B358-5E57E747A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5319992"/>
            <a:ext cx="1348740" cy="153800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6BC4D1E-7386-4444-86B4-2F9A381143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1" t="4714" r="1" b="22718"/>
          <a:stretch/>
        </p:blipFill>
        <p:spPr>
          <a:xfrm>
            <a:off x="10744200" y="95502"/>
            <a:ext cx="1364653" cy="26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477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architecture</a:t>
            </a:r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F4EB1D-1E2C-4166-BB52-51DE03356D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5319992"/>
            <a:ext cx="1348740" cy="1538007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5CDACB0-D89C-4767-9965-959162FD87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1" t="4714" r="1" b="22718"/>
          <a:stretch/>
        </p:blipFill>
        <p:spPr>
          <a:xfrm>
            <a:off x="10744200" y="95502"/>
            <a:ext cx="1364653" cy="26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330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361D8-F266-4126-A938-A3E2D690E408}"/>
              </a:ext>
            </a:extLst>
          </p:cNvPr>
          <p:cNvSpPr txBox="1"/>
          <p:nvPr/>
        </p:nvSpPr>
        <p:spPr>
          <a:xfrm>
            <a:off x="1024128" y="2232838"/>
            <a:ext cx="812253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stories have a section that specifies ‘How to test’. The user story can only be considered 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when the functionality is fully tested- going by the guidelines specified there.  Should consider that testing is completed, before they declare the user story done and starting a new one. 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F17278F1-75D8-4252-9F50-6F7BB8CA05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5319992"/>
            <a:ext cx="1348740" cy="1538007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B73524-1CEE-4361-A21A-B160623156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1" t="4714" r="1" b="22718"/>
          <a:stretch/>
        </p:blipFill>
        <p:spPr>
          <a:xfrm>
            <a:off x="10744200" y="95502"/>
            <a:ext cx="1364653" cy="26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6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Burn down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8D00A-9A11-4A37-8F44-6CAFC57E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443162"/>
            <a:ext cx="6257925" cy="197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A8E76-A3E3-482A-9DE4-304B5BDB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443162"/>
            <a:ext cx="6257925" cy="1971675"/>
          </a:xfrm>
          <a:prstGeom prst="rect">
            <a:avLst/>
          </a:prstGeom>
        </p:spPr>
      </p:pic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37E1E239-89A5-4190-A7E2-2E5C36002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r="79149"/>
          <a:stretch/>
        </p:blipFill>
        <p:spPr>
          <a:xfrm>
            <a:off x="0" y="5319992"/>
            <a:ext cx="1348740" cy="153800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5DBDB1C-0795-4EC9-913F-D3F3A2B048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1" t="4714" r="1" b="22718"/>
          <a:stretch/>
        </p:blipFill>
        <p:spPr>
          <a:xfrm>
            <a:off x="10744200" y="95502"/>
            <a:ext cx="1364653" cy="26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020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Microsoft YaHei</vt:lpstr>
      <vt:lpstr>Abadi</vt:lpstr>
      <vt:lpstr>-apple-system</vt:lpstr>
      <vt:lpstr>Arial</vt:lpstr>
      <vt:lpstr>Calibri</vt:lpstr>
      <vt:lpstr>Calibri Light</vt:lpstr>
      <vt:lpstr>Dubai</vt:lpstr>
      <vt:lpstr>Segoe UI Historic</vt:lpstr>
      <vt:lpstr>Times New Roman</vt:lpstr>
      <vt:lpstr>Tw Cen MT</vt:lpstr>
      <vt:lpstr>Tw Cen MT Condensed</vt:lpstr>
      <vt:lpstr>Wingdings 3</vt:lpstr>
      <vt:lpstr>Integral</vt:lpstr>
      <vt:lpstr>Student name: Rita Lima Student Number: A00267386</vt:lpstr>
      <vt:lpstr>Project Context</vt:lpstr>
      <vt:lpstr>Project Proposal</vt:lpstr>
      <vt:lpstr>Project Architecture</vt:lpstr>
      <vt:lpstr>Sprint Goal</vt:lpstr>
      <vt:lpstr>Backlog</vt:lpstr>
      <vt:lpstr>Database architecture</vt:lpstr>
      <vt:lpstr>Definition of Done</vt:lpstr>
      <vt:lpstr>Burn down chart</vt:lpstr>
      <vt:lpstr>Testing overview </vt:lpstr>
      <vt:lpstr>Summary of functionality</vt:lpstr>
      <vt:lpstr>demonstration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Rita Lima Student Number: A00267386</dc:title>
  <dc:creator>Bartek Gorski</dc:creator>
  <cp:lastModifiedBy>Bartek Gorski</cp:lastModifiedBy>
  <cp:revision>2</cp:revision>
  <dcterms:created xsi:type="dcterms:W3CDTF">2020-08-18T22:00:30Z</dcterms:created>
  <dcterms:modified xsi:type="dcterms:W3CDTF">2020-08-18T22:34:37Z</dcterms:modified>
</cp:coreProperties>
</file>