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66" r:id="rId14"/>
    <p:sldId id="279" r:id="rId15"/>
    <p:sldId id="269" r:id="rId16"/>
    <p:sldId id="282" r:id="rId17"/>
    <p:sldId id="281" r:id="rId18"/>
    <p:sldId id="267" r:id="rId19"/>
    <p:sldId id="283" r:id="rId20"/>
    <p:sldId id="280" r:id="rId21"/>
    <p:sldId id="275" r:id="rId22"/>
    <p:sldId id="277" r:id="rId23"/>
    <p:sldId id="271" r:id="rId24"/>
    <p:sldId id="272" r:id="rId25"/>
    <p:sldId id="276" r:id="rId26"/>
    <p:sldId id="274" r:id="rId27"/>
    <p:sldId id="270" r:id="rId28"/>
    <p:sldId id="285" r:id="rId29"/>
    <p:sldId id="258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590" autoAdjust="0"/>
  </p:normalViewPr>
  <p:slideViewPr>
    <p:cSldViewPr snapToGrid="0">
      <p:cViewPr varScale="1">
        <p:scale>
          <a:sx n="140" d="100"/>
          <a:sy n="140" d="100"/>
        </p:scale>
        <p:origin x="768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Scherer da Silva" userId="c95c225d-7076-4ea3-9454-80c9552121cf" providerId="ADAL" clId="{24CAD69E-59E8-4E9F-B8B9-B66B5ED78794}"/>
    <pc:docChg chg="undo redo custSel delSld modSld">
      <pc:chgData name="Felipe Scherer da Silva" userId="c95c225d-7076-4ea3-9454-80c9552121cf" providerId="ADAL" clId="{24CAD69E-59E8-4E9F-B8B9-B66B5ED78794}" dt="2021-11-10T01:54:33.093" v="853" actId="47"/>
      <pc:docMkLst>
        <pc:docMk/>
      </pc:docMkLst>
      <pc:sldChg chg="modSp mod">
        <pc:chgData name="Felipe Scherer da Silva" userId="c95c225d-7076-4ea3-9454-80c9552121cf" providerId="ADAL" clId="{24CAD69E-59E8-4E9F-B8B9-B66B5ED78794}" dt="2021-11-10T00:34:25.322" v="192" actId="113"/>
        <pc:sldMkLst>
          <pc:docMk/>
          <pc:sldMk cId="0" sldId="256"/>
        </pc:sldMkLst>
        <pc:spChg chg="mod">
          <ac:chgData name="Felipe Scherer da Silva" userId="c95c225d-7076-4ea3-9454-80c9552121cf" providerId="ADAL" clId="{24CAD69E-59E8-4E9F-B8B9-B66B5ED78794}" dt="2021-11-10T00:34:00.409" v="187" actId="20577"/>
          <ac:spMkLst>
            <pc:docMk/>
            <pc:sldMk cId="0" sldId="256"/>
            <ac:spMk id="5" creationId="{5D19DA92-58EB-4961-90CD-B028A5EF191D}"/>
          </ac:spMkLst>
        </pc:spChg>
        <pc:spChg chg="mod">
          <ac:chgData name="Felipe Scherer da Silva" userId="c95c225d-7076-4ea3-9454-80c9552121cf" providerId="ADAL" clId="{24CAD69E-59E8-4E9F-B8B9-B66B5ED78794}" dt="2021-11-10T00:34:25.322" v="192" actId="113"/>
          <ac:spMkLst>
            <pc:docMk/>
            <pc:sldMk cId="0" sldId="256"/>
            <ac:spMk id="8" creationId="{833265BF-689C-4F04-BA46-91ECABA96A88}"/>
          </ac:spMkLst>
        </pc:spChg>
      </pc:sldChg>
      <pc:sldChg chg="addSp delSp modSp mod">
        <pc:chgData name="Felipe Scherer da Silva" userId="c95c225d-7076-4ea3-9454-80c9552121cf" providerId="ADAL" clId="{24CAD69E-59E8-4E9F-B8B9-B66B5ED78794}" dt="2021-11-10T00:58:04.449" v="442" actId="1076"/>
        <pc:sldMkLst>
          <pc:docMk/>
          <pc:sldMk cId="3858616680" sldId="257"/>
        </pc:sldMkLst>
        <pc:spChg chg="mod">
          <ac:chgData name="Felipe Scherer da Silva" userId="c95c225d-7076-4ea3-9454-80c9552121cf" providerId="ADAL" clId="{24CAD69E-59E8-4E9F-B8B9-B66B5ED78794}" dt="2021-11-10T00:49:38.642" v="297" actId="20577"/>
          <ac:spMkLst>
            <pc:docMk/>
            <pc:sldMk cId="3858616680" sldId="257"/>
            <ac:spMk id="2" creationId="{76799043-DACA-4638-983A-35A5C3E10B6E}"/>
          </ac:spMkLst>
        </pc:spChg>
        <pc:spChg chg="mod">
          <ac:chgData name="Felipe Scherer da Silva" userId="c95c225d-7076-4ea3-9454-80c9552121cf" providerId="ADAL" clId="{24CAD69E-59E8-4E9F-B8B9-B66B5ED78794}" dt="2021-11-10T00:55:43.785" v="428" actId="20577"/>
          <ac:spMkLst>
            <pc:docMk/>
            <pc:sldMk cId="3858616680" sldId="257"/>
            <ac:spMk id="3" creationId="{890C0212-EEE7-4A32-ACB8-F79D7654D0C2}"/>
          </ac:spMkLst>
        </pc:spChg>
        <pc:spChg chg="mod">
          <ac:chgData name="Felipe Scherer da Silva" userId="c95c225d-7076-4ea3-9454-80c9552121cf" providerId="ADAL" clId="{24CAD69E-59E8-4E9F-B8B9-B66B5ED78794}" dt="2021-11-10T00:49:45.614" v="304" actId="20577"/>
          <ac:spMkLst>
            <pc:docMk/>
            <pc:sldMk cId="3858616680" sldId="257"/>
            <ac:spMk id="6" creationId="{CF9AA738-92AC-48F9-8BFA-CC4A3B3791D2}"/>
          </ac:spMkLst>
        </pc:spChg>
        <pc:spChg chg="del mod">
          <ac:chgData name="Felipe Scherer da Silva" userId="c95c225d-7076-4ea3-9454-80c9552121cf" providerId="ADAL" clId="{24CAD69E-59E8-4E9F-B8B9-B66B5ED78794}" dt="2021-11-10T00:50:07.230" v="307" actId="478"/>
          <ac:spMkLst>
            <pc:docMk/>
            <pc:sldMk cId="3858616680" sldId="257"/>
            <ac:spMk id="7" creationId="{9F8BBDCE-F01E-4C7B-A996-75E9C3A28CD4}"/>
          </ac:spMkLst>
        </pc:spChg>
        <pc:spChg chg="add mod">
          <ac:chgData name="Felipe Scherer da Silva" userId="c95c225d-7076-4ea3-9454-80c9552121cf" providerId="ADAL" clId="{24CAD69E-59E8-4E9F-B8B9-B66B5ED78794}" dt="2021-11-10T00:50:13.824" v="308" actId="1076"/>
          <ac:spMkLst>
            <pc:docMk/>
            <pc:sldMk cId="3858616680" sldId="257"/>
            <ac:spMk id="8" creationId="{9B260EBF-489A-476C-892A-51B14AAB4A32}"/>
          </ac:spMkLst>
        </pc:spChg>
        <pc:picChg chg="add mod">
          <ac:chgData name="Felipe Scherer da Silva" userId="c95c225d-7076-4ea3-9454-80c9552121cf" providerId="ADAL" clId="{24CAD69E-59E8-4E9F-B8B9-B66B5ED78794}" dt="2021-11-10T00:52:15.110" v="315" actId="1076"/>
          <ac:picMkLst>
            <pc:docMk/>
            <pc:sldMk cId="3858616680" sldId="257"/>
            <ac:picMk id="10" creationId="{E861CF2F-C927-433A-86FD-F40A7B4CE2AA}"/>
          </ac:picMkLst>
        </pc:picChg>
        <pc:picChg chg="add mod">
          <ac:chgData name="Felipe Scherer da Silva" userId="c95c225d-7076-4ea3-9454-80c9552121cf" providerId="ADAL" clId="{24CAD69E-59E8-4E9F-B8B9-B66B5ED78794}" dt="2021-11-10T00:58:01.659" v="441" actId="1076"/>
          <ac:picMkLst>
            <pc:docMk/>
            <pc:sldMk cId="3858616680" sldId="257"/>
            <ac:picMk id="12" creationId="{62A6A12B-152A-4D01-B01B-C45CAE1A7118}"/>
          </ac:picMkLst>
        </pc:picChg>
        <pc:picChg chg="add mod">
          <ac:chgData name="Felipe Scherer da Silva" userId="c95c225d-7076-4ea3-9454-80c9552121cf" providerId="ADAL" clId="{24CAD69E-59E8-4E9F-B8B9-B66B5ED78794}" dt="2021-11-10T00:58:04.449" v="442" actId="1076"/>
          <ac:picMkLst>
            <pc:docMk/>
            <pc:sldMk cId="3858616680" sldId="257"/>
            <ac:picMk id="14" creationId="{1150CE7C-769B-4AD0-845D-4F925230E1D7}"/>
          </ac:picMkLst>
        </pc:picChg>
      </pc:sldChg>
      <pc:sldChg chg="addSp modSp mod">
        <pc:chgData name="Felipe Scherer da Silva" userId="c95c225d-7076-4ea3-9454-80c9552121cf" providerId="ADAL" clId="{24CAD69E-59E8-4E9F-B8B9-B66B5ED78794}" dt="2021-11-10T01:04:21.648" v="512" actId="1076"/>
        <pc:sldMkLst>
          <pc:docMk/>
          <pc:sldMk cId="976933873" sldId="313"/>
        </pc:sldMkLst>
        <pc:spChg chg="mod">
          <ac:chgData name="Felipe Scherer da Silva" userId="c95c225d-7076-4ea3-9454-80c9552121cf" providerId="ADAL" clId="{24CAD69E-59E8-4E9F-B8B9-B66B5ED78794}" dt="2021-11-10T01:00:14.713" v="455" actId="20577"/>
          <ac:spMkLst>
            <pc:docMk/>
            <pc:sldMk cId="976933873" sldId="313"/>
            <ac:spMk id="2" creationId="{039ABA45-96E3-4EC1-8DB1-2F9924C14493}"/>
          </ac:spMkLst>
        </pc:spChg>
        <pc:spChg chg="mod">
          <ac:chgData name="Felipe Scherer da Silva" userId="c95c225d-7076-4ea3-9454-80c9552121cf" providerId="ADAL" clId="{24CAD69E-59E8-4E9F-B8B9-B66B5ED78794}" dt="2021-11-10T01:02:37.675" v="509" actId="20577"/>
          <ac:spMkLst>
            <pc:docMk/>
            <pc:sldMk cId="976933873" sldId="313"/>
            <ac:spMk id="7" creationId="{C8A0D5D9-1608-425F-B2BB-7A5896EBE871}"/>
          </ac:spMkLst>
        </pc:spChg>
        <pc:picChg chg="add mod">
          <ac:chgData name="Felipe Scherer da Silva" userId="c95c225d-7076-4ea3-9454-80c9552121cf" providerId="ADAL" clId="{24CAD69E-59E8-4E9F-B8B9-B66B5ED78794}" dt="2021-11-10T01:04:21.648" v="512" actId="1076"/>
          <ac:picMkLst>
            <pc:docMk/>
            <pc:sldMk cId="976933873" sldId="313"/>
            <ac:picMk id="6" creationId="{D59DDD51-0DE0-4A98-99A6-0AFC8AFA0214}"/>
          </ac:picMkLst>
        </pc:picChg>
      </pc:sldChg>
      <pc:sldChg chg="addSp modSp mod">
        <pc:chgData name="Felipe Scherer da Silva" userId="c95c225d-7076-4ea3-9454-80c9552121cf" providerId="ADAL" clId="{24CAD69E-59E8-4E9F-B8B9-B66B5ED78794}" dt="2021-11-10T01:52:45.460" v="851" actId="20577"/>
        <pc:sldMkLst>
          <pc:docMk/>
          <pc:sldMk cId="2798854095" sldId="314"/>
        </pc:sldMkLst>
        <pc:spChg chg="mod">
          <ac:chgData name="Felipe Scherer da Silva" userId="c95c225d-7076-4ea3-9454-80c9552121cf" providerId="ADAL" clId="{24CAD69E-59E8-4E9F-B8B9-B66B5ED78794}" dt="2021-11-10T01:21:04.747" v="535" actId="20577"/>
          <ac:spMkLst>
            <pc:docMk/>
            <pc:sldMk cId="2798854095" sldId="314"/>
            <ac:spMk id="2" creationId="{039ABA45-96E3-4EC1-8DB1-2F9924C14493}"/>
          </ac:spMkLst>
        </pc:spChg>
        <pc:spChg chg="add mod">
          <ac:chgData name="Felipe Scherer da Silva" userId="c95c225d-7076-4ea3-9454-80c9552121cf" providerId="ADAL" clId="{24CAD69E-59E8-4E9F-B8B9-B66B5ED78794}" dt="2021-11-10T01:28:47.115" v="707" actId="20577"/>
          <ac:spMkLst>
            <pc:docMk/>
            <pc:sldMk cId="2798854095" sldId="314"/>
            <ac:spMk id="6" creationId="{86ADD109-BDE2-41B6-8578-43EDDAF102E5}"/>
          </ac:spMkLst>
        </pc:spChg>
        <pc:spChg chg="mod">
          <ac:chgData name="Felipe Scherer da Silva" userId="c95c225d-7076-4ea3-9454-80c9552121cf" providerId="ADAL" clId="{24CAD69E-59E8-4E9F-B8B9-B66B5ED78794}" dt="2021-11-10T01:28:53.348" v="708" actId="14100"/>
          <ac:spMkLst>
            <pc:docMk/>
            <pc:sldMk cId="2798854095" sldId="314"/>
            <ac:spMk id="7" creationId="{C8A0D5D9-1608-425F-B2BB-7A5896EBE871}"/>
          </ac:spMkLst>
        </pc:spChg>
        <pc:spChg chg="add mod">
          <ac:chgData name="Felipe Scherer da Silva" userId="c95c225d-7076-4ea3-9454-80c9552121cf" providerId="ADAL" clId="{24CAD69E-59E8-4E9F-B8B9-B66B5ED78794}" dt="2021-11-10T01:52:45.460" v="851" actId="20577"/>
          <ac:spMkLst>
            <pc:docMk/>
            <pc:sldMk cId="2798854095" sldId="314"/>
            <ac:spMk id="8" creationId="{85BD08DA-2AE3-424D-A519-ADA0CF29326C}"/>
          </ac:spMkLst>
        </pc:spChg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29555071" sldId="316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3531697724" sldId="317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3423716963" sldId="318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3148613647" sldId="319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3736064749" sldId="320"/>
        </pc:sldMkLst>
      </pc:sldChg>
      <pc:sldChg chg="del">
        <pc:chgData name="Felipe Scherer da Silva" userId="c95c225d-7076-4ea3-9454-80c9552121cf" providerId="ADAL" clId="{24CAD69E-59E8-4E9F-B8B9-B66B5ED78794}" dt="2021-11-10T01:54:33.093" v="853" actId="47"/>
        <pc:sldMkLst>
          <pc:docMk/>
          <pc:sldMk cId="2451001437" sldId="321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824144760" sldId="322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259544530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pt-BR" sz="1100" b="1" i="0" u="none" strike="noStrike" cap="none">
        <a:solidFill>
          <a:schemeClr val="tx1"/>
        </a:solidFill>
        <a:effectLst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pt-BR" b="0" i="0" dirty="0" smtClean="0">
                <a:solidFill>
                  <a:srgbClr val="D1D5DB"/>
                </a:solidFill>
                <a:effectLst/>
                <a:latin typeface="+mn-lt"/>
              </a:rPr>
              <a:t>O avanço exponencial da tecnologia digital nas últimas décadas possibilitou o processamento e a transmissão de enormes quantidades de dados em questão de segundos.</a:t>
            </a:r>
          </a:p>
          <a:p>
            <a:pPr marL="457200" indent="-298450"/>
            <a:r>
              <a:rPr lang="pt-BR" b="0" i="0" dirty="0" smtClean="0">
                <a:solidFill>
                  <a:srgbClr val="D1D5DB"/>
                </a:solidFill>
                <a:effectLst/>
                <a:latin typeface="+mn-lt"/>
              </a:rPr>
              <a:t>O aumento nas taxas de dados demanda capacidades de tráfego cada vez mais amplas nos equipamentos digitais.</a:t>
            </a:r>
          </a:p>
          <a:p>
            <a:pPr marL="457200" indent="-298450"/>
            <a:r>
              <a:rPr lang="pt-BR" b="0" i="0" dirty="0" smtClean="0">
                <a:solidFill>
                  <a:srgbClr val="D1D5DB"/>
                </a:solidFill>
                <a:effectLst/>
                <a:latin typeface="+mn-lt"/>
              </a:rPr>
              <a:t>As placas de circuito desempenham um papel crítico no funcionamento adequado do sistema, permitindo a interconexão e a comunicação eficiente entre os elementos do sistema.</a:t>
            </a:r>
          </a:p>
          <a:p>
            <a:pPr marL="457200" indent="-298450"/>
            <a:r>
              <a:rPr lang="pt-BR" b="0" i="0" dirty="0" smtClean="0">
                <a:solidFill>
                  <a:srgbClr val="D1D5DB"/>
                </a:solidFill>
                <a:effectLst/>
                <a:latin typeface="+mn-lt"/>
              </a:rPr>
              <a:t>Com o crescimento das taxas de dados, as interconexões nas placas de circuito passaram de simples conexões para serem caracterizadas como linhas de transmissão.</a:t>
            </a:r>
          </a:p>
          <a:p>
            <a:pPr marL="457200" indent="-298450"/>
            <a:endParaRPr lang="pt-BR" b="0" i="0" dirty="0" smtClean="0">
              <a:solidFill>
                <a:srgbClr val="D1D5DB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255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pt-BR" b="0" dirty="0" smtClean="0">
                <a:latin typeface="+mn-lt"/>
              </a:rPr>
              <a:t>O desenvolvimento de placas para altas velocidades exige simulações avançadas e considerações tridimensionais para garantir a integridade do sinal.</a:t>
            </a:r>
          </a:p>
          <a:p>
            <a:pPr marL="457200" indent="-298450"/>
            <a:r>
              <a:rPr lang="pt-BR" b="0" dirty="0" smtClean="0">
                <a:latin typeface="+mn-lt"/>
              </a:rPr>
              <a:t>A confiança nos resultados de simulações e medidas de pares diferenciais de alta velocidade é essencial para um desenvolvimento eficiente sem gastos desnecessários de tempo e recursos.</a:t>
            </a:r>
          </a:p>
          <a:p>
            <a:pPr marL="457200" indent="-298450"/>
            <a:endParaRPr lang="pt-BR" b="0" dirty="0" smtClean="0">
              <a:latin typeface="+mn-lt"/>
            </a:endParaRPr>
          </a:p>
          <a:p>
            <a:pPr marL="457200" indent="-298450"/>
            <a:endParaRPr lang="pt-BR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0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>
            <a:extLst>
              <a:ext uri="{FF2B5EF4-FFF2-40B4-BE49-F238E27FC236}">
                <a16:creationId xmlns:a16="http://schemas.microsoft.com/office/drawing/2014/main" id="{314DA690-3DE1-406E-9C4F-11927A473BE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F7923DAC-03E2-4210-8F04-59B3B28F5929}"/>
              </a:ext>
            </a:extLst>
          </p:cNvPr>
          <p:cNvSpPr txBox="1"/>
          <p:nvPr userDrawn="1"/>
        </p:nvSpPr>
        <p:spPr>
          <a:xfrm>
            <a:off x="4903600" y="2215500"/>
            <a:ext cx="37818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NOME DO CURSO</a:t>
            </a:r>
            <a:endParaRPr sz="2400" b="1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NOME DA DISCIPLINA</a:t>
            </a:r>
            <a:endParaRPr sz="180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lang="pt-BR" sz="2400" b="1" i="0" u="none" strike="noStrike" cap="none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27200" y="46512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72896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lang="pt-BR" sz="2400" b="1" i="0" u="none" strike="noStrike" cap="none" dirty="0">
                <a:solidFill>
                  <a:srgbClr val="20409A"/>
                </a:solidFill>
                <a:latin typeface="+mj-lt"/>
                <a:ea typeface="Roboto"/>
                <a:cs typeface="Roboto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  <p:sp>
        <p:nvSpPr>
          <p:cNvPr id="5" name="Google Shape;14;p3"/>
          <p:cNvSpPr txBox="1">
            <a:spLocks/>
          </p:cNvSpPr>
          <p:nvPr userDrawn="1"/>
        </p:nvSpPr>
        <p:spPr>
          <a:xfrm>
            <a:off x="311700" y="1202036"/>
            <a:ext cx="8520600" cy="2917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lang="pt-BR" sz="2400" b="1" i="0" u="none" strike="noStrike" cap="none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rgbClr val="20409A"/>
              </a:buClr>
              <a:buSzPct val="100000"/>
              <a:buFont typeface="Wingdings" panose="05000000000000000000" pitchFamily="2" charset="2"/>
              <a:buNone/>
            </a:pPr>
            <a:endParaRPr lang="pt-BR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8520599" cy="3068513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20409A"/>
              </a:buClr>
              <a:buFont typeface="Wingdings" panose="05000000000000000000" pitchFamily="2" charset="2"/>
              <a:buChar char="q"/>
              <a:defRPr sz="1600" b="1">
                <a:solidFill>
                  <a:srgbClr val="20409A"/>
                </a:solidFill>
              </a:defRPr>
            </a:lvl1pPr>
            <a:lvl2pPr marL="576000" indent="-285750">
              <a:spcBef>
                <a:spcPts val="600"/>
              </a:spcBef>
              <a:buClr>
                <a:srgbClr val="20409A"/>
              </a:buClr>
              <a:buFont typeface="Courier New" panose="02070309020205020404" pitchFamily="49" charset="0"/>
              <a:buChar char="o"/>
              <a:defRPr>
                <a:solidFill>
                  <a:srgbClr val="20409A"/>
                </a:solidFill>
              </a:defRPr>
            </a:lvl2pPr>
            <a:lvl3pPr marL="864000" indent="-285750">
              <a:spcBef>
                <a:spcPts val="600"/>
              </a:spcBef>
              <a:buClr>
                <a:srgbClr val="20409A"/>
              </a:buClr>
              <a:buFont typeface="Wingdings" panose="05000000000000000000" pitchFamily="2" charset="2"/>
              <a:buChar char="§"/>
              <a:defRPr sz="1200">
                <a:solidFill>
                  <a:srgbClr val="20409A"/>
                </a:solidFill>
              </a:defRPr>
            </a:lvl3pPr>
            <a:lvl4pPr marL="1152000" indent="-285750">
              <a:spcBef>
                <a:spcPts val="600"/>
              </a:spcBef>
              <a:buClr>
                <a:srgbClr val="20409A"/>
              </a:buClr>
              <a:buFont typeface="Arial" panose="020B0604020202020204" pitchFamily="34" charset="0"/>
              <a:buChar char="-"/>
              <a:defRPr sz="1000">
                <a:solidFill>
                  <a:srgbClr val="20409A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5969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27200" y="46512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6;p15">
            <a:extLst>
              <a:ext uri="{FF2B5EF4-FFF2-40B4-BE49-F238E27FC236}">
                <a16:creationId xmlns:a16="http://schemas.microsoft.com/office/drawing/2014/main" id="{09937B94-3B43-4457-A72D-2CFE5601ADF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28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0;p14">
            <a:extLst>
              <a:ext uri="{FF2B5EF4-FFF2-40B4-BE49-F238E27FC236}">
                <a16:creationId xmlns:a16="http://schemas.microsoft.com/office/drawing/2014/main" id="{9D188AC0-23B4-4180-AF26-9D2CA1C6C1E3}"/>
              </a:ext>
            </a:extLst>
          </p:cNvPr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25702" y="4650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lang="pt-BR" sz="1200" b="0" i="0" u="none" strike="noStrike" cap="none">
                <a:solidFill>
                  <a:srgbClr val="20409A"/>
                </a:solidFill>
                <a:latin typeface="Roboto"/>
                <a:ea typeface="Roboto"/>
                <a:cs typeface="Roboto"/>
                <a:sym typeface="Arial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0476229F-247D-4EFA-AA49-E110CF0B6AE9}"/>
              </a:ext>
            </a:extLst>
          </p:cNvPr>
          <p:cNvSpPr txBox="1"/>
          <p:nvPr userDrawn="1"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0409A"/>
                </a:solidFill>
                <a:latin typeface="+mj-lt"/>
                <a:ea typeface="Roboto"/>
                <a:cs typeface="Roboto"/>
                <a:sym typeface="Roboto"/>
              </a:rPr>
              <a:t>Escola</a:t>
            </a:r>
            <a:r>
              <a:rPr lang="pt-BR" b="1" baseline="0" dirty="0" smtClean="0">
                <a:solidFill>
                  <a:srgbClr val="20409A"/>
                </a:solidFill>
                <a:latin typeface="+mj-lt"/>
                <a:ea typeface="Roboto"/>
                <a:cs typeface="Roboto"/>
                <a:sym typeface="Roboto"/>
              </a:rPr>
              <a:t> Politécnica</a:t>
            </a:r>
            <a:endParaRPr b="1" dirty="0">
              <a:solidFill>
                <a:srgbClr val="20409A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0409A"/>
                </a:solidFill>
                <a:latin typeface="+mj-lt"/>
                <a:ea typeface="Roboto"/>
                <a:cs typeface="Roboto"/>
                <a:sym typeface="Roboto"/>
              </a:rPr>
              <a:t>Engenharia Eletrônica</a:t>
            </a:r>
            <a:endParaRPr sz="1200" dirty="0">
              <a:solidFill>
                <a:srgbClr val="20409A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1" r:id="rId3"/>
    <p:sldLayoutId id="2147483658" r:id="rId4"/>
    <p:sldLayoutId id="2147483660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3AB95D-C44A-49A1-ACD6-EAAF3A329E7B}"/>
              </a:ext>
            </a:extLst>
          </p:cNvPr>
          <p:cNvSpPr/>
          <p:nvPr/>
        </p:nvSpPr>
        <p:spPr>
          <a:xfrm>
            <a:off x="4572000" y="1648047"/>
            <a:ext cx="3781586" cy="1807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3265BF-689C-4F04-BA46-91ECABA96A88}"/>
              </a:ext>
            </a:extLst>
          </p:cNvPr>
          <p:cNvSpPr txBox="1"/>
          <p:nvPr/>
        </p:nvSpPr>
        <p:spPr>
          <a:xfrm>
            <a:off x="3909602" y="756132"/>
            <a:ext cx="503323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1800" b="1" dirty="0">
                <a:solidFill>
                  <a:srgbClr val="20409A"/>
                </a:solidFill>
                <a:cs typeface="Calibri"/>
              </a:rPr>
              <a:t>IMPACTO DO FATOR DE CORROSÃO DAS FIXTURES DE CARACTERIZAÇÃO DE PCIS NO ERRO ASSOCIADO AO PROCESSO DE DE-EMBEDDING</a:t>
            </a:r>
          </a:p>
        </p:txBody>
      </p:sp>
      <p:sp>
        <p:nvSpPr>
          <p:cNvPr id="6" name="CaixaDeTexto 2">
            <a:extLst>
              <a:ext uri="{FF2B5EF4-FFF2-40B4-BE49-F238E27FC236}">
                <a16:creationId xmlns:a16="http://schemas.microsoft.com/office/drawing/2014/main" id="{B744DAD0-6EDC-6766-1D69-FD1DEAD4060D}"/>
              </a:ext>
            </a:extLst>
          </p:cNvPr>
          <p:cNvSpPr txBox="1"/>
          <p:nvPr/>
        </p:nvSpPr>
        <p:spPr>
          <a:xfrm>
            <a:off x="4673600" y="3747331"/>
            <a:ext cx="430580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 smtClean="0">
                <a:solidFill>
                  <a:srgbClr val="253A7E"/>
                </a:solidFill>
                <a:cs typeface="Calibri"/>
              </a:rPr>
              <a:t>Marwan Machado Khalil</a:t>
            </a:r>
          </a:p>
          <a:p>
            <a:r>
              <a:rPr lang="pt-BR" sz="1600" dirty="0" smtClean="0">
                <a:solidFill>
                  <a:srgbClr val="253A7E"/>
                </a:solidFill>
                <a:cs typeface="Calibri"/>
              </a:rPr>
              <a:t>Orientador: Prof. Dr. Sandro Binsfeld Ferreira</a:t>
            </a:r>
          </a:p>
          <a:p>
            <a:r>
              <a:rPr lang="pt-BR" sz="1600" dirty="0" smtClean="0">
                <a:solidFill>
                  <a:srgbClr val="253A7E"/>
                </a:solidFill>
                <a:cs typeface="Calibri"/>
              </a:rPr>
              <a:t>Curso: Engenharia Eletrônica</a:t>
            </a:r>
            <a:endParaRPr lang="pt-BR" sz="16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2" y="1202036"/>
            <a:ext cx="4037142" cy="3068513"/>
          </a:xfrm>
        </p:spPr>
        <p:txBody>
          <a:bodyPr/>
          <a:lstStyle/>
          <a:p>
            <a:r>
              <a:rPr lang="pt-BR" dirty="0" smtClean="0"/>
              <a:t>De-embedding e fixtures:</a:t>
            </a:r>
          </a:p>
          <a:p>
            <a:pPr lvl="1"/>
            <a:r>
              <a:rPr lang="pt-BR" dirty="0" smtClean="0"/>
              <a:t>Fixtures </a:t>
            </a:r>
            <a:r>
              <a:rPr lang="pt-BR" dirty="0"/>
              <a:t>são estruturas necessárias para a conexão adequada de instrumento de medidas, geralmente VNAs, ao DUT;    </a:t>
            </a:r>
          </a:p>
          <a:p>
            <a:pPr lvl="1"/>
            <a:r>
              <a:rPr lang="pt-BR" dirty="0"/>
              <a:t>De-embedding consiste na remoção da respota das fixtures de um modelo de parâmetro-S que contempla o conjunto de fixture - DUT - fixture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smtClean="0"/>
              <a:t>2xThru</a:t>
            </a:r>
            <a:r>
              <a:rPr lang="pt-BR" dirty="0"/>
              <a:t>.</a:t>
            </a:r>
            <a:r>
              <a:rPr lang="pt-BR" dirty="0" smtClean="0"/>
              <a:t>  </a:t>
            </a:r>
            <a:endParaRPr lang="pt-BR" dirty="0" smtClean="0"/>
          </a:p>
        </p:txBody>
      </p:sp>
      <p:pic>
        <p:nvPicPr>
          <p:cNvPr id="1026" name="Picture 2" descr="De-emb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13" y="1202036"/>
            <a:ext cx="3331016" cy="24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2" y="1196593"/>
            <a:ext cx="3824870" cy="3068513"/>
          </a:xfrm>
        </p:spPr>
        <p:txBody>
          <a:bodyPr/>
          <a:lstStyle/>
          <a:p>
            <a:r>
              <a:rPr lang="pt-BR" dirty="0" smtClean="0"/>
              <a:t>Fator de corrosão:</a:t>
            </a:r>
          </a:p>
          <a:p>
            <a:pPr lvl="1"/>
            <a:r>
              <a:rPr lang="pt-BR" dirty="0" smtClean="0"/>
              <a:t>Fator </a:t>
            </a:r>
            <a:r>
              <a:rPr lang="pt-BR" dirty="0"/>
              <a:t>de corrosão é um parâmetro de fabricação de PCI que relaciona a espessura do traço com a base sub-gravada do mesmo traço. Espressa o quão trapezoidal é a razão de aspecto desse traço.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558" y="1333500"/>
            <a:ext cx="2398332" cy="1090151"/>
          </a:xfrm>
          <a:prstGeom prst="rect">
            <a:avLst/>
          </a:prstGeom>
        </p:spPr>
      </p:pic>
      <p:pic>
        <p:nvPicPr>
          <p:cNvPr id="2050" name="Picture 2" descr="Thoughts on Undercut Don Ball Process Engineer Chemcut Corporation State  College, PA, USA The gradual but growing recognition 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51" y="2558101"/>
            <a:ext cx="1956466" cy="14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4532441" cy="2638444"/>
          </a:xfrm>
        </p:spPr>
        <p:txBody>
          <a:bodyPr/>
          <a:lstStyle/>
          <a:p>
            <a:r>
              <a:rPr lang="pt-BR" dirty="0" smtClean="0"/>
              <a:t>Verificação das fixtures de de-embedding de acordo com a norma IEEE 370-2020:</a:t>
            </a:r>
          </a:p>
          <a:p>
            <a:pPr lvl="1"/>
            <a:r>
              <a:rPr lang="pt-BR" dirty="0" smtClean="0"/>
              <a:t>De-embedding </a:t>
            </a:r>
            <a:r>
              <a:rPr lang="pt-BR" dirty="0"/>
              <a:t>dos conjuntos fixture - DUT -fixture utilizando os padrões 2xThru sob todos os cenários de fator de corrosão;   </a:t>
            </a:r>
          </a:p>
          <a:p>
            <a:pPr lvl="1"/>
            <a:r>
              <a:rPr lang="pt-BR" dirty="0"/>
              <a:t>Comparação entre os modelos DUT de-embedded e DUT </a:t>
            </a:r>
            <a:r>
              <a:rPr lang="pt-BR" dirty="0" smtClean="0"/>
              <a:t>puros de acordo com a norma;</a:t>
            </a:r>
            <a:endParaRPr lang="pt-BR" dirty="0"/>
          </a:p>
        </p:txBody>
      </p:sp>
      <p:pic>
        <p:nvPicPr>
          <p:cNvPr id="2050" name="Picture 2" descr="Início | Ramo Estudantil IEEE-UEL | Bra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2" y="1202036"/>
            <a:ext cx="2165173" cy="21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11699" y="1656528"/>
            <a:ext cx="4647539" cy="2171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00" y="1711926"/>
            <a:ext cx="1615739" cy="1533935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11701" y="1202037"/>
            <a:ext cx="8520599" cy="4286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Wingdings" panose="05000000000000000000" pitchFamily="2" charset="2"/>
              <a:buChar char="q"/>
              <a:defRPr sz="1600" b="1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6000" marR="0" lvl="1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Courier New" panose="02070309020205020404" pitchFamily="49" charset="0"/>
              <a:buChar char="o"/>
              <a:defRPr sz="14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4000" marR="0" lvl="2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52000" marR="0" lvl="3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Arial" panose="020B0604020202020204" pitchFamily="34" charset="0"/>
              <a:buChar char="-"/>
              <a:defRPr sz="10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mtClean="0"/>
              <a:t>Estruturas e cenários:</a:t>
            </a:r>
            <a:br>
              <a:rPr lang="pt-BR" smtClean="0"/>
            </a:br>
            <a:endParaRPr lang="pt-B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512" y="1718771"/>
            <a:ext cx="1822936" cy="15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1" y="1432561"/>
            <a:ext cx="8836777" cy="16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0" y="1202036"/>
            <a:ext cx="4062179" cy="3068513"/>
          </a:xfrm>
        </p:spPr>
        <p:txBody>
          <a:bodyPr/>
          <a:lstStyle/>
          <a:p>
            <a:r>
              <a:rPr lang="pt-BR" dirty="0" smtClean="0"/>
              <a:t>Simulações híbridas utilizando a ferramenta HyperLynx:</a:t>
            </a:r>
          </a:p>
          <a:p>
            <a:pPr lvl="1"/>
            <a:r>
              <a:rPr lang="pt-BR" dirty="0" smtClean="0"/>
              <a:t>Simulação </a:t>
            </a:r>
            <a:r>
              <a:rPr lang="pt-BR" dirty="0"/>
              <a:t>dos conjuntos </a:t>
            </a:r>
            <a:r>
              <a:rPr lang="pt-BR" dirty="0" smtClean="0"/>
              <a:t>fixture </a:t>
            </a:r>
            <a:r>
              <a:rPr lang="pt-BR" dirty="0"/>
              <a:t>- DUT - </a:t>
            </a:r>
            <a:r>
              <a:rPr lang="pt-BR" dirty="0" smtClean="0"/>
              <a:t>fixture </a:t>
            </a:r>
            <a:r>
              <a:rPr lang="pt-BR" dirty="0"/>
              <a:t>sob todos os cenários de fator de corrosão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Simulação das DUT puras, sem fixtures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Simulação das fixtures 2xThru;</a:t>
            </a:r>
          </a:p>
          <a:p>
            <a:pPr lvl="1"/>
            <a:r>
              <a:rPr lang="pt-BR" dirty="0" smtClean="0"/>
              <a:t>Modelos extraídos nos formatos </a:t>
            </a:r>
            <a:r>
              <a:rPr lang="pt-BR" b="1" dirty="0" smtClean="0"/>
              <a:t>touchstone.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00" y="944118"/>
            <a:ext cx="3259066" cy="665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44530" y="553507"/>
            <a:ext cx="984208" cy="3259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623" y="2850592"/>
            <a:ext cx="1968020" cy="14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99" y="2572203"/>
            <a:ext cx="4473601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0" y="932070"/>
            <a:ext cx="3391522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46" y="962550"/>
            <a:ext cx="1933211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6832" y="2572203"/>
            <a:ext cx="215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Fixture – DUT – Fixture	</a:t>
            </a:r>
            <a:endParaRPr lang="pt-B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9150" y="932070"/>
            <a:ext cx="65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DUT	</a:t>
            </a:r>
            <a:endParaRPr lang="pt-B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932828" y="932069"/>
            <a:ext cx="73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2xThru	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127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Ferramentas utilizadas:</a:t>
            </a:r>
          </a:p>
          <a:p>
            <a:endParaRPr lang="pt-BR" dirty="0"/>
          </a:p>
        </p:txBody>
      </p:sp>
      <p:pic>
        <p:nvPicPr>
          <p:cNvPr id="3078" name="Picture 6" descr="As vantagens de aprender Python. Eai, você sabe me dizer quais são as… | by  João Gustavo | Data Hackers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b="26513"/>
          <a:stretch/>
        </p:blipFill>
        <p:spPr bwMode="auto">
          <a:xfrm>
            <a:off x="311700" y="1630680"/>
            <a:ext cx="2853358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umPy -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7" b="14994"/>
          <a:stretch/>
        </p:blipFill>
        <p:spPr bwMode="auto">
          <a:xfrm>
            <a:off x="6295151" y="1630680"/>
            <a:ext cx="200980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itHub - scikit-rf/scikit-rf: RF and Microwave Engineering Sciki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0" b="22343"/>
          <a:stretch/>
        </p:blipFill>
        <p:spPr bwMode="auto">
          <a:xfrm>
            <a:off x="3549050" y="1630680"/>
            <a:ext cx="2362109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1700" y="2707324"/>
            <a:ext cx="4054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https://github.com/marwan-nh/MM_SP_TOOL.git</a:t>
            </a:r>
          </a:p>
        </p:txBody>
      </p:sp>
    </p:spTree>
    <p:extLst>
      <p:ext uri="{BB962C8B-B14F-4D97-AF65-F5344CB8AC3E}">
        <p14:creationId xmlns:p14="http://schemas.microsoft.com/office/powerpoint/2010/main" val="41905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202037"/>
            <a:ext cx="8520599" cy="501578"/>
          </a:xfrm>
        </p:spPr>
        <p:txBody>
          <a:bodyPr/>
          <a:lstStyle/>
          <a:p>
            <a:r>
              <a:rPr lang="pt-BR" dirty="0" smtClean="0"/>
              <a:t>Análise dos </a:t>
            </a:r>
            <a:r>
              <a:rPr lang="pt-BR" dirty="0"/>
              <a:t>erros associados ao fator de corrosão.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60" y="1703615"/>
            <a:ext cx="1976126" cy="164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38" y="2134008"/>
            <a:ext cx="2972215" cy="1381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13" y="3515326"/>
            <a:ext cx="3195419" cy="6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5" y="1114696"/>
            <a:ext cx="7289809" cy="29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29056" y="1202036"/>
            <a:ext cx="7481824" cy="3068513"/>
          </a:xfrm>
        </p:spPr>
        <p:txBody>
          <a:bodyPr/>
          <a:lstStyle/>
          <a:p>
            <a:r>
              <a:rPr lang="pt-BR" dirty="0" smtClean="0"/>
              <a:t>Introdução:</a:t>
            </a:r>
          </a:p>
          <a:p>
            <a:r>
              <a:rPr lang="pt-BR" dirty="0" smtClean="0"/>
              <a:t>Conceitos </a:t>
            </a:r>
            <a:r>
              <a:rPr lang="pt-BR" dirty="0" smtClean="0"/>
              <a:t>básicos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Resultados;</a:t>
            </a:r>
          </a:p>
          <a:p>
            <a:r>
              <a:rPr lang="pt-BR" dirty="0" smtClean="0"/>
              <a:t>Conclusão.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6313" y="4651375"/>
            <a:ext cx="547687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pic>
        <p:nvPicPr>
          <p:cNvPr id="1028" name="Picture 4" descr="Checklist Ilustrações, Vetores E Clipart De Stock – (138,747 Stock  Illustrations)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50" y="968392"/>
            <a:ext cx="2851785" cy="285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46" y="986258"/>
            <a:ext cx="5183908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09" y="1005839"/>
            <a:ext cx="5254297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44" b="2999"/>
          <a:stretch/>
        </p:blipFill>
        <p:spPr>
          <a:xfrm>
            <a:off x="2304903" y="2602967"/>
            <a:ext cx="4320000" cy="1663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40" t="5832" b="4958"/>
          <a:stretch/>
        </p:blipFill>
        <p:spPr>
          <a:xfrm>
            <a:off x="2284489" y="953429"/>
            <a:ext cx="4320000" cy="164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48" y="874900"/>
            <a:ext cx="5336852" cy="32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2" y="1202036"/>
            <a:ext cx="7643578" cy="3068513"/>
          </a:xfrm>
        </p:spPr>
        <p:txBody>
          <a:bodyPr/>
          <a:lstStyle/>
          <a:p>
            <a:r>
              <a:rPr lang="pt-BR" dirty="0" smtClean="0"/>
              <a:t>A ferramenta desenvolvida atendeu as necessidades para a verificação de fixtures;</a:t>
            </a:r>
          </a:p>
          <a:p>
            <a:r>
              <a:rPr lang="pt-BR" dirty="0"/>
              <a:t>Existe uma </a:t>
            </a:r>
            <a:r>
              <a:rPr lang="pt-BR" dirty="0">
                <a:solidFill>
                  <a:srgbClr val="002060"/>
                </a:solidFill>
              </a:rPr>
              <a:t>correlação positiva </a:t>
            </a:r>
            <a:r>
              <a:rPr lang="pt-BR" dirty="0"/>
              <a:t>entre o aumento do </a:t>
            </a:r>
            <a:r>
              <a:rPr lang="pt-BR" dirty="0">
                <a:solidFill>
                  <a:srgbClr val="002060"/>
                </a:solidFill>
              </a:rPr>
              <a:t>fator de corrosão </a:t>
            </a:r>
            <a:r>
              <a:rPr lang="pt-BR" dirty="0" smtClean="0"/>
              <a:t>nas fixtures e </a:t>
            </a:r>
            <a:r>
              <a:rPr lang="pt-BR" dirty="0"/>
              <a:t>o </a:t>
            </a:r>
            <a:r>
              <a:rPr lang="pt-BR" dirty="0">
                <a:solidFill>
                  <a:srgbClr val="002060"/>
                </a:solidFill>
              </a:rPr>
              <a:t>erro adicionado</a:t>
            </a:r>
            <a:r>
              <a:rPr lang="pt-BR" dirty="0"/>
              <a:t> no processo de </a:t>
            </a:r>
            <a:r>
              <a:rPr lang="pt-BR" dirty="0" smtClean="0"/>
              <a:t>de-embedding;</a:t>
            </a:r>
          </a:p>
          <a:p>
            <a:r>
              <a:rPr lang="pt-BR" dirty="0" smtClean="0"/>
              <a:t>A variação linear do </a:t>
            </a:r>
            <a:r>
              <a:rPr lang="pt-BR" dirty="0" smtClean="0">
                <a:solidFill>
                  <a:srgbClr val="002060"/>
                </a:solidFill>
              </a:rPr>
              <a:t>desvio padrão </a:t>
            </a:r>
            <a:r>
              <a:rPr lang="pt-BR" dirty="0" smtClean="0"/>
              <a:t>mostra uma maior </a:t>
            </a:r>
            <a:r>
              <a:rPr lang="pt-BR" dirty="0" smtClean="0">
                <a:solidFill>
                  <a:srgbClr val="002060"/>
                </a:solidFill>
              </a:rPr>
              <a:t>dispersão</a:t>
            </a:r>
            <a:r>
              <a:rPr lang="pt-BR" dirty="0" smtClean="0"/>
              <a:t> dos erros causada pelo </a:t>
            </a:r>
            <a:r>
              <a:rPr lang="pt-BR" dirty="0" smtClean="0">
                <a:solidFill>
                  <a:srgbClr val="002060"/>
                </a:solidFill>
              </a:rPr>
              <a:t>fator de corrosão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9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8184599" cy="3068513"/>
          </a:xfrm>
        </p:spPr>
        <p:txBody>
          <a:bodyPr/>
          <a:lstStyle/>
          <a:p>
            <a:r>
              <a:rPr lang="pt-BR" dirty="0" smtClean="0"/>
              <a:t>Impacto de outros parâmetros associados às PCIs, como tangente de perdas, constante dielétrica e rugosidade do cobre da PCI;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6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9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>
              <a:latin typeface="+mj-lt"/>
            </a:endParaRPr>
          </a:p>
        </p:txBody>
      </p:sp>
      <p:pic>
        <p:nvPicPr>
          <p:cNvPr id="1026" name="Picture 2" descr="Eye pattern of eight million UIs (unit intervals) of a 1.25 Gbit/s sig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43" y="2691737"/>
            <a:ext cx="2828665" cy="136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43" y="1114696"/>
            <a:ext cx="2094159" cy="1387734"/>
          </a:xfrm>
          <a:prstGeom prst="rect">
            <a:avLst/>
          </a:prstGeom>
        </p:spPr>
      </p:pic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3809195" cy="3068513"/>
          </a:xfrm>
        </p:spPr>
        <p:txBody>
          <a:bodyPr/>
          <a:lstStyle/>
          <a:p>
            <a:r>
              <a:rPr lang="pt-BR" sz="1800" dirty="0" smtClean="0"/>
              <a:t>MOTIVAÇÃO:</a:t>
            </a:r>
            <a:endParaRPr lang="pt-BR" sz="1800" dirty="0"/>
          </a:p>
          <a:p>
            <a:pPr lvl="1"/>
            <a:r>
              <a:rPr lang="pt-BR" sz="1600" dirty="0" smtClean="0"/>
              <a:t>Aumento das taxas de transmissão de dados;</a:t>
            </a:r>
          </a:p>
          <a:p>
            <a:pPr lvl="1"/>
            <a:r>
              <a:rPr lang="pt-BR" sz="1600" dirty="0" smtClean="0"/>
              <a:t>Placas de circuito como linhas de transmissão;</a:t>
            </a:r>
            <a:endParaRPr lang="pt-BR" sz="1600" dirty="0"/>
          </a:p>
          <a:p>
            <a:pPr lvl="1"/>
            <a:r>
              <a:rPr lang="pt-BR" sz="1600" dirty="0" smtClean="0"/>
              <a:t>Necessidade de verificação do leiaute.</a:t>
            </a:r>
            <a:endParaRPr lang="pt-BR" sz="1600" dirty="0"/>
          </a:p>
          <a:p>
            <a:endParaRPr lang="pt-BR" sz="1800" dirty="0" smtClean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7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4053035" cy="3068513"/>
          </a:xfrm>
        </p:spPr>
        <p:txBody>
          <a:bodyPr/>
          <a:lstStyle/>
          <a:p>
            <a:r>
              <a:rPr lang="pt-BR" dirty="0" smtClean="0"/>
              <a:t>MOTIVAÇÃO:</a:t>
            </a:r>
          </a:p>
          <a:p>
            <a:pPr lvl="1"/>
            <a:r>
              <a:rPr lang="pt-BR" dirty="0" smtClean="0"/>
              <a:t>Apenas boas práticas não são o suficiente;</a:t>
            </a:r>
          </a:p>
          <a:p>
            <a:pPr lvl="1"/>
            <a:r>
              <a:rPr lang="pt-BR" dirty="0" smtClean="0"/>
              <a:t>Simulações cada vez mais necessárias;</a:t>
            </a:r>
            <a:endParaRPr lang="pt-BR" dirty="0"/>
          </a:p>
          <a:p>
            <a:pPr lvl="1"/>
            <a:r>
              <a:rPr lang="pt-BR" dirty="0" smtClean="0"/>
              <a:t>Comparações entre simulações e medidas;</a:t>
            </a:r>
            <a:endParaRPr lang="pt-BR" dirty="0"/>
          </a:p>
          <a:p>
            <a:pPr lvl="1"/>
            <a:r>
              <a:rPr lang="pt-BR" dirty="0" smtClean="0"/>
              <a:t>Processo de de-embedding.</a:t>
            </a:r>
            <a:endParaRPr lang="pt-BR" dirty="0"/>
          </a:p>
        </p:txBody>
      </p:sp>
      <p:pic>
        <p:nvPicPr>
          <p:cNvPr id="2050" name="Picture 2" descr="Optimizing Antenna Design | Ansys HFSS &amp; Ansys optiSLa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3"/>
          <a:stretch/>
        </p:blipFill>
        <p:spPr bwMode="auto">
          <a:xfrm>
            <a:off x="4900127" y="938820"/>
            <a:ext cx="2811551" cy="154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147" y="2548503"/>
            <a:ext cx="2286440" cy="17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4145999" cy="3068513"/>
          </a:xfrm>
        </p:spPr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Processo de de-embedding crítico;</a:t>
            </a:r>
          </a:p>
          <a:p>
            <a:pPr lvl="1"/>
            <a:r>
              <a:rPr lang="pt-BR" dirty="0" smtClean="0"/>
              <a:t>Variações no processo de fabricação de PCB impactam as fixtures;</a:t>
            </a:r>
          </a:p>
          <a:p>
            <a:pPr lvl="1"/>
            <a:r>
              <a:rPr lang="pt-BR" dirty="0" smtClean="0"/>
              <a:t>Adição de erro associado ao processo de de-embedding.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6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2" y="1202036"/>
            <a:ext cx="7489728" cy="3068513"/>
          </a:xfrm>
        </p:spPr>
        <p:txBody>
          <a:bodyPr/>
          <a:lstStyle/>
          <a:p>
            <a:r>
              <a:rPr lang="pt-BR" dirty="0" smtClean="0"/>
              <a:t>OBJETIVO:</a:t>
            </a:r>
          </a:p>
          <a:p>
            <a:pPr lvl="1"/>
            <a:r>
              <a:rPr lang="pt-BR" dirty="0"/>
              <a:t>V</a:t>
            </a:r>
            <a:r>
              <a:rPr lang="pt-BR" dirty="0" smtClean="0"/>
              <a:t>erificar </a:t>
            </a:r>
            <a:r>
              <a:rPr lang="pt-BR" dirty="0"/>
              <a:t>o impacto do </a:t>
            </a:r>
            <a:r>
              <a:rPr lang="pt-BR" b="1" dirty="0"/>
              <a:t>fator de corrosão</a:t>
            </a:r>
            <a:r>
              <a:rPr lang="pt-BR" dirty="0"/>
              <a:t> das </a:t>
            </a:r>
            <a:r>
              <a:rPr lang="pt-BR" dirty="0" smtClean="0"/>
              <a:t>fixtures </a:t>
            </a:r>
            <a:r>
              <a:rPr lang="pt-BR" dirty="0"/>
              <a:t>utilizadas no processo de </a:t>
            </a:r>
            <a:r>
              <a:rPr lang="pt-BR" b="1" dirty="0" smtClean="0"/>
              <a:t>de-embedding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b="1" dirty="0"/>
              <a:t>erro associado a esse processo</a:t>
            </a:r>
            <a:r>
              <a:rPr lang="pt-BR" dirty="0"/>
              <a:t> através do desenvolvimento de uma metodologia automatizada em linguagem Python.</a:t>
            </a:r>
          </a:p>
        </p:txBody>
      </p:sp>
    </p:spTree>
    <p:extLst>
      <p:ext uri="{BB962C8B-B14F-4D97-AF65-F5344CB8AC3E}">
        <p14:creationId xmlns:p14="http://schemas.microsoft.com/office/powerpoint/2010/main" val="5884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7983213" cy="3068513"/>
          </a:xfrm>
        </p:spPr>
        <p:txBody>
          <a:bodyPr/>
          <a:lstStyle/>
          <a:p>
            <a:r>
              <a:rPr lang="pt-BR" dirty="0" smtClean="0"/>
              <a:t>OBJETIVOS ESPECÍFICOS:</a:t>
            </a:r>
          </a:p>
          <a:p>
            <a:pPr lvl="1"/>
            <a:r>
              <a:rPr lang="pt-BR" dirty="0" smtClean="0"/>
              <a:t>Simular </a:t>
            </a:r>
            <a:r>
              <a:rPr lang="pt-BR" dirty="0"/>
              <a:t>os parâmetros-S de 16 linhas de transmissão diferenciais </a:t>
            </a:r>
            <a:r>
              <a:rPr lang="pt-BR" dirty="0" smtClean="0"/>
              <a:t>com características distintas, </a:t>
            </a:r>
            <a:r>
              <a:rPr lang="pt-BR" dirty="0"/>
              <a:t>contemplando as </a:t>
            </a:r>
            <a:r>
              <a:rPr lang="pt-BR" dirty="0" smtClean="0"/>
              <a:t>fixtures </a:t>
            </a:r>
            <a:r>
              <a:rPr lang="pt-BR" dirty="0"/>
              <a:t>utilizadas na medição dos pares em um VNA, em 6 cenários de fator de corrosão distintos;    </a:t>
            </a:r>
            <a:endParaRPr lang="pt-BR" dirty="0" smtClean="0"/>
          </a:p>
          <a:p>
            <a:pPr lvl="1"/>
            <a:r>
              <a:rPr lang="pt-BR" dirty="0" smtClean="0"/>
              <a:t>Simular </a:t>
            </a:r>
            <a:r>
              <a:rPr lang="pt-BR" dirty="0"/>
              <a:t>as mesmas linhas desconsiderando as </a:t>
            </a:r>
            <a:r>
              <a:rPr lang="pt-BR" dirty="0" smtClean="0"/>
              <a:t>fixtures, </a:t>
            </a:r>
            <a:r>
              <a:rPr lang="pt-BR" dirty="0"/>
              <a:t>de modo a obter os modelos apenas do DUT;    </a:t>
            </a:r>
            <a:endParaRPr lang="pt-BR" dirty="0" smtClean="0"/>
          </a:p>
          <a:p>
            <a:pPr lvl="1"/>
            <a:r>
              <a:rPr lang="pt-BR" dirty="0" smtClean="0"/>
              <a:t>Desenvolver </a:t>
            </a:r>
            <a:r>
              <a:rPr lang="pt-BR" dirty="0"/>
              <a:t>uma rotina em linguagem Python </a:t>
            </a:r>
            <a:r>
              <a:rPr lang="pt-BR" dirty="0" smtClean="0"/>
              <a:t>automatizando a </a:t>
            </a:r>
            <a:r>
              <a:rPr lang="pt-BR" dirty="0" smtClean="0"/>
              <a:t>comparação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/>
              <a:t>Verifcar a correlação entre o erro associado ao processo de </a:t>
            </a:r>
            <a:r>
              <a:rPr lang="pt-BR" i="1" dirty="0"/>
              <a:t>de-embedding </a:t>
            </a:r>
            <a:r>
              <a:rPr lang="pt-BR" dirty="0"/>
              <a:t>e o</a:t>
            </a:r>
            <a:br>
              <a:rPr lang="pt-BR" dirty="0"/>
            </a:br>
            <a:r>
              <a:rPr lang="pt-BR" dirty="0"/>
              <a:t>fator de corrosão das </a:t>
            </a:r>
            <a:r>
              <a:rPr lang="pt-BR" i="1" dirty="0"/>
              <a:t>fxtures </a:t>
            </a:r>
            <a:r>
              <a:rPr lang="pt-BR" dirty="0"/>
              <a:t>utilizadas </a:t>
            </a:r>
            <a:r>
              <a:rPr lang="pt-BR" dirty="0" smtClean="0"/>
              <a:t>nele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6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2" y="1202036"/>
            <a:ext cx="4107898" cy="4473050"/>
          </a:xfrm>
        </p:spPr>
        <p:txBody>
          <a:bodyPr/>
          <a:lstStyle/>
          <a:p>
            <a:r>
              <a:rPr lang="pt-BR" dirty="0" smtClean="0"/>
              <a:t>Linhas de transmissão diferenciais:</a:t>
            </a:r>
          </a:p>
          <a:p>
            <a:pPr lvl="1"/>
            <a:r>
              <a:rPr lang="pt-BR" dirty="0" smtClean="0"/>
              <a:t>Linha </a:t>
            </a:r>
            <a:r>
              <a:rPr lang="pt-BR" dirty="0"/>
              <a:t>de transmissão diferencial é composta por um par de linhas de transmissão </a:t>
            </a:r>
            <a:r>
              <a:rPr lang="pt-BR" dirty="0" smtClean="0"/>
              <a:t>single-ended com algum acomplamento entre sí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Utilizadas para a transmissão de sinais diferenciais, que consistem em sinais complementares entre sí;</a:t>
            </a:r>
          </a:p>
          <a:p>
            <a:pPr lvl="1"/>
            <a:r>
              <a:rPr lang="pt-BR" dirty="0" smtClean="0"/>
              <a:t>Vantagens em relação a ruídos e perdas;  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72" y="1395462"/>
            <a:ext cx="3329807" cy="21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897237"/>
            <a:ext cx="3705128" cy="3451606"/>
          </a:xfrm>
        </p:spPr>
        <p:txBody>
          <a:bodyPr/>
          <a:lstStyle/>
          <a:p>
            <a:r>
              <a:rPr lang="pt-BR" dirty="0" smtClean="0"/>
              <a:t>Parâmetros-S:</a:t>
            </a:r>
          </a:p>
          <a:p>
            <a:pPr lvl="1"/>
            <a:r>
              <a:rPr lang="pt-BR" dirty="0" smtClean="0"/>
              <a:t>Expressam a resposta em frequência de linhas de transmissão ou dispositivos;</a:t>
            </a:r>
            <a:endParaRPr lang="pt-BR" dirty="0" smtClean="0"/>
          </a:p>
          <a:p>
            <a:pPr lvl="1"/>
            <a:r>
              <a:rPr lang="pt-BR" dirty="0" smtClean="0"/>
              <a:t>A resposta em frequência de linhas de transmissão diferencial é representado pelos parâmetros-S </a:t>
            </a:r>
            <a:r>
              <a:rPr lang="pt-BR" dirty="0"/>
              <a:t>de modo misto, obtidos através dos parâmetros-S </a:t>
            </a:r>
            <a:r>
              <a:rPr lang="pt-BR" dirty="0" smtClean="0"/>
              <a:t>single-ended:</a:t>
            </a:r>
            <a:endParaRPr lang="pt-BR" dirty="0"/>
          </a:p>
          <a:p>
            <a:pPr lvl="2"/>
            <a:r>
              <a:rPr lang="pt-BR" dirty="0"/>
              <a:t>O termo SDD11 representa a perda de retorno de modo misto de um par diferencial;</a:t>
            </a:r>
          </a:p>
          <a:p>
            <a:pPr lvl="2"/>
            <a:r>
              <a:rPr lang="pt-BR" dirty="0"/>
              <a:t>O termo SDD21 representa a perda de inserção de modo misto de um par diferencial;    </a:t>
            </a:r>
          </a:p>
          <a:p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472" y="1390899"/>
            <a:ext cx="4980794" cy="24561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46371" y="1899557"/>
            <a:ext cx="386443" cy="719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Unisinos-Modelo" id="{E25D4E07-98B0-4A0A-BFB6-4A092C5B99FB}" vid="{64527F17-1B9C-4787-867A-576A25C794B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0e2f44f9-fd5e-4933-992a-10eb4136460f" xsi:nil="true"/>
    <NotebookType xmlns="0e2f44f9-fd5e-4933-992a-10eb4136460f" xsi:nil="true"/>
    <Math_Settings xmlns="0e2f44f9-fd5e-4933-992a-10eb4136460f" xsi:nil="true"/>
    <Has_Teacher_Only_SectionGroup xmlns="0e2f44f9-fd5e-4933-992a-10eb4136460f" xsi:nil="true"/>
    <AppVersion xmlns="0e2f44f9-fd5e-4933-992a-10eb4136460f" xsi:nil="true"/>
    <TeamsChannelId xmlns="0e2f44f9-fd5e-4933-992a-10eb4136460f" xsi:nil="true"/>
    <IsNotebookLocked xmlns="0e2f44f9-fd5e-4933-992a-10eb4136460f" xsi:nil="true"/>
    <FolderType xmlns="0e2f44f9-fd5e-4933-992a-10eb4136460f" xsi:nil="true"/>
    <Self_Registration_Enabled xmlns="0e2f44f9-fd5e-4933-992a-10eb4136460f" xsi:nil="true"/>
    <Students xmlns="0e2f44f9-fd5e-4933-992a-10eb4136460f">
      <UserInfo>
        <DisplayName/>
        <AccountId xsi:nil="true"/>
        <AccountType/>
      </UserInfo>
    </Students>
    <Invited_Students xmlns="0e2f44f9-fd5e-4933-992a-10eb4136460f" xsi:nil="true"/>
    <CultureName xmlns="0e2f44f9-fd5e-4933-992a-10eb4136460f" xsi:nil="true"/>
    <Distribution_Groups xmlns="0e2f44f9-fd5e-4933-992a-10eb4136460f" xsi:nil="true"/>
    <Templates xmlns="0e2f44f9-fd5e-4933-992a-10eb4136460f" xsi:nil="true"/>
    <Is_Collaboration_Space_Locked xmlns="0e2f44f9-fd5e-4933-992a-10eb4136460f" xsi:nil="true"/>
    <LMS_Mappings xmlns="0e2f44f9-fd5e-4933-992a-10eb4136460f" xsi:nil="true"/>
    <Invited_Teachers xmlns="0e2f44f9-fd5e-4933-992a-10eb4136460f" xsi:nil="true"/>
    <Owner xmlns="0e2f44f9-fd5e-4933-992a-10eb4136460f">
      <UserInfo>
        <DisplayName/>
        <AccountId xsi:nil="true"/>
        <AccountType/>
      </UserInfo>
    </Owner>
    <Teachers xmlns="0e2f44f9-fd5e-4933-992a-10eb4136460f">
      <UserInfo xmlns="0e2f44f9-fd5e-4933-992a-10eb4136460f">
        <DisplayName xmlns="0e2f44f9-fd5e-4933-992a-10eb4136460f">Armando Leopoldo KEller</DisplayName>
        <AccountId xmlns="0e2f44f9-fd5e-4933-992a-10eb4136460f" xsi:nil="true"/>
        <AccountType xmlns="0e2f44f9-fd5e-4933-992a-10eb4136460f"/>
      </UserInfo>
    </Teachers>
    <Student_Groups xmlns="0e2f44f9-fd5e-4933-992a-10eb4136460f">
      <UserInfo>
        <DisplayName/>
        <AccountId xsi:nil="true"/>
        <AccountType/>
      </UserInfo>
    </Student_Group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7FE78FCBCB394DA3E3CAFAB84957F0" ma:contentTypeVersion="30" ma:contentTypeDescription="Crie um novo documento." ma:contentTypeScope="" ma:versionID="92b6ca43732e900566a36596b7315656">
  <xsd:schema xmlns:xsd="http://www.w3.org/2001/XMLSchema" xmlns:xs="http://www.w3.org/2001/XMLSchema" xmlns:p="http://schemas.microsoft.com/office/2006/metadata/properties" xmlns:ns3="0e2f44f9-fd5e-4933-992a-10eb4136460f" xmlns:ns4="8d2aec4c-e077-4f68-be38-a728b8fcf88c" targetNamespace="http://schemas.microsoft.com/office/2006/metadata/properties" ma:root="true" ma:fieldsID="0b6e37cf4217249b6794a5fda45aa038" ns3:_="" ns4:_="">
    <xsd:import namespace="0e2f44f9-fd5e-4933-992a-10eb4136460f"/>
    <xsd:import namespace="8d2aec4c-e077-4f68-be38-a728b8fcf8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f44f9-fd5e-4933-992a-10eb413646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aec4c-e077-4f68-be38-a728b8fcf88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D4AE8B-6B9E-4E62-B2F2-B8FC94254D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9B4377-0F46-43AB-B1EE-EACC8925C608}">
  <ds:schemaRefs>
    <ds:schemaRef ds:uri="http://schemas.microsoft.com/office/infopath/2007/PartnerControls"/>
    <ds:schemaRef ds:uri="http://purl.org/dc/terms/"/>
    <ds:schemaRef ds:uri="http://purl.org/dc/elements/1.1/"/>
    <ds:schemaRef ds:uri="0e2f44f9-fd5e-4933-992a-10eb4136460f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8d2aec4c-e077-4f68-be38-a728b8fcf88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31FC00C-3170-4D98-A0F7-1C021823199E}">
  <ds:schemaRefs>
    <ds:schemaRef ds:uri="0e2f44f9-fd5e-4933-992a-10eb4136460f"/>
    <ds:schemaRef ds:uri="8d2aec4c-e077-4f68-be38-a728b8fcf8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PPT-Unisinos-Modelo</Template>
  <TotalTime>880</TotalTime>
  <Words>844</Words>
  <Application>Microsoft Office PowerPoint</Application>
  <PresentationFormat>On-screen Show (16:9)</PresentationFormat>
  <Paragraphs>120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Roboto</vt:lpstr>
      <vt:lpstr>Arial</vt:lpstr>
      <vt:lpstr>Wingdings</vt:lpstr>
      <vt:lpstr>Courier New</vt:lpstr>
      <vt:lpstr>Söhne</vt:lpstr>
      <vt:lpstr>Simple Light</vt:lpstr>
      <vt:lpstr>PowerPoint Presentation</vt:lpstr>
      <vt:lpstr>ROTEIRO</vt:lpstr>
      <vt:lpstr>INTRODUÇÃO</vt:lpstr>
      <vt:lpstr>INTRODUÇÃO</vt:lpstr>
      <vt:lpstr>INTRODUÇÃO</vt:lpstr>
      <vt:lpstr>INTRODUÇÃO</vt:lpstr>
      <vt:lpstr>INTRODUÇÃO</vt:lpstr>
      <vt:lpstr>CONCEITOS BÁSICOS</vt:lpstr>
      <vt:lpstr>CONCEITOS BÁSICOS</vt:lpstr>
      <vt:lpstr>CONCEITOS BÁSICOS</vt:lpstr>
      <vt:lpstr>CONCEITOS BÁSICOS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CONCLUSÃO</vt:lpstr>
      <vt:lpstr>TRABALHOS FUTUROS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Stein</dc:creator>
  <cp:keywords>Unisinos</cp:keywords>
  <cp:lastModifiedBy>MARWAN MACHADO KHALIL</cp:lastModifiedBy>
  <cp:revision>52</cp:revision>
  <dcterms:created xsi:type="dcterms:W3CDTF">2020-03-25T21:26:18Z</dcterms:created>
  <dcterms:modified xsi:type="dcterms:W3CDTF">2023-12-07T16:54:22Z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0x010100E07FE78FCBCB394DA3E3CAFAB84957F0</vt:lpwstr>
  </property>
  <property fmtid="{D5CDD505-2E9C-101B-9397-08002B2CF9AE}" pid="3" name="Tfs.IsStoryboard">
    <vt:bool>true</vt:bool>
  </property>
</Properties>
</file>