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93" r:id="rId2"/>
    <p:sldId id="268" r:id="rId3"/>
    <p:sldId id="257" r:id="rId4"/>
    <p:sldId id="294" r:id="rId5"/>
    <p:sldId id="288" r:id="rId6"/>
    <p:sldId id="282" r:id="rId7"/>
    <p:sldId id="286" r:id="rId8"/>
    <p:sldId id="295" r:id="rId9"/>
    <p:sldId id="289" r:id="rId10"/>
    <p:sldId id="269" r:id="rId11"/>
    <p:sldId id="296" r:id="rId12"/>
    <p:sldId id="290" r:id="rId13"/>
    <p:sldId id="270" r:id="rId14"/>
    <p:sldId id="276" r:id="rId15"/>
    <p:sldId id="277" r:id="rId16"/>
    <p:sldId id="278" r:id="rId17"/>
    <p:sldId id="279" r:id="rId18"/>
    <p:sldId id="297" r:id="rId19"/>
    <p:sldId id="271" r:id="rId20"/>
    <p:sldId id="280" r:id="rId21"/>
    <p:sldId id="281" r:id="rId22"/>
    <p:sldId id="291" r:id="rId23"/>
    <p:sldId id="272" r:id="rId24"/>
    <p:sldId id="273" r:id="rId25"/>
    <p:sldId id="284" r:id="rId26"/>
    <p:sldId id="274" r:id="rId27"/>
    <p:sldId id="285" r:id="rId28"/>
    <p:sldId id="292" r:id="rId29"/>
    <p:sldId id="261" r:id="rId30"/>
    <p:sldId id="287" r:id="rId31"/>
    <p:sldId id="27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7FACF5-4DEC-70C5-12B0-0052CA676EB6}" v="668" dt="2021-11-11T07:52:23.040"/>
    <p1510:client id="{33E8E881-59D4-6DA7-4E7C-6F3EFC72D34C}" v="293" dt="2021-11-11T06:04:59.479"/>
    <p1510:client id="{537D1CEC-BB23-0B98-F984-05205C87D2F9}" v="68" dt="2021-11-11T03:42:14.727"/>
    <p1510:client id="{8393C0B8-AC99-339E-4283-EB3B1DD498FD}" v="10" dt="2021-11-10T17:37:14.979"/>
    <p1510:client id="{8F19FC4B-7C08-65EF-1CBF-815D96D58439}" v="629" dt="2021-11-10T03:54:16.209"/>
    <p1510:client id="{9A615EB6-B00B-0E08-4497-FA23C5EEF1A1}" v="969" dt="2021-11-11T05:43:00.856"/>
    <p1510:client id="{F46D0B01-9D93-EF4E-ABAD-649ECA7F4094}" v="2240" dt="2021-11-11T01:53:11.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AC98C7-3D10-4BE2-B53B-C327B26743B9}" type="doc">
      <dgm:prSet loTypeId="urn:microsoft.com/office/officeart/2008/layout/LinedList" loCatId="list" qsTypeId="urn:microsoft.com/office/officeart/2005/8/quickstyle/simple2" qsCatId="simple" csTypeId="urn:microsoft.com/office/officeart/2005/8/colors/accent1_2" csCatId="accent1"/>
      <dgm:spPr/>
      <dgm:t>
        <a:bodyPr/>
        <a:lstStyle/>
        <a:p>
          <a:endParaRPr lang="en-US"/>
        </a:p>
      </dgm:t>
    </dgm:pt>
    <dgm:pt modelId="{4517577D-7444-4291-BAD4-2EB2850CD27B}">
      <dgm:prSet/>
      <dgm:spPr/>
      <dgm:t>
        <a:bodyPr/>
        <a:lstStyle/>
        <a:p>
          <a:r>
            <a:rPr lang="en-US"/>
            <a:t>Negative perceptions of social media</a:t>
          </a:r>
        </a:p>
      </dgm:t>
    </dgm:pt>
    <dgm:pt modelId="{C1830849-268E-4C49-8566-34089C59C51B}" type="parTrans" cxnId="{4D78DDEC-10E9-4E3B-B953-1663DB80CE55}">
      <dgm:prSet/>
      <dgm:spPr/>
      <dgm:t>
        <a:bodyPr/>
        <a:lstStyle/>
        <a:p>
          <a:endParaRPr lang="en-US"/>
        </a:p>
      </dgm:t>
    </dgm:pt>
    <dgm:pt modelId="{C41665AD-1841-404A-9F82-35AB1368792A}" type="sibTrans" cxnId="{4D78DDEC-10E9-4E3B-B953-1663DB80CE55}">
      <dgm:prSet/>
      <dgm:spPr/>
      <dgm:t>
        <a:bodyPr/>
        <a:lstStyle/>
        <a:p>
          <a:endParaRPr lang="en-US"/>
        </a:p>
      </dgm:t>
    </dgm:pt>
    <dgm:pt modelId="{C33D20B9-D954-4EB3-A2C9-263528A4E35C}">
      <dgm:prSet/>
      <dgm:spPr/>
      <dgm:t>
        <a:bodyPr/>
        <a:lstStyle/>
        <a:p>
          <a:r>
            <a:rPr lang="en-US"/>
            <a:t>Positive perceptions of social media</a:t>
          </a:r>
        </a:p>
      </dgm:t>
    </dgm:pt>
    <dgm:pt modelId="{ED010191-C78A-4E44-B008-B3CFC8DB8965}" type="parTrans" cxnId="{85DD2993-6E91-4B52-A7E8-13698ABE4B73}">
      <dgm:prSet/>
      <dgm:spPr/>
      <dgm:t>
        <a:bodyPr/>
        <a:lstStyle/>
        <a:p>
          <a:endParaRPr lang="en-US"/>
        </a:p>
      </dgm:t>
    </dgm:pt>
    <dgm:pt modelId="{286FE204-D58F-4CDD-B88F-A7065FB46C23}" type="sibTrans" cxnId="{85DD2993-6E91-4B52-A7E8-13698ABE4B73}">
      <dgm:prSet/>
      <dgm:spPr/>
      <dgm:t>
        <a:bodyPr/>
        <a:lstStyle/>
        <a:p>
          <a:endParaRPr lang="en-US"/>
        </a:p>
      </dgm:t>
    </dgm:pt>
    <dgm:pt modelId="{134972DA-AA91-4543-B7DD-343862EDA224}">
      <dgm:prSet/>
      <dgm:spPr/>
      <dgm:t>
        <a:bodyPr/>
        <a:lstStyle/>
        <a:p>
          <a:r>
            <a:rPr lang="en-US"/>
            <a:t>Reduced focus </a:t>
          </a:r>
        </a:p>
      </dgm:t>
    </dgm:pt>
    <dgm:pt modelId="{53967F08-E065-4700-A082-2C78BB13900E}" type="parTrans" cxnId="{2515C3B7-6BEF-4D24-BB7E-E9344C4EFE85}">
      <dgm:prSet/>
      <dgm:spPr/>
      <dgm:t>
        <a:bodyPr/>
        <a:lstStyle/>
        <a:p>
          <a:endParaRPr lang="en-US"/>
        </a:p>
      </dgm:t>
    </dgm:pt>
    <dgm:pt modelId="{5CEB39D0-4918-4E54-8267-8CEA336F6211}" type="sibTrans" cxnId="{2515C3B7-6BEF-4D24-BB7E-E9344C4EFE85}">
      <dgm:prSet/>
      <dgm:spPr/>
      <dgm:t>
        <a:bodyPr/>
        <a:lstStyle/>
        <a:p>
          <a:endParaRPr lang="en-US"/>
        </a:p>
      </dgm:t>
    </dgm:pt>
    <dgm:pt modelId="{7940BA25-A8DA-4613-8CE0-4FEF8DA22CE9}">
      <dgm:prSet/>
      <dgm:spPr/>
      <dgm:t>
        <a:bodyPr/>
        <a:lstStyle/>
        <a:p>
          <a:r>
            <a:rPr lang="en-US"/>
            <a:t>Phone &amp; Social Media Usage</a:t>
          </a:r>
        </a:p>
      </dgm:t>
    </dgm:pt>
    <dgm:pt modelId="{F42B9AD6-5524-416E-B61B-09546AA95C76}" type="parTrans" cxnId="{CF7BFEDD-3D60-4A43-9E02-09F1FEC9FD2B}">
      <dgm:prSet/>
      <dgm:spPr/>
      <dgm:t>
        <a:bodyPr/>
        <a:lstStyle/>
        <a:p>
          <a:endParaRPr lang="en-US"/>
        </a:p>
      </dgm:t>
    </dgm:pt>
    <dgm:pt modelId="{1CAF5400-1724-45FE-A9EC-1D983965413F}" type="sibTrans" cxnId="{CF7BFEDD-3D60-4A43-9E02-09F1FEC9FD2B}">
      <dgm:prSet/>
      <dgm:spPr/>
      <dgm:t>
        <a:bodyPr/>
        <a:lstStyle/>
        <a:p>
          <a:endParaRPr lang="en-US"/>
        </a:p>
      </dgm:t>
    </dgm:pt>
    <dgm:pt modelId="{08B40027-7F7F-4EB3-BE61-0D56C733DBCC}" type="pres">
      <dgm:prSet presAssocID="{89AC98C7-3D10-4BE2-B53B-C327B26743B9}" presName="vert0" presStyleCnt="0">
        <dgm:presLayoutVars>
          <dgm:dir/>
          <dgm:animOne val="branch"/>
          <dgm:animLvl val="lvl"/>
        </dgm:presLayoutVars>
      </dgm:prSet>
      <dgm:spPr/>
    </dgm:pt>
    <dgm:pt modelId="{7B4E6D54-BFCA-4F7C-AA69-232E2A5121B3}" type="pres">
      <dgm:prSet presAssocID="{4517577D-7444-4291-BAD4-2EB2850CD27B}" presName="thickLine" presStyleLbl="alignNode1" presStyleIdx="0" presStyleCnt="4"/>
      <dgm:spPr/>
    </dgm:pt>
    <dgm:pt modelId="{34D3832C-9B00-4BC2-9B75-67157380790D}" type="pres">
      <dgm:prSet presAssocID="{4517577D-7444-4291-BAD4-2EB2850CD27B}" presName="horz1" presStyleCnt="0"/>
      <dgm:spPr/>
    </dgm:pt>
    <dgm:pt modelId="{CB04653D-6F75-4A83-9EC5-7BD5682AE452}" type="pres">
      <dgm:prSet presAssocID="{4517577D-7444-4291-BAD4-2EB2850CD27B}" presName="tx1" presStyleLbl="revTx" presStyleIdx="0" presStyleCnt="4"/>
      <dgm:spPr/>
    </dgm:pt>
    <dgm:pt modelId="{AE09B2D4-F4F5-4911-9CEE-B9BAD1B5344D}" type="pres">
      <dgm:prSet presAssocID="{4517577D-7444-4291-BAD4-2EB2850CD27B}" presName="vert1" presStyleCnt="0"/>
      <dgm:spPr/>
    </dgm:pt>
    <dgm:pt modelId="{F70C1250-DBD2-43C5-9F75-F12FE63C36D3}" type="pres">
      <dgm:prSet presAssocID="{C33D20B9-D954-4EB3-A2C9-263528A4E35C}" presName="thickLine" presStyleLbl="alignNode1" presStyleIdx="1" presStyleCnt="4"/>
      <dgm:spPr/>
    </dgm:pt>
    <dgm:pt modelId="{1ED6FB74-4E1C-485B-9D00-5211E95F71DD}" type="pres">
      <dgm:prSet presAssocID="{C33D20B9-D954-4EB3-A2C9-263528A4E35C}" presName="horz1" presStyleCnt="0"/>
      <dgm:spPr/>
    </dgm:pt>
    <dgm:pt modelId="{3AADFB98-A3A3-4D56-B3D3-478BA3EF823D}" type="pres">
      <dgm:prSet presAssocID="{C33D20B9-D954-4EB3-A2C9-263528A4E35C}" presName="tx1" presStyleLbl="revTx" presStyleIdx="1" presStyleCnt="4"/>
      <dgm:spPr/>
    </dgm:pt>
    <dgm:pt modelId="{EFF45CBC-A1A1-4BEC-97DC-9E69ADFC604D}" type="pres">
      <dgm:prSet presAssocID="{C33D20B9-D954-4EB3-A2C9-263528A4E35C}" presName="vert1" presStyleCnt="0"/>
      <dgm:spPr/>
    </dgm:pt>
    <dgm:pt modelId="{85E052E2-8E6B-4804-A9F7-6CADCBDEF447}" type="pres">
      <dgm:prSet presAssocID="{134972DA-AA91-4543-B7DD-343862EDA224}" presName="thickLine" presStyleLbl="alignNode1" presStyleIdx="2" presStyleCnt="4"/>
      <dgm:spPr/>
    </dgm:pt>
    <dgm:pt modelId="{ABC446CE-BD68-4426-A2E0-DBD0F8AD41DA}" type="pres">
      <dgm:prSet presAssocID="{134972DA-AA91-4543-B7DD-343862EDA224}" presName="horz1" presStyleCnt="0"/>
      <dgm:spPr/>
    </dgm:pt>
    <dgm:pt modelId="{6DE6EED7-D5F9-4694-B058-9D3BA7FB13C0}" type="pres">
      <dgm:prSet presAssocID="{134972DA-AA91-4543-B7DD-343862EDA224}" presName="tx1" presStyleLbl="revTx" presStyleIdx="2" presStyleCnt="4"/>
      <dgm:spPr/>
    </dgm:pt>
    <dgm:pt modelId="{66C5BB36-E71B-487D-BE1F-36B1418FB96A}" type="pres">
      <dgm:prSet presAssocID="{134972DA-AA91-4543-B7DD-343862EDA224}" presName="vert1" presStyleCnt="0"/>
      <dgm:spPr/>
    </dgm:pt>
    <dgm:pt modelId="{89D90517-B935-4654-876D-D74788FDECAE}" type="pres">
      <dgm:prSet presAssocID="{7940BA25-A8DA-4613-8CE0-4FEF8DA22CE9}" presName="thickLine" presStyleLbl="alignNode1" presStyleIdx="3" presStyleCnt="4"/>
      <dgm:spPr/>
    </dgm:pt>
    <dgm:pt modelId="{9A964391-D14A-4C32-8B04-96F7D0124647}" type="pres">
      <dgm:prSet presAssocID="{7940BA25-A8DA-4613-8CE0-4FEF8DA22CE9}" presName="horz1" presStyleCnt="0"/>
      <dgm:spPr/>
    </dgm:pt>
    <dgm:pt modelId="{B450AA18-14DB-4780-AFAC-FF6622E49ED9}" type="pres">
      <dgm:prSet presAssocID="{7940BA25-A8DA-4613-8CE0-4FEF8DA22CE9}" presName="tx1" presStyleLbl="revTx" presStyleIdx="3" presStyleCnt="4"/>
      <dgm:spPr/>
    </dgm:pt>
    <dgm:pt modelId="{6235242D-678C-4AAD-89BD-B2B807FD8348}" type="pres">
      <dgm:prSet presAssocID="{7940BA25-A8DA-4613-8CE0-4FEF8DA22CE9}" presName="vert1" presStyleCnt="0"/>
      <dgm:spPr/>
    </dgm:pt>
  </dgm:ptLst>
  <dgm:cxnLst>
    <dgm:cxn modelId="{A1E53816-D9A3-46F1-B0C7-06CDBCE62E72}" type="presOf" srcId="{4517577D-7444-4291-BAD4-2EB2850CD27B}" destId="{CB04653D-6F75-4A83-9EC5-7BD5682AE452}" srcOrd="0" destOrd="0" presId="urn:microsoft.com/office/officeart/2008/layout/LinedList"/>
    <dgm:cxn modelId="{84A4302B-CCBA-4322-A9E7-4B65D90F4B83}" type="presOf" srcId="{C33D20B9-D954-4EB3-A2C9-263528A4E35C}" destId="{3AADFB98-A3A3-4D56-B3D3-478BA3EF823D}" srcOrd="0" destOrd="0" presId="urn:microsoft.com/office/officeart/2008/layout/LinedList"/>
    <dgm:cxn modelId="{81D4A034-7E41-4462-AEBF-2DA793671275}" type="presOf" srcId="{7940BA25-A8DA-4613-8CE0-4FEF8DA22CE9}" destId="{B450AA18-14DB-4780-AFAC-FF6622E49ED9}" srcOrd="0" destOrd="0" presId="urn:microsoft.com/office/officeart/2008/layout/LinedList"/>
    <dgm:cxn modelId="{3A767061-B15F-47C8-975A-30141D3929E4}" type="presOf" srcId="{134972DA-AA91-4543-B7DD-343862EDA224}" destId="{6DE6EED7-D5F9-4694-B058-9D3BA7FB13C0}" srcOrd="0" destOrd="0" presId="urn:microsoft.com/office/officeart/2008/layout/LinedList"/>
    <dgm:cxn modelId="{2E9E1C57-389A-48F4-8A26-CE24573A3FB7}" type="presOf" srcId="{89AC98C7-3D10-4BE2-B53B-C327B26743B9}" destId="{08B40027-7F7F-4EB3-BE61-0D56C733DBCC}" srcOrd="0" destOrd="0" presId="urn:microsoft.com/office/officeart/2008/layout/LinedList"/>
    <dgm:cxn modelId="{85DD2993-6E91-4B52-A7E8-13698ABE4B73}" srcId="{89AC98C7-3D10-4BE2-B53B-C327B26743B9}" destId="{C33D20B9-D954-4EB3-A2C9-263528A4E35C}" srcOrd="1" destOrd="0" parTransId="{ED010191-C78A-4E44-B008-B3CFC8DB8965}" sibTransId="{286FE204-D58F-4CDD-B88F-A7065FB46C23}"/>
    <dgm:cxn modelId="{2515C3B7-6BEF-4D24-BB7E-E9344C4EFE85}" srcId="{89AC98C7-3D10-4BE2-B53B-C327B26743B9}" destId="{134972DA-AA91-4543-B7DD-343862EDA224}" srcOrd="2" destOrd="0" parTransId="{53967F08-E065-4700-A082-2C78BB13900E}" sibTransId="{5CEB39D0-4918-4E54-8267-8CEA336F6211}"/>
    <dgm:cxn modelId="{CF7BFEDD-3D60-4A43-9E02-09F1FEC9FD2B}" srcId="{89AC98C7-3D10-4BE2-B53B-C327B26743B9}" destId="{7940BA25-A8DA-4613-8CE0-4FEF8DA22CE9}" srcOrd="3" destOrd="0" parTransId="{F42B9AD6-5524-416E-B61B-09546AA95C76}" sibTransId="{1CAF5400-1724-45FE-A9EC-1D983965413F}"/>
    <dgm:cxn modelId="{4D78DDEC-10E9-4E3B-B953-1663DB80CE55}" srcId="{89AC98C7-3D10-4BE2-B53B-C327B26743B9}" destId="{4517577D-7444-4291-BAD4-2EB2850CD27B}" srcOrd="0" destOrd="0" parTransId="{C1830849-268E-4C49-8566-34089C59C51B}" sibTransId="{C41665AD-1841-404A-9F82-35AB1368792A}"/>
    <dgm:cxn modelId="{DE69B2DD-D362-49A4-B8A3-D772F4E2C16B}" type="presParOf" srcId="{08B40027-7F7F-4EB3-BE61-0D56C733DBCC}" destId="{7B4E6D54-BFCA-4F7C-AA69-232E2A5121B3}" srcOrd="0" destOrd="0" presId="urn:microsoft.com/office/officeart/2008/layout/LinedList"/>
    <dgm:cxn modelId="{1CCDE8DD-7B29-4C2C-90AF-FB0D29E0F8B4}" type="presParOf" srcId="{08B40027-7F7F-4EB3-BE61-0D56C733DBCC}" destId="{34D3832C-9B00-4BC2-9B75-67157380790D}" srcOrd="1" destOrd="0" presId="urn:microsoft.com/office/officeart/2008/layout/LinedList"/>
    <dgm:cxn modelId="{EC1E86FB-F22B-45B1-99E8-4AE45535CCC1}" type="presParOf" srcId="{34D3832C-9B00-4BC2-9B75-67157380790D}" destId="{CB04653D-6F75-4A83-9EC5-7BD5682AE452}" srcOrd="0" destOrd="0" presId="urn:microsoft.com/office/officeart/2008/layout/LinedList"/>
    <dgm:cxn modelId="{E1CE4C09-72C5-43A8-B4CB-09D7B2A893BE}" type="presParOf" srcId="{34D3832C-9B00-4BC2-9B75-67157380790D}" destId="{AE09B2D4-F4F5-4911-9CEE-B9BAD1B5344D}" srcOrd="1" destOrd="0" presId="urn:microsoft.com/office/officeart/2008/layout/LinedList"/>
    <dgm:cxn modelId="{F94B570F-4D72-407D-AE12-E7E763898F5A}" type="presParOf" srcId="{08B40027-7F7F-4EB3-BE61-0D56C733DBCC}" destId="{F70C1250-DBD2-43C5-9F75-F12FE63C36D3}" srcOrd="2" destOrd="0" presId="urn:microsoft.com/office/officeart/2008/layout/LinedList"/>
    <dgm:cxn modelId="{657885F1-F267-4610-8991-6983FCC8C6D7}" type="presParOf" srcId="{08B40027-7F7F-4EB3-BE61-0D56C733DBCC}" destId="{1ED6FB74-4E1C-485B-9D00-5211E95F71DD}" srcOrd="3" destOrd="0" presId="urn:microsoft.com/office/officeart/2008/layout/LinedList"/>
    <dgm:cxn modelId="{96E81B72-A3ED-4650-96C2-759D66FE5341}" type="presParOf" srcId="{1ED6FB74-4E1C-485B-9D00-5211E95F71DD}" destId="{3AADFB98-A3A3-4D56-B3D3-478BA3EF823D}" srcOrd="0" destOrd="0" presId="urn:microsoft.com/office/officeart/2008/layout/LinedList"/>
    <dgm:cxn modelId="{2297FEF8-A262-4BEC-9C99-F7DCEBCB6516}" type="presParOf" srcId="{1ED6FB74-4E1C-485B-9D00-5211E95F71DD}" destId="{EFF45CBC-A1A1-4BEC-97DC-9E69ADFC604D}" srcOrd="1" destOrd="0" presId="urn:microsoft.com/office/officeart/2008/layout/LinedList"/>
    <dgm:cxn modelId="{CFCACF25-3FC3-474D-877D-61A51763DC25}" type="presParOf" srcId="{08B40027-7F7F-4EB3-BE61-0D56C733DBCC}" destId="{85E052E2-8E6B-4804-A9F7-6CADCBDEF447}" srcOrd="4" destOrd="0" presId="urn:microsoft.com/office/officeart/2008/layout/LinedList"/>
    <dgm:cxn modelId="{8047B39A-9A17-4760-9382-44015321B300}" type="presParOf" srcId="{08B40027-7F7F-4EB3-BE61-0D56C733DBCC}" destId="{ABC446CE-BD68-4426-A2E0-DBD0F8AD41DA}" srcOrd="5" destOrd="0" presId="urn:microsoft.com/office/officeart/2008/layout/LinedList"/>
    <dgm:cxn modelId="{7EB91001-4711-4DCF-9137-B1E1F35E87E4}" type="presParOf" srcId="{ABC446CE-BD68-4426-A2E0-DBD0F8AD41DA}" destId="{6DE6EED7-D5F9-4694-B058-9D3BA7FB13C0}" srcOrd="0" destOrd="0" presId="urn:microsoft.com/office/officeart/2008/layout/LinedList"/>
    <dgm:cxn modelId="{A0B50183-223D-4218-9D58-B9C2505F108F}" type="presParOf" srcId="{ABC446CE-BD68-4426-A2E0-DBD0F8AD41DA}" destId="{66C5BB36-E71B-487D-BE1F-36B1418FB96A}" srcOrd="1" destOrd="0" presId="urn:microsoft.com/office/officeart/2008/layout/LinedList"/>
    <dgm:cxn modelId="{5A3F74FF-B0B8-4552-BD99-30AD7F6E6B47}" type="presParOf" srcId="{08B40027-7F7F-4EB3-BE61-0D56C733DBCC}" destId="{89D90517-B935-4654-876D-D74788FDECAE}" srcOrd="6" destOrd="0" presId="urn:microsoft.com/office/officeart/2008/layout/LinedList"/>
    <dgm:cxn modelId="{3CF4CE52-04C5-40AB-BDB4-1F0B3B2FD193}" type="presParOf" srcId="{08B40027-7F7F-4EB3-BE61-0D56C733DBCC}" destId="{9A964391-D14A-4C32-8B04-96F7D0124647}" srcOrd="7" destOrd="0" presId="urn:microsoft.com/office/officeart/2008/layout/LinedList"/>
    <dgm:cxn modelId="{89FEBC28-A55F-4D6B-8B4F-4E708A86A44E}" type="presParOf" srcId="{9A964391-D14A-4C32-8B04-96F7D0124647}" destId="{B450AA18-14DB-4780-AFAC-FF6622E49ED9}" srcOrd="0" destOrd="0" presId="urn:microsoft.com/office/officeart/2008/layout/LinedList"/>
    <dgm:cxn modelId="{C82A9ED9-A061-4315-AE71-F252E652FF8D}" type="presParOf" srcId="{9A964391-D14A-4C32-8B04-96F7D0124647}" destId="{6235242D-678C-4AAD-89BD-B2B807FD834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0D67B3-71DE-4D19-A182-C3CDF6AD2A13}"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AAE19A98-6F82-4A9E-96DC-7519ED3504EB}">
      <dgm:prSet/>
      <dgm:spPr/>
      <dgm:t>
        <a:bodyPr/>
        <a:lstStyle/>
        <a:p>
          <a:r>
            <a:rPr lang="en-US"/>
            <a:t>Imitate</a:t>
          </a:r>
        </a:p>
      </dgm:t>
    </dgm:pt>
    <dgm:pt modelId="{4E7DB310-E361-4E50-BCCE-5E42758347DA}" type="parTrans" cxnId="{CD481CF4-F541-4DEE-B109-D7A0D1BA2608}">
      <dgm:prSet/>
      <dgm:spPr/>
      <dgm:t>
        <a:bodyPr/>
        <a:lstStyle/>
        <a:p>
          <a:endParaRPr lang="en-US"/>
        </a:p>
      </dgm:t>
    </dgm:pt>
    <dgm:pt modelId="{44CF3006-CC8E-43F3-8885-514738CB404A}" type="sibTrans" cxnId="{CD481CF4-F541-4DEE-B109-D7A0D1BA2608}">
      <dgm:prSet/>
      <dgm:spPr/>
      <dgm:t>
        <a:bodyPr/>
        <a:lstStyle/>
        <a:p>
          <a:endParaRPr lang="en-US"/>
        </a:p>
      </dgm:t>
    </dgm:pt>
    <dgm:pt modelId="{DFE84FBF-0C4E-47DC-AC1F-D7B373FC5B45}">
      <dgm:prSet/>
      <dgm:spPr/>
      <dgm:t>
        <a:bodyPr/>
        <a:lstStyle/>
        <a:p>
          <a:r>
            <a:rPr lang="en-US"/>
            <a:t>Imitate </a:t>
          </a:r>
          <a:r>
            <a:rPr lang="en-US" err="1"/>
            <a:t>TikTok</a:t>
          </a:r>
          <a:r>
            <a:rPr lang="en-US"/>
            <a:t> "wellness check-ins"</a:t>
          </a:r>
        </a:p>
      </dgm:t>
    </dgm:pt>
    <dgm:pt modelId="{3F839176-1645-413E-B6F6-667FA60D2092}" type="parTrans" cxnId="{BB8F35FE-AFE7-4296-85AB-A85981EA2CAA}">
      <dgm:prSet/>
      <dgm:spPr/>
      <dgm:t>
        <a:bodyPr/>
        <a:lstStyle/>
        <a:p>
          <a:endParaRPr lang="en-US"/>
        </a:p>
      </dgm:t>
    </dgm:pt>
    <dgm:pt modelId="{4300FA2A-102B-495C-8E21-F75EF95B6F38}" type="sibTrans" cxnId="{BB8F35FE-AFE7-4296-85AB-A85981EA2CAA}">
      <dgm:prSet/>
      <dgm:spPr/>
      <dgm:t>
        <a:bodyPr/>
        <a:lstStyle/>
        <a:p>
          <a:endParaRPr lang="en-US"/>
        </a:p>
      </dgm:t>
    </dgm:pt>
    <dgm:pt modelId="{99B5C50E-CAC1-437F-81E8-39BD24D564CB}">
      <dgm:prSet/>
      <dgm:spPr/>
      <dgm:t>
        <a:bodyPr/>
        <a:lstStyle/>
        <a:p>
          <a:r>
            <a:rPr lang="en-US"/>
            <a:t>Primarily on most used (Snapchat, Instagram)</a:t>
          </a:r>
        </a:p>
      </dgm:t>
    </dgm:pt>
    <dgm:pt modelId="{38BF1C84-634C-4D6F-B873-D9C41F5F0A5F}" type="parTrans" cxnId="{316693DF-300F-4BD4-8EB6-586E5AECFC39}">
      <dgm:prSet/>
      <dgm:spPr/>
      <dgm:t>
        <a:bodyPr/>
        <a:lstStyle/>
        <a:p>
          <a:endParaRPr lang="en-US"/>
        </a:p>
      </dgm:t>
    </dgm:pt>
    <dgm:pt modelId="{AE26294C-D615-447A-A581-7FD9BD1F2E7D}" type="sibTrans" cxnId="{316693DF-300F-4BD4-8EB6-586E5AECFC39}">
      <dgm:prSet/>
      <dgm:spPr/>
      <dgm:t>
        <a:bodyPr/>
        <a:lstStyle/>
        <a:p>
          <a:endParaRPr lang="en-US"/>
        </a:p>
      </dgm:t>
    </dgm:pt>
    <dgm:pt modelId="{E3760B25-78DE-42DE-BD06-A50A708DAA29}">
      <dgm:prSet/>
      <dgm:spPr/>
      <dgm:t>
        <a:bodyPr/>
        <a:lstStyle/>
        <a:p>
          <a:r>
            <a:rPr lang="en-US"/>
            <a:t>Promote</a:t>
          </a:r>
        </a:p>
      </dgm:t>
    </dgm:pt>
    <dgm:pt modelId="{D31548E6-187F-4911-A74F-2570DB525069}" type="parTrans" cxnId="{7A84DA4D-BFE7-4516-9752-082283BAEE3E}">
      <dgm:prSet/>
      <dgm:spPr/>
      <dgm:t>
        <a:bodyPr/>
        <a:lstStyle/>
        <a:p>
          <a:endParaRPr lang="en-US"/>
        </a:p>
      </dgm:t>
    </dgm:pt>
    <dgm:pt modelId="{0F15F17D-EA30-49EF-A5C5-A7167A8ECF6A}" type="sibTrans" cxnId="{7A84DA4D-BFE7-4516-9752-082283BAEE3E}">
      <dgm:prSet/>
      <dgm:spPr/>
      <dgm:t>
        <a:bodyPr/>
        <a:lstStyle/>
        <a:p>
          <a:endParaRPr lang="en-US"/>
        </a:p>
      </dgm:t>
    </dgm:pt>
    <dgm:pt modelId="{3DBF010B-EC79-4A15-813E-48FA975D55C5}">
      <dgm:prSet/>
      <dgm:spPr/>
      <dgm:t>
        <a:bodyPr/>
        <a:lstStyle/>
        <a:p>
          <a:r>
            <a:rPr lang="en-US"/>
            <a:t>Promote phone usage trackers</a:t>
          </a:r>
        </a:p>
      </dgm:t>
    </dgm:pt>
    <dgm:pt modelId="{120C2803-9723-4176-9CC4-6AF2F9C9F9A8}" type="parTrans" cxnId="{AF261F1C-F988-4BCB-BDBE-1D5A1D542BD1}">
      <dgm:prSet/>
      <dgm:spPr/>
      <dgm:t>
        <a:bodyPr/>
        <a:lstStyle/>
        <a:p>
          <a:endParaRPr lang="en-US"/>
        </a:p>
      </dgm:t>
    </dgm:pt>
    <dgm:pt modelId="{0ECA0EF9-E5F2-4CCB-B7AE-9E3D454FF967}" type="sibTrans" cxnId="{AF261F1C-F988-4BCB-BDBE-1D5A1D542BD1}">
      <dgm:prSet/>
      <dgm:spPr/>
      <dgm:t>
        <a:bodyPr/>
        <a:lstStyle/>
        <a:p>
          <a:endParaRPr lang="en-US"/>
        </a:p>
      </dgm:t>
    </dgm:pt>
    <dgm:pt modelId="{B83888B1-369F-475A-A5F8-564902C80D2D}">
      <dgm:prSet/>
      <dgm:spPr/>
      <dgm:t>
        <a:bodyPr/>
        <a:lstStyle/>
        <a:p>
          <a:r>
            <a:rPr lang="en-US"/>
            <a:t>Encourage</a:t>
          </a:r>
        </a:p>
      </dgm:t>
    </dgm:pt>
    <dgm:pt modelId="{45334EFC-ED47-41FD-A01C-8033FEADF301}" type="parTrans" cxnId="{03D29E14-3A91-40C5-B494-C52AC13F772F}">
      <dgm:prSet/>
      <dgm:spPr/>
      <dgm:t>
        <a:bodyPr/>
        <a:lstStyle/>
        <a:p>
          <a:endParaRPr lang="en-US"/>
        </a:p>
      </dgm:t>
    </dgm:pt>
    <dgm:pt modelId="{C833C5EA-6A8D-4CEB-B321-075C6139DCF0}" type="sibTrans" cxnId="{03D29E14-3A91-40C5-B494-C52AC13F772F}">
      <dgm:prSet/>
      <dgm:spPr/>
      <dgm:t>
        <a:bodyPr/>
        <a:lstStyle/>
        <a:p>
          <a:endParaRPr lang="en-US"/>
        </a:p>
      </dgm:t>
    </dgm:pt>
    <dgm:pt modelId="{37D4D4EC-28F7-446B-9555-6BE6F6CD71B2}">
      <dgm:prSet/>
      <dgm:spPr/>
      <dgm:t>
        <a:bodyPr/>
        <a:lstStyle/>
        <a:p>
          <a:r>
            <a:rPr lang="en-US"/>
            <a:t>Encourage use of breaks</a:t>
          </a:r>
        </a:p>
      </dgm:t>
    </dgm:pt>
    <dgm:pt modelId="{97DBB7EE-FEFC-4EE7-A72A-5F047662428E}" type="parTrans" cxnId="{0A0FFDF1-7745-467E-AB95-B76998C7FEB8}">
      <dgm:prSet/>
      <dgm:spPr/>
      <dgm:t>
        <a:bodyPr/>
        <a:lstStyle/>
        <a:p>
          <a:endParaRPr lang="en-US"/>
        </a:p>
      </dgm:t>
    </dgm:pt>
    <dgm:pt modelId="{959DD0E3-7C2D-4000-B7F1-30047182AEF9}" type="sibTrans" cxnId="{0A0FFDF1-7745-467E-AB95-B76998C7FEB8}">
      <dgm:prSet/>
      <dgm:spPr/>
      <dgm:t>
        <a:bodyPr/>
        <a:lstStyle/>
        <a:p>
          <a:endParaRPr lang="en-US"/>
        </a:p>
      </dgm:t>
    </dgm:pt>
    <dgm:pt modelId="{80FE27C3-0B47-4F82-89C8-24EC014781DE}">
      <dgm:prSet/>
      <dgm:spPr/>
      <dgm:t>
        <a:bodyPr/>
        <a:lstStyle/>
        <a:p>
          <a:r>
            <a:rPr lang="en-US">
              <a:latin typeface="Calibri Light" panose="020F0302020204030204"/>
            </a:rPr>
            <a:t>Advance</a:t>
          </a:r>
          <a:endParaRPr lang="en-US"/>
        </a:p>
      </dgm:t>
    </dgm:pt>
    <dgm:pt modelId="{AC5ABB2F-1552-4A0E-8866-05EE554271EB}" type="parTrans" cxnId="{A1A64B9D-8575-46C0-91A5-B3F82235BF60}">
      <dgm:prSet/>
      <dgm:spPr/>
      <dgm:t>
        <a:bodyPr/>
        <a:lstStyle/>
        <a:p>
          <a:endParaRPr lang="en-US"/>
        </a:p>
      </dgm:t>
    </dgm:pt>
    <dgm:pt modelId="{AD8A75A2-C08A-4CC6-923E-C138374DBD6D}" type="sibTrans" cxnId="{A1A64B9D-8575-46C0-91A5-B3F82235BF60}">
      <dgm:prSet/>
      <dgm:spPr/>
      <dgm:t>
        <a:bodyPr/>
        <a:lstStyle/>
        <a:p>
          <a:endParaRPr lang="en-US"/>
        </a:p>
      </dgm:t>
    </dgm:pt>
    <dgm:pt modelId="{77E717BF-0D1A-4DA2-8490-599E3C6F07EA}">
      <dgm:prSet/>
      <dgm:spPr/>
      <dgm:t>
        <a:bodyPr/>
        <a:lstStyle/>
        <a:p>
          <a:pPr rtl="0"/>
          <a:r>
            <a:rPr lang="en-US">
              <a:latin typeface="Calibri Light" panose="020F0302020204030204"/>
            </a:rPr>
            <a:t>Advance Mental</a:t>
          </a:r>
          <a:r>
            <a:rPr lang="en-US"/>
            <a:t> Health Services Apps</a:t>
          </a:r>
        </a:p>
      </dgm:t>
    </dgm:pt>
    <dgm:pt modelId="{0D2C9547-4BC3-41BD-A6CB-FF86B30CC10E}" type="parTrans" cxnId="{C1A6ADD7-193F-488C-A568-1C37ED5C1B08}">
      <dgm:prSet/>
      <dgm:spPr/>
      <dgm:t>
        <a:bodyPr/>
        <a:lstStyle/>
        <a:p>
          <a:endParaRPr lang="en-US"/>
        </a:p>
      </dgm:t>
    </dgm:pt>
    <dgm:pt modelId="{4F63AE75-E7D1-43A5-8D7D-6BA1CF95235F}" type="sibTrans" cxnId="{C1A6ADD7-193F-488C-A568-1C37ED5C1B08}">
      <dgm:prSet/>
      <dgm:spPr/>
      <dgm:t>
        <a:bodyPr/>
        <a:lstStyle/>
        <a:p>
          <a:endParaRPr lang="en-US"/>
        </a:p>
      </dgm:t>
    </dgm:pt>
    <dgm:pt modelId="{319CC5E1-226F-4925-9AD1-ABB785377229}">
      <dgm:prSet/>
      <dgm:spPr/>
      <dgm:t>
        <a:bodyPr/>
        <a:lstStyle/>
        <a:p>
          <a:r>
            <a:rPr lang="en-US"/>
            <a:t>Provide</a:t>
          </a:r>
        </a:p>
      </dgm:t>
    </dgm:pt>
    <dgm:pt modelId="{CA5E70FF-F7A6-4148-976F-FAF303AEE1F3}" type="parTrans" cxnId="{6E1D0B11-E4A4-41B3-A380-25906FA8E478}">
      <dgm:prSet/>
      <dgm:spPr/>
      <dgm:t>
        <a:bodyPr/>
        <a:lstStyle/>
        <a:p>
          <a:endParaRPr lang="en-US"/>
        </a:p>
      </dgm:t>
    </dgm:pt>
    <dgm:pt modelId="{EF09E3F6-9C42-45DA-92A9-CCCAFD3741A4}" type="sibTrans" cxnId="{6E1D0B11-E4A4-41B3-A380-25906FA8E478}">
      <dgm:prSet/>
      <dgm:spPr/>
      <dgm:t>
        <a:bodyPr/>
        <a:lstStyle/>
        <a:p>
          <a:endParaRPr lang="en-US"/>
        </a:p>
      </dgm:t>
    </dgm:pt>
    <dgm:pt modelId="{1B5AA34B-FD01-432A-8892-D41B33E9E794}">
      <dgm:prSet/>
      <dgm:spPr/>
      <dgm:t>
        <a:bodyPr/>
        <a:lstStyle/>
        <a:p>
          <a:r>
            <a:rPr lang="en-US"/>
            <a:t>Provide more specific research pursuits</a:t>
          </a:r>
        </a:p>
      </dgm:t>
    </dgm:pt>
    <dgm:pt modelId="{080D08A1-CD73-4C0C-B231-D3BB2B61F215}" type="parTrans" cxnId="{EE72338F-87C3-4B04-B6D2-6CAB95421784}">
      <dgm:prSet/>
      <dgm:spPr/>
      <dgm:t>
        <a:bodyPr/>
        <a:lstStyle/>
        <a:p>
          <a:endParaRPr lang="en-US"/>
        </a:p>
      </dgm:t>
    </dgm:pt>
    <dgm:pt modelId="{C36E4E41-DF6F-4191-A33A-C8A1D0520D8A}" type="sibTrans" cxnId="{EE72338F-87C3-4B04-B6D2-6CAB95421784}">
      <dgm:prSet/>
      <dgm:spPr/>
      <dgm:t>
        <a:bodyPr/>
        <a:lstStyle/>
        <a:p>
          <a:endParaRPr lang="en-US"/>
        </a:p>
      </dgm:t>
    </dgm:pt>
    <dgm:pt modelId="{9B43FF1E-9722-4F03-AD13-C9BC311C5175}">
      <dgm:prSet phldr="0"/>
      <dgm:spPr/>
      <dgm:t>
        <a:bodyPr/>
        <a:lstStyle/>
        <a:p>
          <a:r>
            <a:rPr lang="en-US">
              <a:latin typeface="Calibri Light" panose="020F0302020204030204"/>
            </a:rPr>
            <a:t>Conduct</a:t>
          </a:r>
          <a:endParaRPr lang="en-US"/>
        </a:p>
      </dgm:t>
    </dgm:pt>
    <dgm:pt modelId="{095B0DAD-22A7-4C7F-8D84-633116E51F7C}" type="parTrans" cxnId="{473AC805-006E-499D-B6BD-C90FC5A158D3}">
      <dgm:prSet/>
      <dgm:spPr/>
      <dgm:t>
        <a:bodyPr/>
        <a:lstStyle/>
        <a:p>
          <a:endParaRPr lang="en-US"/>
        </a:p>
      </dgm:t>
    </dgm:pt>
    <dgm:pt modelId="{8DD43EBD-2BEF-4A65-827D-406BC982D342}" type="sibTrans" cxnId="{473AC805-006E-499D-B6BD-C90FC5A158D3}">
      <dgm:prSet/>
      <dgm:spPr/>
      <dgm:t>
        <a:bodyPr/>
        <a:lstStyle/>
        <a:p>
          <a:endParaRPr lang="en-US"/>
        </a:p>
      </dgm:t>
    </dgm:pt>
    <dgm:pt modelId="{C478D796-30F1-4413-B641-0B23888C87FB}">
      <dgm:prSet/>
      <dgm:spPr/>
      <dgm:t>
        <a:bodyPr/>
        <a:lstStyle/>
        <a:p>
          <a:r>
            <a:rPr lang="en-US">
              <a:latin typeface="Calibri Light" panose="020F0302020204030204"/>
            </a:rPr>
            <a:t>Conduct</a:t>
          </a:r>
          <a:r>
            <a:rPr lang="en-US"/>
            <a:t> more research</a:t>
          </a:r>
        </a:p>
      </dgm:t>
    </dgm:pt>
    <dgm:pt modelId="{C96F94B2-63FE-4343-B737-88ABA5AD2610}" type="parTrans" cxnId="{936BC8E5-CB4A-408E-A8E9-D1C683813A2B}">
      <dgm:prSet/>
      <dgm:spPr/>
      <dgm:t>
        <a:bodyPr/>
        <a:lstStyle/>
        <a:p>
          <a:endParaRPr lang="en-US"/>
        </a:p>
      </dgm:t>
    </dgm:pt>
    <dgm:pt modelId="{5A5022C1-55E7-41C0-9F4B-1B009C843591}" type="sibTrans" cxnId="{936BC8E5-CB4A-408E-A8E9-D1C683813A2B}">
      <dgm:prSet/>
      <dgm:spPr/>
      <dgm:t>
        <a:bodyPr/>
        <a:lstStyle/>
        <a:p>
          <a:endParaRPr lang="en-US"/>
        </a:p>
      </dgm:t>
    </dgm:pt>
    <dgm:pt modelId="{34D9E22C-D18B-4A99-BD00-DD120B63B5E5}" type="pres">
      <dgm:prSet presAssocID="{480D67B3-71DE-4D19-A182-C3CDF6AD2A13}" presName="linear" presStyleCnt="0">
        <dgm:presLayoutVars>
          <dgm:animLvl val="lvl"/>
          <dgm:resizeHandles val="exact"/>
        </dgm:presLayoutVars>
      </dgm:prSet>
      <dgm:spPr/>
    </dgm:pt>
    <dgm:pt modelId="{4E00E8DB-68D8-4359-B58B-D7387E2D423F}" type="pres">
      <dgm:prSet presAssocID="{AAE19A98-6F82-4A9E-96DC-7519ED3504EB}" presName="parentText" presStyleLbl="node1" presStyleIdx="0" presStyleCnt="6">
        <dgm:presLayoutVars>
          <dgm:chMax val="0"/>
          <dgm:bulletEnabled val="1"/>
        </dgm:presLayoutVars>
      </dgm:prSet>
      <dgm:spPr/>
    </dgm:pt>
    <dgm:pt modelId="{5DE18508-507F-4C2B-A4E3-2E2341BFD6D5}" type="pres">
      <dgm:prSet presAssocID="{AAE19A98-6F82-4A9E-96DC-7519ED3504EB}" presName="childText" presStyleLbl="revTx" presStyleIdx="0" presStyleCnt="6">
        <dgm:presLayoutVars>
          <dgm:bulletEnabled val="1"/>
        </dgm:presLayoutVars>
      </dgm:prSet>
      <dgm:spPr/>
    </dgm:pt>
    <dgm:pt modelId="{DA0A063D-20D1-4583-AD05-3B2B4A2B097D}" type="pres">
      <dgm:prSet presAssocID="{E3760B25-78DE-42DE-BD06-A50A708DAA29}" presName="parentText" presStyleLbl="node1" presStyleIdx="1" presStyleCnt="6">
        <dgm:presLayoutVars>
          <dgm:chMax val="0"/>
          <dgm:bulletEnabled val="1"/>
        </dgm:presLayoutVars>
      </dgm:prSet>
      <dgm:spPr/>
    </dgm:pt>
    <dgm:pt modelId="{BA202FA5-312E-46F6-86C6-47D887DD8143}" type="pres">
      <dgm:prSet presAssocID="{E3760B25-78DE-42DE-BD06-A50A708DAA29}" presName="childText" presStyleLbl="revTx" presStyleIdx="1" presStyleCnt="6">
        <dgm:presLayoutVars>
          <dgm:bulletEnabled val="1"/>
        </dgm:presLayoutVars>
      </dgm:prSet>
      <dgm:spPr/>
    </dgm:pt>
    <dgm:pt modelId="{03E808C9-242C-4A4C-A790-FDEBFC7D20D0}" type="pres">
      <dgm:prSet presAssocID="{B83888B1-369F-475A-A5F8-564902C80D2D}" presName="parentText" presStyleLbl="node1" presStyleIdx="2" presStyleCnt="6">
        <dgm:presLayoutVars>
          <dgm:chMax val="0"/>
          <dgm:bulletEnabled val="1"/>
        </dgm:presLayoutVars>
      </dgm:prSet>
      <dgm:spPr/>
    </dgm:pt>
    <dgm:pt modelId="{EF0D704E-9DE2-419E-BD52-92A175D2781D}" type="pres">
      <dgm:prSet presAssocID="{B83888B1-369F-475A-A5F8-564902C80D2D}" presName="childText" presStyleLbl="revTx" presStyleIdx="2" presStyleCnt="6">
        <dgm:presLayoutVars>
          <dgm:bulletEnabled val="1"/>
        </dgm:presLayoutVars>
      </dgm:prSet>
      <dgm:spPr/>
    </dgm:pt>
    <dgm:pt modelId="{CD0C1C0B-F1F8-40F5-8D01-6F7A9F5FED51}" type="pres">
      <dgm:prSet presAssocID="{80FE27C3-0B47-4F82-89C8-24EC014781DE}" presName="parentText" presStyleLbl="node1" presStyleIdx="3" presStyleCnt="6">
        <dgm:presLayoutVars>
          <dgm:chMax val="0"/>
          <dgm:bulletEnabled val="1"/>
        </dgm:presLayoutVars>
      </dgm:prSet>
      <dgm:spPr/>
    </dgm:pt>
    <dgm:pt modelId="{82B3419F-E97C-4A64-9AEE-3541AC33304B}" type="pres">
      <dgm:prSet presAssocID="{80FE27C3-0B47-4F82-89C8-24EC014781DE}" presName="childText" presStyleLbl="revTx" presStyleIdx="3" presStyleCnt="6">
        <dgm:presLayoutVars>
          <dgm:bulletEnabled val="1"/>
        </dgm:presLayoutVars>
      </dgm:prSet>
      <dgm:spPr/>
    </dgm:pt>
    <dgm:pt modelId="{08FF632E-112C-4830-8F12-09A354B1114C}" type="pres">
      <dgm:prSet presAssocID="{319CC5E1-226F-4925-9AD1-ABB785377229}" presName="parentText" presStyleLbl="node1" presStyleIdx="4" presStyleCnt="6">
        <dgm:presLayoutVars>
          <dgm:chMax val="0"/>
          <dgm:bulletEnabled val="1"/>
        </dgm:presLayoutVars>
      </dgm:prSet>
      <dgm:spPr/>
    </dgm:pt>
    <dgm:pt modelId="{DF04B3B2-FDFC-44AE-90BE-F7C5197746B0}" type="pres">
      <dgm:prSet presAssocID="{319CC5E1-226F-4925-9AD1-ABB785377229}" presName="childText" presStyleLbl="revTx" presStyleIdx="4" presStyleCnt="6">
        <dgm:presLayoutVars>
          <dgm:bulletEnabled val="1"/>
        </dgm:presLayoutVars>
      </dgm:prSet>
      <dgm:spPr/>
    </dgm:pt>
    <dgm:pt modelId="{88F4E709-2D9A-4286-9C2B-4B54898C27C8}" type="pres">
      <dgm:prSet presAssocID="{9B43FF1E-9722-4F03-AD13-C9BC311C5175}" presName="parentText" presStyleLbl="node1" presStyleIdx="5" presStyleCnt="6">
        <dgm:presLayoutVars>
          <dgm:chMax val="0"/>
          <dgm:bulletEnabled val="1"/>
        </dgm:presLayoutVars>
      </dgm:prSet>
      <dgm:spPr/>
    </dgm:pt>
    <dgm:pt modelId="{23AFC097-24A8-412E-81BB-88852CDF3E83}" type="pres">
      <dgm:prSet presAssocID="{9B43FF1E-9722-4F03-AD13-C9BC311C5175}" presName="childText" presStyleLbl="revTx" presStyleIdx="5" presStyleCnt="6">
        <dgm:presLayoutVars>
          <dgm:bulletEnabled val="1"/>
        </dgm:presLayoutVars>
      </dgm:prSet>
      <dgm:spPr/>
    </dgm:pt>
  </dgm:ptLst>
  <dgm:cxnLst>
    <dgm:cxn modelId="{473AC805-006E-499D-B6BD-C90FC5A158D3}" srcId="{480D67B3-71DE-4D19-A182-C3CDF6AD2A13}" destId="{9B43FF1E-9722-4F03-AD13-C9BC311C5175}" srcOrd="5" destOrd="0" parTransId="{095B0DAD-22A7-4C7F-8D84-633116E51F7C}" sibTransId="{8DD43EBD-2BEF-4A65-827D-406BC982D342}"/>
    <dgm:cxn modelId="{6E1D0B11-E4A4-41B3-A380-25906FA8E478}" srcId="{480D67B3-71DE-4D19-A182-C3CDF6AD2A13}" destId="{319CC5E1-226F-4925-9AD1-ABB785377229}" srcOrd="4" destOrd="0" parTransId="{CA5E70FF-F7A6-4148-976F-FAF303AEE1F3}" sibTransId="{EF09E3F6-9C42-45DA-92A9-CCCAFD3741A4}"/>
    <dgm:cxn modelId="{03D29E14-3A91-40C5-B494-C52AC13F772F}" srcId="{480D67B3-71DE-4D19-A182-C3CDF6AD2A13}" destId="{B83888B1-369F-475A-A5F8-564902C80D2D}" srcOrd="2" destOrd="0" parTransId="{45334EFC-ED47-41FD-A01C-8033FEADF301}" sibTransId="{C833C5EA-6A8D-4CEB-B321-075C6139DCF0}"/>
    <dgm:cxn modelId="{909DF615-BDB3-4F44-8F36-F9D6ADA9ACA9}" type="presOf" srcId="{9B43FF1E-9722-4F03-AD13-C9BC311C5175}" destId="{88F4E709-2D9A-4286-9C2B-4B54898C27C8}" srcOrd="0" destOrd="0" presId="urn:microsoft.com/office/officeart/2005/8/layout/vList2"/>
    <dgm:cxn modelId="{AF261F1C-F988-4BCB-BDBE-1D5A1D542BD1}" srcId="{E3760B25-78DE-42DE-BD06-A50A708DAA29}" destId="{3DBF010B-EC79-4A15-813E-48FA975D55C5}" srcOrd="0" destOrd="0" parTransId="{120C2803-9723-4176-9CC4-6AF2F9C9F9A8}" sibTransId="{0ECA0EF9-E5F2-4CCB-B7AE-9E3D454FF967}"/>
    <dgm:cxn modelId="{AB96272E-2293-4072-B1BC-1F5296E45625}" type="presOf" srcId="{DFE84FBF-0C4E-47DC-AC1F-D7B373FC5B45}" destId="{5DE18508-507F-4C2B-A4E3-2E2341BFD6D5}" srcOrd="0" destOrd="0" presId="urn:microsoft.com/office/officeart/2005/8/layout/vList2"/>
    <dgm:cxn modelId="{AFF13030-BC69-47BA-B800-BBA2235CF814}" type="presOf" srcId="{37D4D4EC-28F7-446B-9555-6BE6F6CD71B2}" destId="{EF0D704E-9DE2-419E-BD52-92A175D2781D}" srcOrd="0" destOrd="0" presId="urn:microsoft.com/office/officeart/2005/8/layout/vList2"/>
    <dgm:cxn modelId="{15425F37-004F-487E-A3A5-9B6257D64BF7}" type="presOf" srcId="{C478D796-30F1-4413-B641-0B23888C87FB}" destId="{23AFC097-24A8-412E-81BB-88852CDF3E83}" srcOrd="0" destOrd="0" presId="urn:microsoft.com/office/officeart/2005/8/layout/vList2"/>
    <dgm:cxn modelId="{506A4D4D-02FD-4836-ABFF-B9D6846F4FDA}" type="presOf" srcId="{480D67B3-71DE-4D19-A182-C3CDF6AD2A13}" destId="{34D9E22C-D18B-4A99-BD00-DD120B63B5E5}" srcOrd="0" destOrd="0" presId="urn:microsoft.com/office/officeart/2005/8/layout/vList2"/>
    <dgm:cxn modelId="{7A84DA4D-BFE7-4516-9752-082283BAEE3E}" srcId="{480D67B3-71DE-4D19-A182-C3CDF6AD2A13}" destId="{E3760B25-78DE-42DE-BD06-A50A708DAA29}" srcOrd="1" destOrd="0" parTransId="{D31548E6-187F-4911-A74F-2570DB525069}" sibTransId="{0F15F17D-EA30-49EF-A5C5-A7167A8ECF6A}"/>
    <dgm:cxn modelId="{55076D6E-285D-4EA4-9B31-193053DD87C7}" type="presOf" srcId="{1B5AA34B-FD01-432A-8892-D41B33E9E794}" destId="{DF04B3B2-FDFC-44AE-90BE-F7C5197746B0}" srcOrd="0" destOrd="0" presId="urn:microsoft.com/office/officeart/2005/8/layout/vList2"/>
    <dgm:cxn modelId="{9C7A3A50-322E-4050-AC49-8BEF47DD4069}" type="presOf" srcId="{99B5C50E-CAC1-437F-81E8-39BD24D564CB}" destId="{5DE18508-507F-4C2B-A4E3-2E2341BFD6D5}" srcOrd="0" destOrd="1" presId="urn:microsoft.com/office/officeart/2005/8/layout/vList2"/>
    <dgm:cxn modelId="{EE72338F-87C3-4B04-B6D2-6CAB95421784}" srcId="{319CC5E1-226F-4925-9AD1-ABB785377229}" destId="{1B5AA34B-FD01-432A-8892-D41B33E9E794}" srcOrd="0" destOrd="0" parTransId="{080D08A1-CD73-4C0C-B231-D3BB2B61F215}" sibTransId="{C36E4E41-DF6F-4191-A33A-C8A1D0520D8A}"/>
    <dgm:cxn modelId="{8785FA98-3DF3-499F-B06B-DDFB6C049898}" type="presOf" srcId="{E3760B25-78DE-42DE-BD06-A50A708DAA29}" destId="{DA0A063D-20D1-4583-AD05-3B2B4A2B097D}" srcOrd="0" destOrd="0" presId="urn:microsoft.com/office/officeart/2005/8/layout/vList2"/>
    <dgm:cxn modelId="{A1A64B9D-8575-46C0-91A5-B3F82235BF60}" srcId="{480D67B3-71DE-4D19-A182-C3CDF6AD2A13}" destId="{80FE27C3-0B47-4F82-89C8-24EC014781DE}" srcOrd="3" destOrd="0" parTransId="{AC5ABB2F-1552-4A0E-8866-05EE554271EB}" sibTransId="{AD8A75A2-C08A-4CC6-923E-C138374DBD6D}"/>
    <dgm:cxn modelId="{FE3D61C2-5E26-487B-8ED3-672FA0D28313}" type="presOf" srcId="{319CC5E1-226F-4925-9AD1-ABB785377229}" destId="{08FF632E-112C-4830-8F12-09A354B1114C}" srcOrd="0" destOrd="0" presId="urn:microsoft.com/office/officeart/2005/8/layout/vList2"/>
    <dgm:cxn modelId="{FBA76ECB-7E81-49AC-A786-879968CC33A3}" type="presOf" srcId="{80FE27C3-0B47-4F82-89C8-24EC014781DE}" destId="{CD0C1C0B-F1F8-40F5-8D01-6F7A9F5FED51}" srcOrd="0" destOrd="0" presId="urn:microsoft.com/office/officeart/2005/8/layout/vList2"/>
    <dgm:cxn modelId="{93F66AD7-F978-4283-8B24-C08AE38882E9}" type="presOf" srcId="{3DBF010B-EC79-4A15-813E-48FA975D55C5}" destId="{BA202FA5-312E-46F6-86C6-47D887DD8143}" srcOrd="0" destOrd="0" presId="urn:microsoft.com/office/officeart/2005/8/layout/vList2"/>
    <dgm:cxn modelId="{C1A6ADD7-193F-488C-A568-1C37ED5C1B08}" srcId="{80FE27C3-0B47-4F82-89C8-24EC014781DE}" destId="{77E717BF-0D1A-4DA2-8490-599E3C6F07EA}" srcOrd="0" destOrd="0" parTransId="{0D2C9547-4BC3-41BD-A6CB-FF86B30CC10E}" sibTransId="{4F63AE75-E7D1-43A5-8D7D-6BA1CF95235F}"/>
    <dgm:cxn modelId="{F6F696DD-65C5-4A88-BE80-E67C4E246FDB}" type="presOf" srcId="{77E717BF-0D1A-4DA2-8490-599E3C6F07EA}" destId="{82B3419F-E97C-4A64-9AEE-3541AC33304B}" srcOrd="0" destOrd="0" presId="urn:microsoft.com/office/officeart/2005/8/layout/vList2"/>
    <dgm:cxn modelId="{316693DF-300F-4BD4-8EB6-586E5AECFC39}" srcId="{DFE84FBF-0C4E-47DC-AC1F-D7B373FC5B45}" destId="{99B5C50E-CAC1-437F-81E8-39BD24D564CB}" srcOrd="0" destOrd="0" parTransId="{38BF1C84-634C-4D6F-B873-D9C41F5F0A5F}" sibTransId="{AE26294C-D615-447A-A581-7FD9BD1F2E7D}"/>
    <dgm:cxn modelId="{936BC8E5-CB4A-408E-A8E9-D1C683813A2B}" srcId="{9B43FF1E-9722-4F03-AD13-C9BC311C5175}" destId="{C478D796-30F1-4413-B641-0B23888C87FB}" srcOrd="0" destOrd="0" parTransId="{C96F94B2-63FE-4343-B737-88ABA5AD2610}" sibTransId="{5A5022C1-55E7-41C0-9F4B-1B009C843591}"/>
    <dgm:cxn modelId="{EC89BEE7-4BBF-4543-8DC0-2E07B393FACC}" type="presOf" srcId="{B83888B1-369F-475A-A5F8-564902C80D2D}" destId="{03E808C9-242C-4A4C-A790-FDEBFC7D20D0}" srcOrd="0" destOrd="0" presId="urn:microsoft.com/office/officeart/2005/8/layout/vList2"/>
    <dgm:cxn modelId="{0A0FFDF1-7745-467E-AB95-B76998C7FEB8}" srcId="{B83888B1-369F-475A-A5F8-564902C80D2D}" destId="{37D4D4EC-28F7-446B-9555-6BE6F6CD71B2}" srcOrd="0" destOrd="0" parTransId="{97DBB7EE-FEFC-4EE7-A72A-5F047662428E}" sibTransId="{959DD0E3-7C2D-4000-B7F1-30047182AEF9}"/>
    <dgm:cxn modelId="{CD481CF4-F541-4DEE-B109-D7A0D1BA2608}" srcId="{480D67B3-71DE-4D19-A182-C3CDF6AD2A13}" destId="{AAE19A98-6F82-4A9E-96DC-7519ED3504EB}" srcOrd="0" destOrd="0" parTransId="{4E7DB310-E361-4E50-BCCE-5E42758347DA}" sibTransId="{44CF3006-CC8E-43F3-8885-514738CB404A}"/>
    <dgm:cxn modelId="{BF77F3F4-08FA-4D90-ABBC-0D7500568521}" type="presOf" srcId="{AAE19A98-6F82-4A9E-96DC-7519ED3504EB}" destId="{4E00E8DB-68D8-4359-B58B-D7387E2D423F}" srcOrd="0" destOrd="0" presId="urn:microsoft.com/office/officeart/2005/8/layout/vList2"/>
    <dgm:cxn modelId="{BB8F35FE-AFE7-4296-85AB-A85981EA2CAA}" srcId="{AAE19A98-6F82-4A9E-96DC-7519ED3504EB}" destId="{DFE84FBF-0C4E-47DC-AC1F-D7B373FC5B45}" srcOrd="0" destOrd="0" parTransId="{3F839176-1645-413E-B6F6-667FA60D2092}" sibTransId="{4300FA2A-102B-495C-8E21-F75EF95B6F38}"/>
    <dgm:cxn modelId="{B345C567-347B-401B-A592-667FCE33A699}" type="presParOf" srcId="{34D9E22C-D18B-4A99-BD00-DD120B63B5E5}" destId="{4E00E8DB-68D8-4359-B58B-D7387E2D423F}" srcOrd="0" destOrd="0" presId="urn:microsoft.com/office/officeart/2005/8/layout/vList2"/>
    <dgm:cxn modelId="{E97AF268-F609-4102-9421-5FF5B3A0BF99}" type="presParOf" srcId="{34D9E22C-D18B-4A99-BD00-DD120B63B5E5}" destId="{5DE18508-507F-4C2B-A4E3-2E2341BFD6D5}" srcOrd="1" destOrd="0" presId="urn:microsoft.com/office/officeart/2005/8/layout/vList2"/>
    <dgm:cxn modelId="{D9E566FF-C23A-42B8-A76B-2D370C6845E7}" type="presParOf" srcId="{34D9E22C-D18B-4A99-BD00-DD120B63B5E5}" destId="{DA0A063D-20D1-4583-AD05-3B2B4A2B097D}" srcOrd="2" destOrd="0" presId="urn:microsoft.com/office/officeart/2005/8/layout/vList2"/>
    <dgm:cxn modelId="{49AA2003-36B1-400C-94CC-1D2223134172}" type="presParOf" srcId="{34D9E22C-D18B-4A99-BD00-DD120B63B5E5}" destId="{BA202FA5-312E-46F6-86C6-47D887DD8143}" srcOrd="3" destOrd="0" presId="urn:microsoft.com/office/officeart/2005/8/layout/vList2"/>
    <dgm:cxn modelId="{A6CF899F-3F27-4BEA-8FD6-F0E72206E27D}" type="presParOf" srcId="{34D9E22C-D18B-4A99-BD00-DD120B63B5E5}" destId="{03E808C9-242C-4A4C-A790-FDEBFC7D20D0}" srcOrd="4" destOrd="0" presId="urn:microsoft.com/office/officeart/2005/8/layout/vList2"/>
    <dgm:cxn modelId="{AE7A946C-21DF-412D-AF45-6527DE895BB8}" type="presParOf" srcId="{34D9E22C-D18B-4A99-BD00-DD120B63B5E5}" destId="{EF0D704E-9DE2-419E-BD52-92A175D2781D}" srcOrd="5" destOrd="0" presId="urn:microsoft.com/office/officeart/2005/8/layout/vList2"/>
    <dgm:cxn modelId="{089033B1-1A3F-4D45-B967-FE61763EC823}" type="presParOf" srcId="{34D9E22C-D18B-4A99-BD00-DD120B63B5E5}" destId="{CD0C1C0B-F1F8-40F5-8D01-6F7A9F5FED51}" srcOrd="6" destOrd="0" presId="urn:microsoft.com/office/officeart/2005/8/layout/vList2"/>
    <dgm:cxn modelId="{1A068B8D-DE4F-4C84-BD4D-8B239EC88202}" type="presParOf" srcId="{34D9E22C-D18B-4A99-BD00-DD120B63B5E5}" destId="{82B3419F-E97C-4A64-9AEE-3541AC33304B}" srcOrd="7" destOrd="0" presId="urn:microsoft.com/office/officeart/2005/8/layout/vList2"/>
    <dgm:cxn modelId="{568A7396-BD1C-4260-9DF7-BCD2AFD3D86E}" type="presParOf" srcId="{34D9E22C-D18B-4A99-BD00-DD120B63B5E5}" destId="{08FF632E-112C-4830-8F12-09A354B1114C}" srcOrd="8" destOrd="0" presId="urn:microsoft.com/office/officeart/2005/8/layout/vList2"/>
    <dgm:cxn modelId="{1337F4C1-6B40-422A-9F66-7ADE1D1C2F26}" type="presParOf" srcId="{34D9E22C-D18B-4A99-BD00-DD120B63B5E5}" destId="{DF04B3B2-FDFC-44AE-90BE-F7C5197746B0}" srcOrd="9" destOrd="0" presId="urn:microsoft.com/office/officeart/2005/8/layout/vList2"/>
    <dgm:cxn modelId="{435AE8AC-6F11-4EB9-9C17-97CD053DAF97}" type="presParOf" srcId="{34D9E22C-D18B-4A99-BD00-DD120B63B5E5}" destId="{88F4E709-2D9A-4286-9C2B-4B54898C27C8}" srcOrd="10" destOrd="0" presId="urn:microsoft.com/office/officeart/2005/8/layout/vList2"/>
    <dgm:cxn modelId="{66A4DC49-E03D-4D01-84DD-EDF5F752BADE}" type="presParOf" srcId="{34D9E22C-D18B-4A99-BD00-DD120B63B5E5}" destId="{23AFC097-24A8-412E-81BB-88852CDF3E83}"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E6D54-BFCA-4F7C-AA69-232E2A5121B3}">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B04653D-6F75-4A83-9EC5-7BD5682AE452}">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a:t>Negative perceptions of social media</a:t>
          </a:r>
        </a:p>
      </dsp:txBody>
      <dsp:txXfrm>
        <a:off x="0" y="0"/>
        <a:ext cx="10515600" cy="1087834"/>
      </dsp:txXfrm>
    </dsp:sp>
    <dsp:sp modelId="{F70C1250-DBD2-43C5-9F75-F12FE63C36D3}">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AADFB98-A3A3-4D56-B3D3-478BA3EF823D}">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a:t>Positive perceptions of social media</a:t>
          </a:r>
        </a:p>
      </dsp:txBody>
      <dsp:txXfrm>
        <a:off x="0" y="1087834"/>
        <a:ext cx="10515600" cy="1087834"/>
      </dsp:txXfrm>
    </dsp:sp>
    <dsp:sp modelId="{85E052E2-8E6B-4804-A9F7-6CADCBDEF447}">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DE6EED7-D5F9-4694-B058-9D3BA7FB13C0}">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a:t>Reduced focus </a:t>
          </a:r>
        </a:p>
      </dsp:txBody>
      <dsp:txXfrm>
        <a:off x="0" y="2175669"/>
        <a:ext cx="10515600" cy="1087834"/>
      </dsp:txXfrm>
    </dsp:sp>
    <dsp:sp modelId="{89D90517-B935-4654-876D-D74788FDECAE}">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450AA18-14DB-4780-AFAC-FF6622E49ED9}">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a:t>Phone &amp; Social Media Usage</a:t>
          </a:r>
        </a:p>
      </dsp:txBody>
      <dsp:txXfrm>
        <a:off x="0" y="3263503"/>
        <a:ext cx="10515600" cy="1087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0E8DB-68D8-4359-B58B-D7387E2D423F}">
      <dsp:nvSpPr>
        <dsp:cNvPr id="0" name=""/>
        <dsp:cNvSpPr/>
      </dsp:nvSpPr>
      <dsp:spPr>
        <a:xfrm>
          <a:off x="0" y="24297"/>
          <a:ext cx="10515600" cy="40774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Imitate</a:t>
          </a:r>
        </a:p>
      </dsp:txBody>
      <dsp:txXfrm>
        <a:off x="19904" y="44201"/>
        <a:ext cx="10475792" cy="367937"/>
      </dsp:txXfrm>
    </dsp:sp>
    <dsp:sp modelId="{5DE18508-507F-4C2B-A4E3-2E2341BFD6D5}">
      <dsp:nvSpPr>
        <dsp:cNvPr id="0" name=""/>
        <dsp:cNvSpPr/>
      </dsp:nvSpPr>
      <dsp:spPr>
        <a:xfrm>
          <a:off x="0" y="432042"/>
          <a:ext cx="10515600"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Imitate </a:t>
          </a:r>
          <a:r>
            <a:rPr lang="en-US" sz="1300" kern="1200" err="1"/>
            <a:t>TikTok</a:t>
          </a:r>
          <a:r>
            <a:rPr lang="en-US" sz="1300" kern="1200"/>
            <a:t> "wellness check-ins"</a:t>
          </a:r>
        </a:p>
        <a:p>
          <a:pPr marL="228600" lvl="2" indent="-114300" algn="l" defTabSz="577850">
            <a:lnSpc>
              <a:spcPct val="90000"/>
            </a:lnSpc>
            <a:spcBef>
              <a:spcPct val="0"/>
            </a:spcBef>
            <a:spcAft>
              <a:spcPct val="20000"/>
            </a:spcAft>
            <a:buChar char="•"/>
          </a:pPr>
          <a:r>
            <a:rPr lang="en-US" sz="1300" kern="1200"/>
            <a:t>Primarily on most used (Snapchat, Instagram)</a:t>
          </a:r>
        </a:p>
      </dsp:txBody>
      <dsp:txXfrm>
        <a:off x="0" y="432042"/>
        <a:ext cx="10515600" cy="448672"/>
      </dsp:txXfrm>
    </dsp:sp>
    <dsp:sp modelId="{DA0A063D-20D1-4583-AD05-3B2B4A2B097D}">
      <dsp:nvSpPr>
        <dsp:cNvPr id="0" name=""/>
        <dsp:cNvSpPr/>
      </dsp:nvSpPr>
      <dsp:spPr>
        <a:xfrm>
          <a:off x="0" y="880715"/>
          <a:ext cx="10515600" cy="40774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Promote</a:t>
          </a:r>
        </a:p>
      </dsp:txBody>
      <dsp:txXfrm>
        <a:off x="19904" y="900619"/>
        <a:ext cx="10475792" cy="367937"/>
      </dsp:txXfrm>
    </dsp:sp>
    <dsp:sp modelId="{BA202FA5-312E-46F6-86C6-47D887DD8143}">
      <dsp:nvSpPr>
        <dsp:cNvPr id="0" name=""/>
        <dsp:cNvSpPr/>
      </dsp:nvSpPr>
      <dsp:spPr>
        <a:xfrm>
          <a:off x="0" y="1288460"/>
          <a:ext cx="105156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Promote phone usage trackers</a:t>
          </a:r>
        </a:p>
      </dsp:txBody>
      <dsp:txXfrm>
        <a:off x="0" y="1288460"/>
        <a:ext cx="10515600" cy="281520"/>
      </dsp:txXfrm>
    </dsp:sp>
    <dsp:sp modelId="{03E808C9-242C-4A4C-A790-FDEBFC7D20D0}">
      <dsp:nvSpPr>
        <dsp:cNvPr id="0" name=""/>
        <dsp:cNvSpPr/>
      </dsp:nvSpPr>
      <dsp:spPr>
        <a:xfrm>
          <a:off x="0" y="1569980"/>
          <a:ext cx="10515600" cy="40774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Encourage</a:t>
          </a:r>
        </a:p>
      </dsp:txBody>
      <dsp:txXfrm>
        <a:off x="19904" y="1589884"/>
        <a:ext cx="10475792" cy="367937"/>
      </dsp:txXfrm>
    </dsp:sp>
    <dsp:sp modelId="{EF0D704E-9DE2-419E-BD52-92A175D2781D}">
      <dsp:nvSpPr>
        <dsp:cNvPr id="0" name=""/>
        <dsp:cNvSpPr/>
      </dsp:nvSpPr>
      <dsp:spPr>
        <a:xfrm>
          <a:off x="0" y="1977725"/>
          <a:ext cx="105156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Encourage use of breaks</a:t>
          </a:r>
        </a:p>
      </dsp:txBody>
      <dsp:txXfrm>
        <a:off x="0" y="1977725"/>
        <a:ext cx="10515600" cy="281520"/>
      </dsp:txXfrm>
    </dsp:sp>
    <dsp:sp modelId="{CD0C1C0B-F1F8-40F5-8D01-6F7A9F5FED51}">
      <dsp:nvSpPr>
        <dsp:cNvPr id="0" name=""/>
        <dsp:cNvSpPr/>
      </dsp:nvSpPr>
      <dsp:spPr>
        <a:xfrm>
          <a:off x="0" y="2259245"/>
          <a:ext cx="10515600" cy="40774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Calibri Light" panose="020F0302020204030204"/>
            </a:rPr>
            <a:t>Advance</a:t>
          </a:r>
          <a:endParaRPr lang="en-US" sz="1700" kern="1200"/>
        </a:p>
      </dsp:txBody>
      <dsp:txXfrm>
        <a:off x="19904" y="2279149"/>
        <a:ext cx="10475792" cy="367937"/>
      </dsp:txXfrm>
    </dsp:sp>
    <dsp:sp modelId="{82B3419F-E97C-4A64-9AEE-3541AC33304B}">
      <dsp:nvSpPr>
        <dsp:cNvPr id="0" name=""/>
        <dsp:cNvSpPr/>
      </dsp:nvSpPr>
      <dsp:spPr>
        <a:xfrm>
          <a:off x="0" y="2666990"/>
          <a:ext cx="105156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n-US" sz="1300" kern="1200">
              <a:latin typeface="Calibri Light" panose="020F0302020204030204"/>
            </a:rPr>
            <a:t>Advance Mental</a:t>
          </a:r>
          <a:r>
            <a:rPr lang="en-US" sz="1300" kern="1200"/>
            <a:t> Health Services Apps</a:t>
          </a:r>
        </a:p>
      </dsp:txBody>
      <dsp:txXfrm>
        <a:off x="0" y="2666990"/>
        <a:ext cx="10515600" cy="281520"/>
      </dsp:txXfrm>
    </dsp:sp>
    <dsp:sp modelId="{08FF632E-112C-4830-8F12-09A354B1114C}">
      <dsp:nvSpPr>
        <dsp:cNvPr id="0" name=""/>
        <dsp:cNvSpPr/>
      </dsp:nvSpPr>
      <dsp:spPr>
        <a:xfrm>
          <a:off x="0" y="2948510"/>
          <a:ext cx="10515600" cy="40774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Provide</a:t>
          </a:r>
        </a:p>
      </dsp:txBody>
      <dsp:txXfrm>
        <a:off x="19904" y="2968414"/>
        <a:ext cx="10475792" cy="367937"/>
      </dsp:txXfrm>
    </dsp:sp>
    <dsp:sp modelId="{DF04B3B2-FDFC-44AE-90BE-F7C5197746B0}">
      <dsp:nvSpPr>
        <dsp:cNvPr id="0" name=""/>
        <dsp:cNvSpPr/>
      </dsp:nvSpPr>
      <dsp:spPr>
        <a:xfrm>
          <a:off x="0" y="3356255"/>
          <a:ext cx="105156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Provide more specific research pursuits</a:t>
          </a:r>
        </a:p>
      </dsp:txBody>
      <dsp:txXfrm>
        <a:off x="0" y="3356255"/>
        <a:ext cx="10515600" cy="281520"/>
      </dsp:txXfrm>
    </dsp:sp>
    <dsp:sp modelId="{88F4E709-2D9A-4286-9C2B-4B54898C27C8}">
      <dsp:nvSpPr>
        <dsp:cNvPr id="0" name=""/>
        <dsp:cNvSpPr/>
      </dsp:nvSpPr>
      <dsp:spPr>
        <a:xfrm>
          <a:off x="0" y="3637775"/>
          <a:ext cx="10515600" cy="40774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Calibri Light" panose="020F0302020204030204"/>
            </a:rPr>
            <a:t>Conduct</a:t>
          </a:r>
          <a:endParaRPr lang="en-US" sz="1700" kern="1200"/>
        </a:p>
      </dsp:txBody>
      <dsp:txXfrm>
        <a:off x="19904" y="3657679"/>
        <a:ext cx="10475792" cy="367937"/>
      </dsp:txXfrm>
    </dsp:sp>
    <dsp:sp modelId="{23AFC097-24A8-412E-81BB-88852CDF3E83}">
      <dsp:nvSpPr>
        <dsp:cNvPr id="0" name=""/>
        <dsp:cNvSpPr/>
      </dsp:nvSpPr>
      <dsp:spPr>
        <a:xfrm>
          <a:off x="0" y="4045520"/>
          <a:ext cx="105156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latin typeface="Calibri Light" panose="020F0302020204030204"/>
            </a:rPr>
            <a:t>Conduct</a:t>
          </a:r>
          <a:r>
            <a:rPr lang="en-US" sz="1300" kern="1200"/>
            <a:t> more research</a:t>
          </a:r>
        </a:p>
      </dsp:txBody>
      <dsp:txXfrm>
        <a:off x="0" y="4045520"/>
        <a:ext cx="10515600" cy="2815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8C7CF-AE35-9C4E-9FA5-976EED6F3ED9}" type="datetimeFigureOut">
              <a:rPr lang="en-US" smtClean="0"/>
              <a:t>11/10/2021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DFC946-8BA8-7E47-BAEB-31F4F5E7FC13}" type="slidenum">
              <a:rPr lang="en-US" smtClean="0"/>
              <a:t>‹#›</a:t>
            </a:fld>
            <a:endParaRPr lang="en-US"/>
          </a:p>
        </p:txBody>
      </p:sp>
    </p:spTree>
    <p:extLst>
      <p:ext uri="{BB962C8B-B14F-4D97-AF65-F5344CB8AC3E}">
        <p14:creationId xmlns:p14="http://schemas.microsoft.com/office/powerpoint/2010/main" val="569166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DFC946-8BA8-7E47-BAEB-31F4F5E7FC13}" type="slidenum">
              <a:rPr lang="en-US" smtClean="0"/>
              <a:t>12</a:t>
            </a:fld>
            <a:endParaRPr lang="en-US"/>
          </a:p>
        </p:txBody>
      </p:sp>
    </p:spTree>
    <p:extLst>
      <p:ext uri="{BB962C8B-B14F-4D97-AF65-F5344CB8AC3E}">
        <p14:creationId xmlns:p14="http://schemas.microsoft.com/office/powerpoint/2010/main" val="1235705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3FE48-BD1A-834C-9E1E-96FE404371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3A8298-EB8A-B44F-AC88-16FB0B9658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A52FCF-D4C4-F14E-ABC9-E284DAF4AEDA}"/>
              </a:ext>
            </a:extLst>
          </p:cNvPr>
          <p:cNvSpPr>
            <a:spLocks noGrp="1"/>
          </p:cNvSpPr>
          <p:nvPr>
            <p:ph type="dt" sz="half" idx="10"/>
          </p:nvPr>
        </p:nvSpPr>
        <p:spPr/>
        <p:txBody>
          <a:bodyPr/>
          <a:lstStyle/>
          <a:p>
            <a:fld id="{9F178DF0-8451-424A-8C1D-0BC1F5385D68}" type="datetimeFigureOut">
              <a:rPr lang="en-US" smtClean="0"/>
              <a:t>11/10/2021</a:t>
            </a:fld>
            <a:endParaRPr lang="en-US"/>
          </a:p>
        </p:txBody>
      </p:sp>
      <p:sp>
        <p:nvSpPr>
          <p:cNvPr id="5" name="Footer Placeholder 4">
            <a:extLst>
              <a:ext uri="{FF2B5EF4-FFF2-40B4-BE49-F238E27FC236}">
                <a16:creationId xmlns:a16="http://schemas.microsoft.com/office/drawing/2014/main" id="{C7D368AE-13EC-8E46-8099-94226186E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9AA44-9916-6440-9E26-91E7E598DA3E}"/>
              </a:ext>
            </a:extLst>
          </p:cNvPr>
          <p:cNvSpPr>
            <a:spLocks noGrp="1"/>
          </p:cNvSpPr>
          <p:nvPr>
            <p:ph type="sldNum" sz="quarter" idx="12"/>
          </p:nvPr>
        </p:nvSpPr>
        <p:spPr/>
        <p:txBody>
          <a:bodyPr/>
          <a:lstStyle/>
          <a:p>
            <a:fld id="{BFCDAB19-F91D-1C49-9452-4A7272B90E66}" type="slidenum">
              <a:rPr lang="en-US" smtClean="0"/>
              <a:t>‹#›</a:t>
            </a:fld>
            <a:endParaRPr lang="en-US"/>
          </a:p>
        </p:txBody>
      </p:sp>
    </p:spTree>
    <p:extLst>
      <p:ext uri="{BB962C8B-B14F-4D97-AF65-F5344CB8AC3E}">
        <p14:creationId xmlns:p14="http://schemas.microsoft.com/office/powerpoint/2010/main" val="720059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451C-F3D6-0543-B1E8-BD9A266340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B40330-B437-1D47-B43F-9F4F8DBA7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8E645-F136-E145-9379-DABCC20030FC}"/>
              </a:ext>
            </a:extLst>
          </p:cNvPr>
          <p:cNvSpPr>
            <a:spLocks noGrp="1"/>
          </p:cNvSpPr>
          <p:nvPr>
            <p:ph type="dt" sz="half" idx="10"/>
          </p:nvPr>
        </p:nvSpPr>
        <p:spPr/>
        <p:txBody>
          <a:bodyPr/>
          <a:lstStyle/>
          <a:p>
            <a:fld id="{9F178DF0-8451-424A-8C1D-0BC1F5385D68}" type="datetimeFigureOut">
              <a:rPr lang="en-US" smtClean="0"/>
              <a:t>11/10/2021</a:t>
            </a:fld>
            <a:endParaRPr lang="en-US"/>
          </a:p>
        </p:txBody>
      </p:sp>
      <p:sp>
        <p:nvSpPr>
          <p:cNvPr id="5" name="Footer Placeholder 4">
            <a:extLst>
              <a:ext uri="{FF2B5EF4-FFF2-40B4-BE49-F238E27FC236}">
                <a16:creationId xmlns:a16="http://schemas.microsoft.com/office/drawing/2014/main" id="{41183787-7E0C-3F44-B50D-954294E70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D7A5D-B72B-F147-909A-2DC76940A7E9}"/>
              </a:ext>
            </a:extLst>
          </p:cNvPr>
          <p:cNvSpPr>
            <a:spLocks noGrp="1"/>
          </p:cNvSpPr>
          <p:nvPr>
            <p:ph type="sldNum" sz="quarter" idx="12"/>
          </p:nvPr>
        </p:nvSpPr>
        <p:spPr/>
        <p:txBody>
          <a:bodyPr/>
          <a:lstStyle/>
          <a:p>
            <a:fld id="{BFCDAB19-F91D-1C49-9452-4A7272B90E66}" type="slidenum">
              <a:rPr lang="en-US" smtClean="0"/>
              <a:t>‹#›</a:t>
            </a:fld>
            <a:endParaRPr lang="en-US"/>
          </a:p>
        </p:txBody>
      </p:sp>
    </p:spTree>
    <p:extLst>
      <p:ext uri="{BB962C8B-B14F-4D97-AF65-F5344CB8AC3E}">
        <p14:creationId xmlns:p14="http://schemas.microsoft.com/office/powerpoint/2010/main" val="98215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D497BF-C27C-C243-9CD4-63ECFD4E79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095645-CE5B-774B-8F92-3865634A18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E5C023-8AEE-1143-84DB-07DEC13572EF}"/>
              </a:ext>
            </a:extLst>
          </p:cNvPr>
          <p:cNvSpPr>
            <a:spLocks noGrp="1"/>
          </p:cNvSpPr>
          <p:nvPr>
            <p:ph type="dt" sz="half" idx="10"/>
          </p:nvPr>
        </p:nvSpPr>
        <p:spPr/>
        <p:txBody>
          <a:bodyPr/>
          <a:lstStyle/>
          <a:p>
            <a:fld id="{9F178DF0-8451-424A-8C1D-0BC1F5385D68}" type="datetimeFigureOut">
              <a:rPr lang="en-US" smtClean="0"/>
              <a:t>11/10/2021</a:t>
            </a:fld>
            <a:endParaRPr lang="en-US"/>
          </a:p>
        </p:txBody>
      </p:sp>
      <p:sp>
        <p:nvSpPr>
          <p:cNvPr id="5" name="Footer Placeholder 4">
            <a:extLst>
              <a:ext uri="{FF2B5EF4-FFF2-40B4-BE49-F238E27FC236}">
                <a16:creationId xmlns:a16="http://schemas.microsoft.com/office/drawing/2014/main" id="{61893F04-53B2-9E4B-B574-DF18300F88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9DFC3-5D5B-F745-A785-B8FFC778AE1E}"/>
              </a:ext>
            </a:extLst>
          </p:cNvPr>
          <p:cNvSpPr>
            <a:spLocks noGrp="1"/>
          </p:cNvSpPr>
          <p:nvPr>
            <p:ph type="sldNum" sz="quarter" idx="12"/>
          </p:nvPr>
        </p:nvSpPr>
        <p:spPr/>
        <p:txBody>
          <a:bodyPr/>
          <a:lstStyle/>
          <a:p>
            <a:fld id="{BFCDAB19-F91D-1C49-9452-4A7272B90E66}" type="slidenum">
              <a:rPr lang="en-US" smtClean="0"/>
              <a:t>‹#›</a:t>
            </a:fld>
            <a:endParaRPr lang="en-US"/>
          </a:p>
        </p:txBody>
      </p:sp>
    </p:spTree>
    <p:extLst>
      <p:ext uri="{BB962C8B-B14F-4D97-AF65-F5344CB8AC3E}">
        <p14:creationId xmlns:p14="http://schemas.microsoft.com/office/powerpoint/2010/main" val="244691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70B1-BF27-AB4A-8FDB-6C6D2853A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7D6392-D124-F14E-918F-263B9F3FA2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D6D9F3-C3EC-AF4A-AC75-55EDDF0DFB70}"/>
              </a:ext>
            </a:extLst>
          </p:cNvPr>
          <p:cNvSpPr>
            <a:spLocks noGrp="1"/>
          </p:cNvSpPr>
          <p:nvPr>
            <p:ph type="dt" sz="half" idx="10"/>
          </p:nvPr>
        </p:nvSpPr>
        <p:spPr/>
        <p:txBody>
          <a:bodyPr/>
          <a:lstStyle/>
          <a:p>
            <a:fld id="{9F178DF0-8451-424A-8C1D-0BC1F5385D68}" type="datetimeFigureOut">
              <a:rPr lang="en-US" smtClean="0"/>
              <a:t>11/10/2021</a:t>
            </a:fld>
            <a:endParaRPr lang="en-US"/>
          </a:p>
        </p:txBody>
      </p:sp>
      <p:sp>
        <p:nvSpPr>
          <p:cNvPr id="5" name="Footer Placeholder 4">
            <a:extLst>
              <a:ext uri="{FF2B5EF4-FFF2-40B4-BE49-F238E27FC236}">
                <a16:creationId xmlns:a16="http://schemas.microsoft.com/office/drawing/2014/main" id="{A8167D3C-97BB-274E-9050-1D4A04EAD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4BB39-F873-D643-A5D4-DBC81436ECD5}"/>
              </a:ext>
            </a:extLst>
          </p:cNvPr>
          <p:cNvSpPr>
            <a:spLocks noGrp="1"/>
          </p:cNvSpPr>
          <p:nvPr>
            <p:ph type="sldNum" sz="quarter" idx="12"/>
          </p:nvPr>
        </p:nvSpPr>
        <p:spPr/>
        <p:txBody>
          <a:bodyPr/>
          <a:lstStyle/>
          <a:p>
            <a:fld id="{BFCDAB19-F91D-1C49-9452-4A7272B90E66}" type="slidenum">
              <a:rPr lang="en-US" smtClean="0"/>
              <a:t>‹#›</a:t>
            </a:fld>
            <a:endParaRPr lang="en-US"/>
          </a:p>
        </p:txBody>
      </p:sp>
    </p:spTree>
    <p:extLst>
      <p:ext uri="{BB962C8B-B14F-4D97-AF65-F5344CB8AC3E}">
        <p14:creationId xmlns:p14="http://schemas.microsoft.com/office/powerpoint/2010/main" val="219039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982FD-57CA-3048-8B7D-004A16BDA7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1328E-F6F1-FC41-9C87-18166D5417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4F786B-87E8-A34B-86C5-8E40786E050E}"/>
              </a:ext>
            </a:extLst>
          </p:cNvPr>
          <p:cNvSpPr>
            <a:spLocks noGrp="1"/>
          </p:cNvSpPr>
          <p:nvPr>
            <p:ph type="dt" sz="half" idx="10"/>
          </p:nvPr>
        </p:nvSpPr>
        <p:spPr/>
        <p:txBody>
          <a:bodyPr/>
          <a:lstStyle/>
          <a:p>
            <a:fld id="{9F178DF0-8451-424A-8C1D-0BC1F5385D68}" type="datetimeFigureOut">
              <a:rPr lang="en-US" smtClean="0"/>
              <a:t>11/10/2021</a:t>
            </a:fld>
            <a:endParaRPr lang="en-US"/>
          </a:p>
        </p:txBody>
      </p:sp>
      <p:sp>
        <p:nvSpPr>
          <p:cNvPr id="5" name="Footer Placeholder 4">
            <a:extLst>
              <a:ext uri="{FF2B5EF4-FFF2-40B4-BE49-F238E27FC236}">
                <a16:creationId xmlns:a16="http://schemas.microsoft.com/office/drawing/2014/main" id="{8B7D751E-1165-6F43-B92C-5F4BA15F5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EF39C5-092F-204F-9562-C3A7C95E7F62}"/>
              </a:ext>
            </a:extLst>
          </p:cNvPr>
          <p:cNvSpPr>
            <a:spLocks noGrp="1"/>
          </p:cNvSpPr>
          <p:nvPr>
            <p:ph type="sldNum" sz="quarter" idx="12"/>
          </p:nvPr>
        </p:nvSpPr>
        <p:spPr/>
        <p:txBody>
          <a:bodyPr/>
          <a:lstStyle/>
          <a:p>
            <a:fld id="{BFCDAB19-F91D-1C49-9452-4A7272B90E66}" type="slidenum">
              <a:rPr lang="en-US" smtClean="0"/>
              <a:t>‹#›</a:t>
            </a:fld>
            <a:endParaRPr lang="en-US"/>
          </a:p>
        </p:txBody>
      </p:sp>
    </p:spTree>
    <p:extLst>
      <p:ext uri="{BB962C8B-B14F-4D97-AF65-F5344CB8AC3E}">
        <p14:creationId xmlns:p14="http://schemas.microsoft.com/office/powerpoint/2010/main" val="45737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9E6A-5551-C248-ADC4-A29CF66351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902D8-941C-F446-B97A-816796E448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1DE21D-72A1-2444-8A76-812B9B853A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B4E31C-02B2-3344-BD1E-DFB07A722400}"/>
              </a:ext>
            </a:extLst>
          </p:cNvPr>
          <p:cNvSpPr>
            <a:spLocks noGrp="1"/>
          </p:cNvSpPr>
          <p:nvPr>
            <p:ph type="dt" sz="half" idx="10"/>
          </p:nvPr>
        </p:nvSpPr>
        <p:spPr/>
        <p:txBody>
          <a:bodyPr/>
          <a:lstStyle/>
          <a:p>
            <a:fld id="{9F178DF0-8451-424A-8C1D-0BC1F5385D68}" type="datetimeFigureOut">
              <a:rPr lang="en-US" smtClean="0"/>
              <a:t>11/10/2021</a:t>
            </a:fld>
            <a:endParaRPr lang="en-US"/>
          </a:p>
        </p:txBody>
      </p:sp>
      <p:sp>
        <p:nvSpPr>
          <p:cNvPr id="6" name="Footer Placeholder 5">
            <a:extLst>
              <a:ext uri="{FF2B5EF4-FFF2-40B4-BE49-F238E27FC236}">
                <a16:creationId xmlns:a16="http://schemas.microsoft.com/office/drawing/2014/main" id="{03AAA542-91D0-814E-9E70-C5F3D0E1AD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A040F-0431-C94F-99E8-308D3538726D}"/>
              </a:ext>
            </a:extLst>
          </p:cNvPr>
          <p:cNvSpPr>
            <a:spLocks noGrp="1"/>
          </p:cNvSpPr>
          <p:nvPr>
            <p:ph type="sldNum" sz="quarter" idx="12"/>
          </p:nvPr>
        </p:nvSpPr>
        <p:spPr/>
        <p:txBody>
          <a:bodyPr/>
          <a:lstStyle/>
          <a:p>
            <a:fld id="{BFCDAB19-F91D-1C49-9452-4A7272B90E66}" type="slidenum">
              <a:rPr lang="en-US" smtClean="0"/>
              <a:t>‹#›</a:t>
            </a:fld>
            <a:endParaRPr lang="en-US"/>
          </a:p>
        </p:txBody>
      </p:sp>
    </p:spTree>
    <p:extLst>
      <p:ext uri="{BB962C8B-B14F-4D97-AF65-F5344CB8AC3E}">
        <p14:creationId xmlns:p14="http://schemas.microsoft.com/office/powerpoint/2010/main" val="123354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635F-2DDC-B14B-B620-755AA4930F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363ADD-0B01-B74C-A677-67FEBD613E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640DCE-D330-6B41-B845-40FF6F0F04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3D37A3-D296-094F-A023-C6DF7D035D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F90899-DE73-B84F-B0E2-7F61168D78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B4713E-3F45-B94F-B534-58C29DE0D310}"/>
              </a:ext>
            </a:extLst>
          </p:cNvPr>
          <p:cNvSpPr>
            <a:spLocks noGrp="1"/>
          </p:cNvSpPr>
          <p:nvPr>
            <p:ph type="dt" sz="half" idx="10"/>
          </p:nvPr>
        </p:nvSpPr>
        <p:spPr/>
        <p:txBody>
          <a:bodyPr/>
          <a:lstStyle/>
          <a:p>
            <a:fld id="{9F178DF0-8451-424A-8C1D-0BC1F5385D68}" type="datetimeFigureOut">
              <a:rPr lang="en-US" smtClean="0"/>
              <a:t>11/10/2021</a:t>
            </a:fld>
            <a:endParaRPr lang="en-US"/>
          </a:p>
        </p:txBody>
      </p:sp>
      <p:sp>
        <p:nvSpPr>
          <p:cNvPr id="8" name="Footer Placeholder 7">
            <a:extLst>
              <a:ext uri="{FF2B5EF4-FFF2-40B4-BE49-F238E27FC236}">
                <a16:creationId xmlns:a16="http://schemas.microsoft.com/office/drawing/2014/main" id="{C8625D58-550E-6B48-9C81-1485A09132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B29C83-13FD-2348-B8E7-FA18DE8C8687}"/>
              </a:ext>
            </a:extLst>
          </p:cNvPr>
          <p:cNvSpPr>
            <a:spLocks noGrp="1"/>
          </p:cNvSpPr>
          <p:nvPr>
            <p:ph type="sldNum" sz="quarter" idx="12"/>
          </p:nvPr>
        </p:nvSpPr>
        <p:spPr/>
        <p:txBody>
          <a:bodyPr/>
          <a:lstStyle/>
          <a:p>
            <a:fld id="{BFCDAB19-F91D-1C49-9452-4A7272B90E66}" type="slidenum">
              <a:rPr lang="en-US" smtClean="0"/>
              <a:t>‹#›</a:t>
            </a:fld>
            <a:endParaRPr lang="en-US"/>
          </a:p>
        </p:txBody>
      </p:sp>
    </p:spTree>
    <p:extLst>
      <p:ext uri="{BB962C8B-B14F-4D97-AF65-F5344CB8AC3E}">
        <p14:creationId xmlns:p14="http://schemas.microsoft.com/office/powerpoint/2010/main" val="1633934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7BC1-7BC4-5E4F-9BF5-AA8C0B4EEF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84F515-E213-4A4C-960B-5FE12635AFDA}"/>
              </a:ext>
            </a:extLst>
          </p:cNvPr>
          <p:cNvSpPr>
            <a:spLocks noGrp="1"/>
          </p:cNvSpPr>
          <p:nvPr>
            <p:ph type="dt" sz="half" idx="10"/>
          </p:nvPr>
        </p:nvSpPr>
        <p:spPr/>
        <p:txBody>
          <a:bodyPr/>
          <a:lstStyle/>
          <a:p>
            <a:fld id="{9F178DF0-8451-424A-8C1D-0BC1F5385D68}" type="datetimeFigureOut">
              <a:rPr lang="en-US" smtClean="0"/>
              <a:t>11/10/2021</a:t>
            </a:fld>
            <a:endParaRPr lang="en-US"/>
          </a:p>
        </p:txBody>
      </p:sp>
      <p:sp>
        <p:nvSpPr>
          <p:cNvPr id="4" name="Footer Placeholder 3">
            <a:extLst>
              <a:ext uri="{FF2B5EF4-FFF2-40B4-BE49-F238E27FC236}">
                <a16:creationId xmlns:a16="http://schemas.microsoft.com/office/drawing/2014/main" id="{A30FF9EC-9B57-094D-9F38-6E5E12B4C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082B88-8F09-294E-9CED-067C21D7C455}"/>
              </a:ext>
            </a:extLst>
          </p:cNvPr>
          <p:cNvSpPr>
            <a:spLocks noGrp="1"/>
          </p:cNvSpPr>
          <p:nvPr>
            <p:ph type="sldNum" sz="quarter" idx="12"/>
          </p:nvPr>
        </p:nvSpPr>
        <p:spPr/>
        <p:txBody>
          <a:bodyPr/>
          <a:lstStyle/>
          <a:p>
            <a:fld id="{BFCDAB19-F91D-1C49-9452-4A7272B90E66}" type="slidenum">
              <a:rPr lang="en-US" smtClean="0"/>
              <a:t>‹#›</a:t>
            </a:fld>
            <a:endParaRPr lang="en-US"/>
          </a:p>
        </p:txBody>
      </p:sp>
    </p:spTree>
    <p:extLst>
      <p:ext uri="{BB962C8B-B14F-4D97-AF65-F5344CB8AC3E}">
        <p14:creationId xmlns:p14="http://schemas.microsoft.com/office/powerpoint/2010/main" val="3104463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FBCE63-D396-5842-979C-E910DC19BD29}"/>
              </a:ext>
            </a:extLst>
          </p:cNvPr>
          <p:cNvSpPr>
            <a:spLocks noGrp="1"/>
          </p:cNvSpPr>
          <p:nvPr>
            <p:ph type="dt" sz="half" idx="10"/>
          </p:nvPr>
        </p:nvSpPr>
        <p:spPr/>
        <p:txBody>
          <a:bodyPr/>
          <a:lstStyle/>
          <a:p>
            <a:fld id="{9F178DF0-8451-424A-8C1D-0BC1F5385D68}" type="datetimeFigureOut">
              <a:rPr lang="en-US" smtClean="0"/>
              <a:t>11/10/2021</a:t>
            </a:fld>
            <a:endParaRPr lang="en-US"/>
          </a:p>
        </p:txBody>
      </p:sp>
      <p:sp>
        <p:nvSpPr>
          <p:cNvPr id="3" name="Footer Placeholder 2">
            <a:extLst>
              <a:ext uri="{FF2B5EF4-FFF2-40B4-BE49-F238E27FC236}">
                <a16:creationId xmlns:a16="http://schemas.microsoft.com/office/drawing/2014/main" id="{B2196A1C-2013-2645-BB4C-141DCB10FC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9570F4-CBDF-3C43-B0A3-5BF63B084414}"/>
              </a:ext>
            </a:extLst>
          </p:cNvPr>
          <p:cNvSpPr>
            <a:spLocks noGrp="1"/>
          </p:cNvSpPr>
          <p:nvPr>
            <p:ph type="sldNum" sz="quarter" idx="12"/>
          </p:nvPr>
        </p:nvSpPr>
        <p:spPr/>
        <p:txBody>
          <a:bodyPr/>
          <a:lstStyle/>
          <a:p>
            <a:fld id="{BFCDAB19-F91D-1C49-9452-4A7272B90E66}" type="slidenum">
              <a:rPr lang="en-US" smtClean="0"/>
              <a:t>‹#›</a:t>
            </a:fld>
            <a:endParaRPr lang="en-US"/>
          </a:p>
        </p:txBody>
      </p:sp>
    </p:spTree>
    <p:extLst>
      <p:ext uri="{BB962C8B-B14F-4D97-AF65-F5344CB8AC3E}">
        <p14:creationId xmlns:p14="http://schemas.microsoft.com/office/powerpoint/2010/main" val="487847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165F-4356-CA43-8373-ED4BB5FEF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8AF4EC-19FC-6B4F-8352-1877D57EBA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ADE52A-41D6-D84D-9421-7B79D8D74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67384D-FC87-5C41-A1F3-E112305ADC29}"/>
              </a:ext>
            </a:extLst>
          </p:cNvPr>
          <p:cNvSpPr>
            <a:spLocks noGrp="1"/>
          </p:cNvSpPr>
          <p:nvPr>
            <p:ph type="dt" sz="half" idx="10"/>
          </p:nvPr>
        </p:nvSpPr>
        <p:spPr/>
        <p:txBody>
          <a:bodyPr/>
          <a:lstStyle/>
          <a:p>
            <a:fld id="{9F178DF0-8451-424A-8C1D-0BC1F5385D68}" type="datetimeFigureOut">
              <a:rPr lang="en-US" smtClean="0"/>
              <a:t>11/10/2021</a:t>
            </a:fld>
            <a:endParaRPr lang="en-US"/>
          </a:p>
        </p:txBody>
      </p:sp>
      <p:sp>
        <p:nvSpPr>
          <p:cNvPr id="6" name="Footer Placeholder 5">
            <a:extLst>
              <a:ext uri="{FF2B5EF4-FFF2-40B4-BE49-F238E27FC236}">
                <a16:creationId xmlns:a16="http://schemas.microsoft.com/office/drawing/2014/main" id="{A677D48B-6C8A-2D4A-91DE-696FE5C27D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78F67-A6F3-6142-B1A4-70EBC0349BCD}"/>
              </a:ext>
            </a:extLst>
          </p:cNvPr>
          <p:cNvSpPr>
            <a:spLocks noGrp="1"/>
          </p:cNvSpPr>
          <p:nvPr>
            <p:ph type="sldNum" sz="quarter" idx="12"/>
          </p:nvPr>
        </p:nvSpPr>
        <p:spPr/>
        <p:txBody>
          <a:bodyPr/>
          <a:lstStyle/>
          <a:p>
            <a:fld id="{BFCDAB19-F91D-1C49-9452-4A7272B90E66}" type="slidenum">
              <a:rPr lang="en-US" smtClean="0"/>
              <a:t>‹#›</a:t>
            </a:fld>
            <a:endParaRPr lang="en-US"/>
          </a:p>
        </p:txBody>
      </p:sp>
    </p:spTree>
    <p:extLst>
      <p:ext uri="{BB962C8B-B14F-4D97-AF65-F5344CB8AC3E}">
        <p14:creationId xmlns:p14="http://schemas.microsoft.com/office/powerpoint/2010/main" val="2149508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157A-D3FA-C546-AA1E-7BE9DFE7E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4D6C70-7924-E741-B79A-7451BC0DD8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93A2E9-8D4C-4E4B-BA9C-83338BA40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4D5D47-CF52-0948-B2AD-55613230C3FD}"/>
              </a:ext>
            </a:extLst>
          </p:cNvPr>
          <p:cNvSpPr>
            <a:spLocks noGrp="1"/>
          </p:cNvSpPr>
          <p:nvPr>
            <p:ph type="dt" sz="half" idx="10"/>
          </p:nvPr>
        </p:nvSpPr>
        <p:spPr/>
        <p:txBody>
          <a:bodyPr/>
          <a:lstStyle/>
          <a:p>
            <a:fld id="{9F178DF0-8451-424A-8C1D-0BC1F5385D68}" type="datetimeFigureOut">
              <a:rPr lang="en-US" smtClean="0"/>
              <a:t>11/10/2021</a:t>
            </a:fld>
            <a:endParaRPr lang="en-US"/>
          </a:p>
        </p:txBody>
      </p:sp>
      <p:sp>
        <p:nvSpPr>
          <p:cNvPr id="6" name="Footer Placeholder 5">
            <a:extLst>
              <a:ext uri="{FF2B5EF4-FFF2-40B4-BE49-F238E27FC236}">
                <a16:creationId xmlns:a16="http://schemas.microsoft.com/office/drawing/2014/main" id="{A7150B6F-2094-AB45-9AAA-EA014CA278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E128BD-1775-2546-BCA3-08AB1ED1B18D}"/>
              </a:ext>
            </a:extLst>
          </p:cNvPr>
          <p:cNvSpPr>
            <a:spLocks noGrp="1"/>
          </p:cNvSpPr>
          <p:nvPr>
            <p:ph type="sldNum" sz="quarter" idx="12"/>
          </p:nvPr>
        </p:nvSpPr>
        <p:spPr/>
        <p:txBody>
          <a:bodyPr/>
          <a:lstStyle/>
          <a:p>
            <a:fld id="{BFCDAB19-F91D-1C49-9452-4A7272B90E66}" type="slidenum">
              <a:rPr lang="en-US" smtClean="0"/>
              <a:t>‹#›</a:t>
            </a:fld>
            <a:endParaRPr lang="en-US"/>
          </a:p>
        </p:txBody>
      </p:sp>
    </p:spTree>
    <p:extLst>
      <p:ext uri="{BB962C8B-B14F-4D97-AF65-F5344CB8AC3E}">
        <p14:creationId xmlns:p14="http://schemas.microsoft.com/office/powerpoint/2010/main" val="2526868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2B8BBA-889A-0941-94C8-080784E970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3F474F-7434-5148-90FB-529422F1A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C778ED-93A2-9C4A-A508-273BE92733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78DF0-8451-424A-8C1D-0BC1F5385D68}" type="datetimeFigureOut">
              <a:rPr lang="en-US" smtClean="0"/>
              <a:t>11/10/2021</a:t>
            </a:fld>
            <a:endParaRPr lang="en-US"/>
          </a:p>
        </p:txBody>
      </p:sp>
      <p:sp>
        <p:nvSpPr>
          <p:cNvPr id="5" name="Footer Placeholder 4">
            <a:extLst>
              <a:ext uri="{FF2B5EF4-FFF2-40B4-BE49-F238E27FC236}">
                <a16:creationId xmlns:a16="http://schemas.microsoft.com/office/drawing/2014/main" id="{4138AA93-81A4-E24A-A096-59619AAD09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B65267-8C1F-1B48-8060-23BFFD4714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DAB19-F91D-1C49-9452-4A7272B90E66}" type="slidenum">
              <a:rPr lang="en-US" smtClean="0"/>
              <a:t>‹#›</a:t>
            </a:fld>
            <a:endParaRPr lang="en-US"/>
          </a:p>
        </p:txBody>
      </p:sp>
    </p:spTree>
    <p:extLst>
      <p:ext uri="{BB962C8B-B14F-4D97-AF65-F5344CB8AC3E}">
        <p14:creationId xmlns:p14="http://schemas.microsoft.com/office/powerpoint/2010/main" val="1663950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ublicservicesalliance.org/wp-content/uploads/2018/06/Teens-Social-Media-Technology-2018-PEW.pdf" TargetMode="External"/><Relationship Id="rId7" Type="http://schemas.openxmlformats.org/officeDocument/2006/relationships/hyperlink" Target="https://www.sciencedirect.com/science/article/abs/pii/S0140197116301713?casa_token=Zxt4kaA17UoAAAAA%3AJhqKOM615SBdPN6iIxuucq6OU7_Nwq_l2o1zcqdhCS-0FvE-4XmvAGAfNvc9pTY9ewXGb6aSzT8M" TargetMode="External"/><Relationship Id="rId2" Type="http://schemas.openxmlformats.org/officeDocument/2006/relationships/hyperlink" Target="https://dspace.cuni.cz/handle/20.500.11956/148034" TargetMode="External"/><Relationship Id="rId1" Type="http://schemas.openxmlformats.org/officeDocument/2006/relationships/slideLayout" Target="../slideLayouts/slideLayout2.xml"/><Relationship Id="rId6" Type="http://schemas.openxmlformats.org/officeDocument/2006/relationships/hyperlink" Target="https://reports-mintel-com.du.idm.oclc.org/display/915632/?fromSearch=%3Fdate%3D1551484800000%26freetext%3Dimpact%2520of%2520social%2520media%2520on%2520mental%2520health%26sortBy%3Drecent%26view%3Dlist" TargetMode="External"/><Relationship Id="rId5" Type="http://schemas.openxmlformats.org/officeDocument/2006/relationships/hyperlink" Target="https://www.researchgate.net/publication/283279804_Social_Ties_and_Emotions_Evidence_from_Social_Media" TargetMode="External"/><Relationship Id="rId4" Type="http://schemas.openxmlformats.org/officeDocument/2006/relationships/hyperlink" Target="https://www.ajpe.org/content/82/7/686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B73D3AEB-8AA3-481D-9F6F-B80FE58DD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77">
            <a:extLst>
              <a:ext uri="{FF2B5EF4-FFF2-40B4-BE49-F238E27FC236}">
                <a16:creationId xmlns:a16="http://schemas.microsoft.com/office/drawing/2014/main" id="{5BD9FE98-387B-4EC6-A44D-C6F923034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7CFB420D-223A-4357-AA4A-003C6C2A70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036" name="Oval 80">
              <a:extLst>
                <a:ext uri="{FF2B5EF4-FFF2-40B4-BE49-F238E27FC236}">
                  <a16:creationId xmlns:a16="http://schemas.microsoft.com/office/drawing/2014/main" id="{569B6719-4A3A-4DEC-A190-6611A41B4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CC65BFA3-0719-427B-8870-26748E61E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Oval 82">
              <a:extLst>
                <a:ext uri="{FF2B5EF4-FFF2-40B4-BE49-F238E27FC236}">
                  <a16:creationId xmlns:a16="http://schemas.microsoft.com/office/drawing/2014/main" id="{EBB203FB-4E3E-4392-BC79-3EA2FEE31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83">
              <a:extLst>
                <a:ext uri="{FF2B5EF4-FFF2-40B4-BE49-F238E27FC236}">
                  <a16:creationId xmlns:a16="http://schemas.microsoft.com/office/drawing/2014/main" id="{A7C2D5BB-49AB-47DE-BA4F-97FAA5437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39" name="Oval 85">
            <a:extLst>
              <a:ext uri="{FF2B5EF4-FFF2-40B4-BE49-F238E27FC236}">
                <a16:creationId xmlns:a16="http://schemas.microsoft.com/office/drawing/2014/main" id="{205D069A-295F-435F-8B39-14D44D986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0000">
            <a:off x="99103" y="203612"/>
            <a:ext cx="6233807" cy="62338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87">
            <a:extLst>
              <a:ext uri="{FF2B5EF4-FFF2-40B4-BE49-F238E27FC236}">
                <a16:creationId xmlns:a16="http://schemas.microsoft.com/office/drawing/2014/main" id="{14925E00-1519-483D-BEDE-3DB840745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D86A47AA-3999-4EE6-BC5C-502DAE57FE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91" name="Straight Connector 90">
              <a:extLst>
                <a:ext uri="{FF2B5EF4-FFF2-40B4-BE49-F238E27FC236}">
                  <a16:creationId xmlns:a16="http://schemas.microsoft.com/office/drawing/2014/main" id="{261D1278-3E86-430E-AC17-ECC407520B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6A6D283-6CA9-43BF-B874-D4398E7BB2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B0A4FFB-2DB0-4461-87AD-20DBE6BCE7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38731F8-C740-4802-8967-656BE04E94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96" name="Rectangle 95">
            <a:extLst>
              <a:ext uri="{FF2B5EF4-FFF2-40B4-BE49-F238E27FC236}">
                <a16:creationId xmlns:a16="http://schemas.microsoft.com/office/drawing/2014/main" id="{AC26F14B-F98B-4B7D-AF0B-24D840F67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a:extLst>
              <a:ext uri="{FF2B5EF4-FFF2-40B4-BE49-F238E27FC236}">
                <a16:creationId xmlns:a16="http://schemas.microsoft.com/office/drawing/2014/main" id="{CA745027-6B11-4363-8A2E-CB8EB38EB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99" name="Straight Connector 98">
              <a:extLst>
                <a:ext uri="{FF2B5EF4-FFF2-40B4-BE49-F238E27FC236}">
                  <a16:creationId xmlns:a16="http://schemas.microsoft.com/office/drawing/2014/main" id="{BA55DA09-A260-44A9-B1D9-FAC678AD8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0D6225A-20C6-43EE-9E11-2D9FC11925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F11E7EE-ABBB-40C5-AD9F-7228BA656C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AA5D5FF-9E03-4A84-8627-0E744F5FC5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3" name="Picture 4" descr="A picture containing text&#10;&#10;Description automatically generated">
            <a:extLst>
              <a:ext uri="{FF2B5EF4-FFF2-40B4-BE49-F238E27FC236}">
                <a16:creationId xmlns:a16="http://schemas.microsoft.com/office/drawing/2014/main" id="{8082865A-1AA9-4FCC-8E09-7B4F688E9AB7}"/>
              </a:ext>
            </a:extLst>
          </p:cNvPr>
          <p:cNvPicPr>
            <a:picLocks noChangeAspect="1"/>
          </p:cNvPicPr>
          <p:nvPr/>
        </p:nvPicPr>
        <p:blipFill rotWithShape="1">
          <a:blip r:embed="rId2"/>
          <a:srcRect r="-2" b="-2"/>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48" name="Title 1">
            <a:extLst>
              <a:ext uri="{FF2B5EF4-FFF2-40B4-BE49-F238E27FC236}">
                <a16:creationId xmlns:a16="http://schemas.microsoft.com/office/drawing/2014/main" id="{6B54D088-3A86-4ECD-A15F-E43DB28DD193}"/>
              </a:ext>
            </a:extLst>
          </p:cNvPr>
          <p:cNvSpPr txBox="1">
            <a:spLocks/>
          </p:cNvSpPr>
          <p:nvPr/>
        </p:nvSpPr>
        <p:spPr>
          <a:xfrm>
            <a:off x="6170199" y="260003"/>
            <a:ext cx="5334930" cy="30041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a:solidFill>
                  <a:srgbClr val="2F5496"/>
                </a:solidFill>
              </a:rPr>
              <a:t>KBXY</a:t>
            </a:r>
            <a:br>
              <a:rPr lang="en-US" b="1">
                <a:solidFill>
                  <a:srgbClr val="2F5496"/>
                </a:solidFill>
              </a:rPr>
            </a:br>
            <a:r>
              <a:rPr lang="en-US" b="1">
                <a:solidFill>
                  <a:srgbClr val="2F5496"/>
                </a:solidFill>
              </a:rPr>
              <a:t>Research Study </a:t>
            </a:r>
          </a:p>
        </p:txBody>
      </p:sp>
      <p:sp>
        <p:nvSpPr>
          <p:cNvPr id="16" name="Title 1">
            <a:extLst>
              <a:ext uri="{FF2B5EF4-FFF2-40B4-BE49-F238E27FC236}">
                <a16:creationId xmlns:a16="http://schemas.microsoft.com/office/drawing/2014/main" id="{80907F88-FA18-490C-807A-40236B0E0762}"/>
              </a:ext>
            </a:extLst>
          </p:cNvPr>
          <p:cNvSpPr txBox="1">
            <a:spLocks/>
          </p:cNvSpPr>
          <p:nvPr/>
        </p:nvSpPr>
        <p:spPr>
          <a:xfrm>
            <a:off x="6135952" y="247161"/>
            <a:ext cx="5334930" cy="30041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a:solidFill>
                  <a:schemeClr val="accent1">
                    <a:lumMod val="40000"/>
                    <a:lumOff val="60000"/>
                  </a:schemeClr>
                </a:solidFill>
              </a:rPr>
              <a:t>KBXY</a:t>
            </a:r>
            <a:br>
              <a:rPr lang="en-US" b="1">
                <a:solidFill>
                  <a:schemeClr val="accent1">
                    <a:lumMod val="40000"/>
                    <a:lumOff val="60000"/>
                  </a:schemeClr>
                </a:solidFill>
              </a:rPr>
            </a:br>
            <a:r>
              <a:rPr lang="en-US" b="1">
                <a:solidFill>
                  <a:schemeClr val="accent1">
                    <a:lumMod val="40000"/>
                    <a:lumOff val="60000"/>
                  </a:schemeClr>
                </a:solidFill>
              </a:rPr>
              <a:t>Research Study </a:t>
            </a:r>
          </a:p>
        </p:txBody>
      </p:sp>
      <p:sp>
        <p:nvSpPr>
          <p:cNvPr id="49" name="Subtitle 2">
            <a:extLst>
              <a:ext uri="{FF2B5EF4-FFF2-40B4-BE49-F238E27FC236}">
                <a16:creationId xmlns:a16="http://schemas.microsoft.com/office/drawing/2014/main" id="{77FB75C7-CE86-40F5-9AB2-103A324D9840}"/>
              </a:ext>
            </a:extLst>
          </p:cNvPr>
          <p:cNvSpPr txBox="1">
            <a:spLocks/>
          </p:cNvSpPr>
          <p:nvPr/>
        </p:nvSpPr>
        <p:spPr>
          <a:xfrm>
            <a:off x="6171417" y="3477388"/>
            <a:ext cx="5334931" cy="28027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rgbClr val="2F5496"/>
                </a:solidFill>
              </a:rPr>
              <a:t>November </a:t>
            </a:r>
            <a:endParaRPr lang="en-US" b="1">
              <a:solidFill>
                <a:srgbClr val="2F5496"/>
              </a:solidFill>
              <a:cs typeface="Calibri"/>
            </a:endParaRPr>
          </a:p>
          <a:p>
            <a:r>
              <a:rPr lang="en-US" b="1">
                <a:solidFill>
                  <a:srgbClr val="2F5496"/>
                </a:solidFill>
              </a:rPr>
              <a:t>2021</a:t>
            </a:r>
            <a:endParaRPr lang="en-US" b="1">
              <a:solidFill>
                <a:srgbClr val="2F5496"/>
              </a:solidFill>
              <a:cs typeface="Calibri"/>
            </a:endParaRPr>
          </a:p>
          <a:p>
            <a:endParaRPr lang="en-US" b="1">
              <a:solidFill>
                <a:srgbClr val="2F5496"/>
              </a:solidFill>
              <a:cs typeface="Calibri"/>
            </a:endParaRPr>
          </a:p>
          <a:p>
            <a:r>
              <a:rPr lang="en-US" b="1">
                <a:solidFill>
                  <a:srgbClr val="2F5496"/>
                </a:solidFill>
              </a:rPr>
              <a:t>Prepared by: </a:t>
            </a:r>
            <a:endParaRPr lang="en-US" b="1">
              <a:solidFill>
                <a:srgbClr val="2F5496"/>
              </a:solidFill>
              <a:cs typeface="Calibri"/>
            </a:endParaRPr>
          </a:p>
          <a:p>
            <a:r>
              <a:rPr lang="en-US" b="1">
                <a:solidFill>
                  <a:srgbClr val="2F5496"/>
                </a:solidFill>
              </a:rPr>
              <a:t>Keanan Anderson, Britt Pursell, Yue Qiu, Xinyuan Hu</a:t>
            </a:r>
            <a:endParaRPr lang="en-US" b="1">
              <a:solidFill>
                <a:srgbClr val="2F5496"/>
              </a:solidFill>
              <a:cs typeface="Calibri"/>
            </a:endParaRPr>
          </a:p>
        </p:txBody>
      </p:sp>
      <p:sp>
        <p:nvSpPr>
          <p:cNvPr id="17" name="Subtitle 2">
            <a:extLst>
              <a:ext uri="{FF2B5EF4-FFF2-40B4-BE49-F238E27FC236}">
                <a16:creationId xmlns:a16="http://schemas.microsoft.com/office/drawing/2014/main" id="{D169153C-B75C-4E51-8A72-509665C2B38D}"/>
              </a:ext>
            </a:extLst>
          </p:cNvPr>
          <p:cNvSpPr txBox="1">
            <a:spLocks/>
          </p:cNvSpPr>
          <p:nvPr/>
        </p:nvSpPr>
        <p:spPr>
          <a:xfrm>
            <a:off x="6150013" y="3455984"/>
            <a:ext cx="5334931" cy="28027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1">
                    <a:lumMod val="40000"/>
                    <a:lumOff val="60000"/>
                  </a:schemeClr>
                </a:solidFill>
              </a:rPr>
              <a:t>November </a:t>
            </a:r>
            <a:endParaRPr lang="en-US" b="1">
              <a:solidFill>
                <a:schemeClr val="accent1">
                  <a:lumMod val="40000"/>
                  <a:lumOff val="60000"/>
                </a:schemeClr>
              </a:solidFill>
              <a:cs typeface="Calibri"/>
            </a:endParaRPr>
          </a:p>
          <a:p>
            <a:r>
              <a:rPr lang="en-US" b="1">
                <a:solidFill>
                  <a:schemeClr val="accent1">
                    <a:lumMod val="40000"/>
                    <a:lumOff val="60000"/>
                  </a:schemeClr>
                </a:solidFill>
              </a:rPr>
              <a:t>2021</a:t>
            </a:r>
            <a:endParaRPr lang="en-US" b="1">
              <a:solidFill>
                <a:schemeClr val="accent1">
                  <a:lumMod val="40000"/>
                  <a:lumOff val="60000"/>
                </a:schemeClr>
              </a:solidFill>
              <a:cs typeface="Calibri"/>
            </a:endParaRPr>
          </a:p>
          <a:p>
            <a:endParaRPr lang="en-US" b="1">
              <a:solidFill>
                <a:schemeClr val="accent1">
                  <a:lumMod val="40000"/>
                  <a:lumOff val="60000"/>
                </a:schemeClr>
              </a:solidFill>
              <a:cs typeface="Calibri"/>
            </a:endParaRPr>
          </a:p>
          <a:p>
            <a:r>
              <a:rPr lang="en-US" b="1">
                <a:solidFill>
                  <a:schemeClr val="accent1">
                    <a:lumMod val="40000"/>
                    <a:lumOff val="60000"/>
                  </a:schemeClr>
                </a:solidFill>
              </a:rPr>
              <a:t>Prepared by: </a:t>
            </a:r>
            <a:endParaRPr lang="en-US" b="1">
              <a:solidFill>
                <a:schemeClr val="accent1">
                  <a:lumMod val="40000"/>
                  <a:lumOff val="60000"/>
                </a:schemeClr>
              </a:solidFill>
              <a:cs typeface="Calibri"/>
            </a:endParaRPr>
          </a:p>
          <a:p>
            <a:r>
              <a:rPr lang="en-US" b="1">
                <a:solidFill>
                  <a:schemeClr val="accent1">
                    <a:lumMod val="40000"/>
                    <a:lumOff val="60000"/>
                  </a:schemeClr>
                </a:solidFill>
              </a:rPr>
              <a:t>Keanan Anderson, Britt Pursell, Yue Qiu, Xinyuan Hu</a:t>
            </a:r>
            <a:endParaRPr lang="en-US" b="1">
              <a:solidFill>
                <a:schemeClr val="accent1">
                  <a:lumMod val="40000"/>
                  <a:lumOff val="60000"/>
                </a:schemeClr>
              </a:solidFill>
              <a:cs typeface="Calibri"/>
            </a:endParaRPr>
          </a:p>
        </p:txBody>
      </p:sp>
    </p:spTree>
    <p:extLst>
      <p:ext uri="{BB962C8B-B14F-4D97-AF65-F5344CB8AC3E}">
        <p14:creationId xmlns:p14="http://schemas.microsoft.com/office/powerpoint/2010/main" val="3308096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672EE21-1E69-6042-9384-2275D0324D72}"/>
              </a:ext>
            </a:extLst>
          </p:cNvPr>
          <p:cNvSpPr>
            <a:spLocks noGrp="1"/>
          </p:cNvSpPr>
          <p:nvPr>
            <p:ph type="title"/>
          </p:nvPr>
        </p:nvSpPr>
        <p:spPr>
          <a:xfrm>
            <a:off x="2436875" y="630935"/>
            <a:ext cx="7315200" cy="2912366"/>
          </a:xfrm>
          <a:noFill/>
        </p:spPr>
        <p:txBody>
          <a:bodyPr anchor="b">
            <a:normAutofit/>
          </a:bodyPr>
          <a:lstStyle/>
          <a:p>
            <a:pPr algn="ctr"/>
            <a:r>
              <a:rPr lang="en-US" sz="4800" b="1">
                <a:solidFill>
                  <a:schemeClr val="bg1"/>
                </a:solidFill>
              </a:rPr>
              <a:t>Method</a:t>
            </a:r>
            <a:r>
              <a:rPr lang="en-US" sz="4800">
                <a:solidFill>
                  <a:schemeClr val="bg1"/>
                </a:solidFill>
              </a:rPr>
              <a:t> </a:t>
            </a:r>
            <a:r>
              <a:rPr lang="en-US" sz="4800" b="1">
                <a:solidFill>
                  <a:schemeClr val="bg1"/>
                </a:solidFill>
              </a:rPr>
              <a:t>- Descriptive Research </a:t>
            </a:r>
            <a:endParaRPr lang="en-US" sz="4800" b="1">
              <a:solidFill>
                <a:schemeClr val="bg1"/>
              </a:solidFill>
              <a:cs typeface="Calibri Light"/>
            </a:endParaRPr>
          </a:p>
        </p:txBody>
      </p:sp>
      <p:sp>
        <p:nvSpPr>
          <p:cNvPr id="20" name="Rectangle 19">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C1F0D28D-EEAF-BF4C-9D3C-326BECFA2724}"/>
              </a:ext>
            </a:extLst>
          </p:cNvPr>
          <p:cNvSpPr>
            <a:spLocks noGrp="1"/>
          </p:cNvSpPr>
          <p:nvPr>
            <p:ph idx="1"/>
          </p:nvPr>
        </p:nvSpPr>
        <p:spPr>
          <a:xfrm>
            <a:off x="2436875" y="3726352"/>
            <a:ext cx="7315200" cy="2531540"/>
          </a:xfrm>
          <a:noFill/>
        </p:spPr>
        <p:txBody>
          <a:bodyPr vert="horz" lIns="91440" tIns="45720" rIns="91440" bIns="45720" rtlCol="0" anchor="t">
            <a:normAutofit/>
          </a:bodyPr>
          <a:lstStyle/>
          <a:p>
            <a:pPr marL="0" indent="0" algn="ctr">
              <a:buNone/>
            </a:pPr>
            <a:r>
              <a:rPr lang="en-US" sz="1800">
                <a:solidFill>
                  <a:schemeClr val="bg1"/>
                </a:solidFill>
                <a:cs typeface="Calibri"/>
              </a:rPr>
              <a:t>KBXY used a non-profitability sample survey that was directed at full-time enrolled college students ranging from ages 18-22. We used this form of research because of the ease of access to data collection methods. We reached out to college students through Instagram, Messages, Facebook, Snapchat, WhatsApp, and other group chats to efficiently collect a large sample size to conclude certain data points. We had 66 respondents over 4 days (10/26-10/29). An included sample survey framework was included so that we could reach out to our target population in order to pull our sample.</a:t>
            </a:r>
            <a:endParaRPr lang="en-US" sz="1800">
              <a:solidFill>
                <a:schemeClr val="bg1"/>
              </a:solidFill>
            </a:endParaRPr>
          </a:p>
          <a:p>
            <a:pPr marL="457200" lvl="1" indent="0" algn="ctr">
              <a:buNone/>
            </a:pPr>
            <a:endParaRPr lang="en-US" sz="1800">
              <a:solidFill>
                <a:schemeClr val="bg1"/>
              </a:solidFill>
              <a:cs typeface="Calibri"/>
            </a:endParaRPr>
          </a:p>
          <a:p>
            <a:pPr lvl="1" algn="ctr"/>
            <a:endParaRPr lang="en-US" sz="1800">
              <a:solidFill>
                <a:schemeClr val="bg1"/>
              </a:solidFill>
              <a:cs typeface="Calibri"/>
            </a:endParaRPr>
          </a:p>
          <a:p>
            <a:pPr lvl="1" algn="ctr"/>
            <a:endParaRPr lang="en-US" sz="1800">
              <a:solidFill>
                <a:schemeClr val="bg1"/>
              </a:solidFill>
              <a:cs typeface="Calibri"/>
            </a:endParaRPr>
          </a:p>
          <a:p>
            <a:pPr marL="457200" lvl="1" indent="0" algn="ctr">
              <a:buNone/>
            </a:pPr>
            <a:endParaRPr lang="en-US" sz="1800">
              <a:solidFill>
                <a:schemeClr val="bg1"/>
              </a:solidFill>
              <a:cs typeface="Calibri"/>
            </a:endParaRPr>
          </a:p>
        </p:txBody>
      </p:sp>
    </p:spTree>
    <p:extLst>
      <p:ext uri="{BB962C8B-B14F-4D97-AF65-F5344CB8AC3E}">
        <p14:creationId xmlns:p14="http://schemas.microsoft.com/office/powerpoint/2010/main" val="2813666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18B004A-DC74-488C-AEFA-1A5F8876ACA4}"/>
              </a:ext>
            </a:extLst>
          </p:cNvPr>
          <p:cNvSpPr>
            <a:spLocks noGrp="1"/>
          </p:cNvSpPr>
          <p:nvPr>
            <p:ph type="title"/>
          </p:nvPr>
        </p:nvSpPr>
        <p:spPr>
          <a:xfrm>
            <a:off x="630936" y="630936"/>
            <a:ext cx="4989918" cy="5478640"/>
          </a:xfrm>
          <a:noFill/>
        </p:spPr>
        <p:txBody>
          <a:bodyPr anchor="ctr">
            <a:normAutofit/>
          </a:bodyPr>
          <a:lstStyle/>
          <a:p>
            <a:r>
              <a:rPr lang="en-US" sz="4800">
                <a:solidFill>
                  <a:schemeClr val="bg1"/>
                </a:solidFill>
                <a:cs typeface="Calibri Light"/>
              </a:rPr>
              <a:t>Survey</a:t>
            </a:r>
            <a:endParaRPr lang="en-US" sz="4800">
              <a:solidFill>
                <a:schemeClr val="bg1"/>
              </a:solidFill>
            </a:endParaRP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633B2E-438E-42F7-BE8E-B2866862FDFF}"/>
              </a:ext>
            </a:extLst>
          </p:cNvPr>
          <p:cNvSpPr>
            <a:spLocks noGrp="1"/>
          </p:cNvSpPr>
          <p:nvPr>
            <p:ph idx="1"/>
          </p:nvPr>
        </p:nvSpPr>
        <p:spPr>
          <a:xfrm>
            <a:off x="5772250" y="472543"/>
            <a:ext cx="5705744" cy="5692716"/>
          </a:xfrm>
          <a:noFill/>
        </p:spPr>
        <p:txBody>
          <a:bodyPr anchor="ctr">
            <a:normAutofit fontScale="92500" lnSpcReduction="10000"/>
          </a:bodyPr>
          <a:lstStyle/>
          <a:p>
            <a:r>
              <a:rPr lang="en-US" sz="1800">
                <a:solidFill>
                  <a:schemeClr val="bg1"/>
                </a:solidFill>
                <a:cs typeface="Calibri"/>
              </a:rPr>
              <a:t>List of 20 questions</a:t>
            </a:r>
          </a:p>
          <a:p>
            <a:r>
              <a:rPr lang="en-US" sz="1800">
                <a:solidFill>
                  <a:schemeClr val="bg1"/>
                </a:solidFill>
                <a:cs typeface="Calibri"/>
              </a:rPr>
              <a:t>First 3 filtering </a:t>
            </a:r>
          </a:p>
          <a:p>
            <a:pPr lvl="1"/>
            <a:r>
              <a:rPr lang="en-US" sz="1400">
                <a:solidFill>
                  <a:schemeClr val="bg1"/>
                </a:solidFill>
                <a:cs typeface="Calibri"/>
              </a:rPr>
              <a:t>Age</a:t>
            </a:r>
            <a:endParaRPr lang="en-US" sz="1400" dirty="0">
              <a:solidFill>
                <a:schemeClr val="bg1"/>
              </a:solidFill>
              <a:cs typeface="Calibri"/>
            </a:endParaRPr>
          </a:p>
          <a:p>
            <a:pPr lvl="1"/>
            <a:r>
              <a:rPr lang="en-US" sz="1400">
                <a:solidFill>
                  <a:schemeClr val="bg1"/>
                </a:solidFill>
                <a:cs typeface="Calibri"/>
              </a:rPr>
              <a:t>Operating System</a:t>
            </a:r>
          </a:p>
          <a:p>
            <a:pPr lvl="1"/>
            <a:r>
              <a:rPr lang="en-US" sz="1400">
                <a:solidFill>
                  <a:schemeClr val="bg1"/>
                </a:solidFill>
                <a:cs typeface="Calibri"/>
              </a:rPr>
              <a:t>Full-time student</a:t>
            </a:r>
          </a:p>
          <a:p>
            <a:r>
              <a:rPr lang="en-US" sz="1800">
                <a:solidFill>
                  <a:schemeClr val="bg1"/>
                </a:solidFill>
                <a:cs typeface="Calibri"/>
              </a:rPr>
              <a:t>Consumer's Habits</a:t>
            </a:r>
            <a:endParaRPr lang="en-US" sz="1800" dirty="0">
              <a:solidFill>
                <a:schemeClr val="bg1"/>
              </a:solidFill>
              <a:cs typeface="Calibri"/>
            </a:endParaRPr>
          </a:p>
          <a:p>
            <a:pPr lvl="1"/>
            <a:r>
              <a:rPr lang="en-US" sz="1000">
                <a:solidFill>
                  <a:schemeClr val="bg1"/>
                </a:solidFill>
                <a:ea typeface="+mn-lt"/>
                <a:cs typeface="+mn-lt"/>
              </a:rPr>
              <a:t>What operating system (smartphone) do you use currently?</a:t>
            </a:r>
            <a:endParaRPr lang="en-US" sz="1000">
              <a:solidFill>
                <a:schemeClr val="bg1"/>
              </a:solidFill>
              <a:cs typeface="Calibri"/>
            </a:endParaRPr>
          </a:p>
          <a:p>
            <a:pPr lvl="1"/>
            <a:r>
              <a:rPr lang="en-US" sz="1000">
                <a:solidFill>
                  <a:schemeClr val="bg1"/>
                </a:solidFill>
                <a:ea typeface="+mn-lt"/>
                <a:cs typeface="+mn-lt"/>
              </a:rPr>
              <a:t>What do you primarily use social media for?</a:t>
            </a:r>
            <a:endParaRPr lang="en-US" sz="1000">
              <a:solidFill>
                <a:schemeClr val="bg1"/>
              </a:solidFill>
              <a:cs typeface="Calibri"/>
            </a:endParaRPr>
          </a:p>
          <a:p>
            <a:pPr lvl="1"/>
            <a:r>
              <a:rPr lang="en-US" sz="1000">
                <a:solidFill>
                  <a:schemeClr val="bg1"/>
                </a:solidFill>
                <a:ea typeface="+mn-lt"/>
                <a:cs typeface="+mn-lt"/>
              </a:rPr>
              <a:t>How often do you use your phone throughout the day?</a:t>
            </a:r>
            <a:endParaRPr lang="en-US" sz="1000">
              <a:solidFill>
                <a:schemeClr val="bg1"/>
              </a:solidFill>
              <a:cs typeface="Calibri"/>
            </a:endParaRPr>
          </a:p>
          <a:p>
            <a:pPr lvl="1"/>
            <a:r>
              <a:rPr lang="en-US" sz="1000">
                <a:solidFill>
                  <a:schemeClr val="bg1"/>
                </a:solidFill>
                <a:ea typeface="+mn-lt"/>
                <a:cs typeface="+mn-lt"/>
              </a:rPr>
              <a:t>How often do you use social media throughout the day?</a:t>
            </a:r>
            <a:endParaRPr lang="en-US" sz="1000">
              <a:solidFill>
                <a:schemeClr val="bg1"/>
              </a:solidFill>
              <a:cs typeface="Calibri"/>
            </a:endParaRPr>
          </a:p>
          <a:p>
            <a:pPr lvl="1"/>
            <a:r>
              <a:rPr lang="en-US" sz="1000">
                <a:solidFill>
                  <a:schemeClr val="bg1"/>
                </a:solidFill>
                <a:ea typeface="+mn-lt"/>
                <a:cs typeface="+mn-lt"/>
              </a:rPr>
              <a:t>How often do you check your phone during class?</a:t>
            </a:r>
            <a:endParaRPr lang="en-US" sz="1000">
              <a:solidFill>
                <a:schemeClr val="bg1"/>
              </a:solidFill>
              <a:cs typeface="Calibri"/>
            </a:endParaRPr>
          </a:p>
          <a:p>
            <a:r>
              <a:rPr lang="en-US" sz="1800">
                <a:solidFill>
                  <a:schemeClr val="bg1"/>
                </a:solidFill>
                <a:cs typeface="Calibri"/>
              </a:rPr>
              <a:t>Customer's Personality</a:t>
            </a:r>
            <a:endParaRPr lang="en-US" sz="1800" dirty="0">
              <a:solidFill>
                <a:schemeClr val="bg1"/>
              </a:solidFill>
              <a:cs typeface="Calibri"/>
            </a:endParaRPr>
          </a:p>
          <a:p>
            <a:pPr lvl="1"/>
            <a:r>
              <a:rPr lang="en-US" sz="1000">
                <a:solidFill>
                  <a:schemeClr val="bg1"/>
                </a:solidFill>
                <a:ea typeface="+mn-lt"/>
                <a:cs typeface="+mn-lt"/>
              </a:rPr>
              <a:t>How often do you use social media to stay in contact with friends, family, acquaintances?</a:t>
            </a:r>
          </a:p>
          <a:p>
            <a:pPr lvl="1"/>
            <a:r>
              <a:rPr lang="en-US" sz="1000">
                <a:solidFill>
                  <a:schemeClr val="bg1"/>
                </a:solidFill>
                <a:ea typeface="+mn-lt"/>
                <a:cs typeface="+mn-lt"/>
              </a:rPr>
              <a:t>Does social media help you make more in-person connections?</a:t>
            </a:r>
          </a:p>
          <a:p>
            <a:pPr lvl="1"/>
            <a:r>
              <a:rPr lang="en-US" sz="1000">
                <a:solidFill>
                  <a:schemeClr val="bg1"/>
                </a:solidFill>
                <a:ea typeface="+mn-lt"/>
                <a:cs typeface="+mn-lt"/>
              </a:rPr>
              <a:t>Do you feel that you need social media to “keep in touch” with your relationships?</a:t>
            </a:r>
          </a:p>
          <a:p>
            <a:pPr lvl="1"/>
            <a:r>
              <a:rPr lang="en-US" sz="1000">
                <a:solidFill>
                  <a:schemeClr val="bg1"/>
                </a:solidFill>
                <a:ea typeface="+mn-lt"/>
                <a:cs typeface="+mn-lt"/>
              </a:rPr>
              <a:t>Do you benefit from any of the following when using social media? Select all that apply.</a:t>
            </a:r>
          </a:p>
          <a:p>
            <a:r>
              <a:rPr lang="en-US" sz="1800">
                <a:solidFill>
                  <a:schemeClr val="bg1"/>
                </a:solidFill>
                <a:cs typeface="Calibri"/>
              </a:rPr>
              <a:t>General Opinion</a:t>
            </a:r>
          </a:p>
          <a:p>
            <a:pPr lvl="1"/>
            <a:r>
              <a:rPr lang="en-US" sz="1000">
                <a:solidFill>
                  <a:schemeClr val="bg1"/>
                </a:solidFill>
                <a:ea typeface="+mn-lt"/>
                <a:cs typeface="+mn-lt"/>
              </a:rPr>
              <a:t>Rate the social media apps in order from most used to least.</a:t>
            </a:r>
            <a:endParaRPr lang="en-US" sz="1000">
              <a:solidFill>
                <a:schemeClr val="bg1"/>
              </a:solidFill>
              <a:cs typeface="Calibri"/>
            </a:endParaRPr>
          </a:p>
          <a:p>
            <a:pPr lvl="1"/>
            <a:r>
              <a:rPr lang="en-US" sz="1000">
                <a:solidFill>
                  <a:schemeClr val="bg1"/>
                </a:solidFill>
                <a:ea typeface="+mn-lt"/>
                <a:cs typeface="+mn-lt"/>
              </a:rPr>
              <a:t>Does social media reduce your ability to focus?</a:t>
            </a:r>
            <a:endParaRPr lang="en-US" sz="1000">
              <a:solidFill>
                <a:schemeClr val="bg1"/>
              </a:solidFill>
              <a:cs typeface="Calibri"/>
            </a:endParaRPr>
          </a:p>
          <a:p>
            <a:pPr lvl="1"/>
            <a:r>
              <a:rPr lang="en-US" sz="1000">
                <a:solidFill>
                  <a:schemeClr val="bg1"/>
                </a:solidFill>
                <a:ea typeface="+mn-lt"/>
                <a:cs typeface="+mn-lt"/>
              </a:rPr>
              <a:t>What emotions do you associate with social media?</a:t>
            </a:r>
            <a:endParaRPr lang="en-US" sz="1000">
              <a:solidFill>
                <a:schemeClr val="bg1"/>
              </a:solidFill>
              <a:cs typeface="Calibri"/>
            </a:endParaRPr>
          </a:p>
          <a:p>
            <a:pPr lvl="1"/>
            <a:r>
              <a:rPr lang="en-US" sz="1000">
                <a:solidFill>
                  <a:schemeClr val="bg1"/>
                </a:solidFill>
                <a:ea typeface="+mn-lt"/>
                <a:cs typeface="+mn-lt"/>
              </a:rPr>
              <a:t>How likely are you to make a decision based on what you see on social media?</a:t>
            </a:r>
            <a:endParaRPr lang="en-US" sz="1000">
              <a:solidFill>
                <a:schemeClr val="bg1"/>
              </a:solidFill>
              <a:cs typeface="Calibri"/>
            </a:endParaRPr>
          </a:p>
          <a:p>
            <a:pPr lvl="1"/>
            <a:r>
              <a:rPr lang="en-US" sz="1000">
                <a:solidFill>
                  <a:schemeClr val="bg1"/>
                </a:solidFill>
                <a:ea typeface="+mn-lt"/>
                <a:cs typeface="+mn-lt"/>
              </a:rPr>
              <a:t>In what ways do you think social media impacts mental health? Select all that apply.</a:t>
            </a:r>
            <a:endParaRPr lang="en-US" sz="1000">
              <a:solidFill>
                <a:schemeClr val="bg1"/>
              </a:solidFill>
              <a:cs typeface="Calibri"/>
            </a:endParaRPr>
          </a:p>
          <a:p>
            <a:pPr lvl="1"/>
            <a:r>
              <a:rPr lang="en-US" sz="1000">
                <a:solidFill>
                  <a:schemeClr val="bg1"/>
                </a:solidFill>
                <a:ea typeface="+mn-lt"/>
                <a:cs typeface="+mn-lt"/>
              </a:rPr>
              <a:t>What emotions do you associate with social media?</a:t>
            </a:r>
            <a:endParaRPr lang="en-US" sz="1000">
              <a:solidFill>
                <a:schemeClr val="bg1"/>
              </a:solidFill>
              <a:cs typeface="Calibri"/>
            </a:endParaRPr>
          </a:p>
          <a:p>
            <a:r>
              <a:rPr lang="en-US" sz="1800">
                <a:solidFill>
                  <a:schemeClr val="bg1"/>
                </a:solidFill>
                <a:cs typeface="Calibri"/>
              </a:rPr>
              <a:t>Product attributes</a:t>
            </a:r>
            <a:endParaRPr lang="en-US" sz="1800" dirty="0">
              <a:solidFill>
                <a:schemeClr val="bg1"/>
              </a:solidFill>
              <a:cs typeface="Calibri"/>
            </a:endParaRPr>
          </a:p>
          <a:p>
            <a:pPr lvl="1"/>
            <a:r>
              <a:rPr lang="en-US" sz="1000">
                <a:solidFill>
                  <a:schemeClr val="bg1"/>
                </a:solidFill>
                <a:ea typeface="+mn-lt"/>
                <a:cs typeface="+mn-lt"/>
              </a:rPr>
              <a:t>“Social media negatively impacts mental health”</a:t>
            </a:r>
            <a:endParaRPr lang="en-US" sz="1000">
              <a:solidFill>
                <a:schemeClr val="bg1"/>
              </a:solidFill>
              <a:cs typeface="Calibri"/>
            </a:endParaRPr>
          </a:p>
          <a:p>
            <a:pPr lvl="1"/>
            <a:endParaRPr lang="en-US" sz="1400" dirty="0">
              <a:solidFill>
                <a:schemeClr val="bg1"/>
              </a:solidFill>
              <a:cs typeface="Calibri"/>
            </a:endParaRPr>
          </a:p>
        </p:txBody>
      </p:sp>
    </p:spTree>
    <p:extLst>
      <p:ext uri="{BB962C8B-B14F-4D97-AF65-F5344CB8AC3E}">
        <p14:creationId xmlns:p14="http://schemas.microsoft.com/office/powerpoint/2010/main" val="582090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8FB7303-3079-4B71-A40F-0618C226A212}"/>
              </a:ext>
            </a:extLst>
          </p:cNvPr>
          <p:cNvSpPr>
            <a:spLocks noGrp="1"/>
          </p:cNvSpPr>
          <p:nvPr>
            <p:ph type="ctrTitle"/>
          </p:nvPr>
        </p:nvSpPr>
        <p:spPr>
          <a:xfrm>
            <a:off x="2043326" y="609600"/>
            <a:ext cx="8229600" cy="2819399"/>
          </a:xfrm>
          <a:noFill/>
        </p:spPr>
        <p:txBody>
          <a:bodyPr anchor="b">
            <a:normAutofit/>
          </a:bodyPr>
          <a:lstStyle/>
          <a:p>
            <a:r>
              <a:rPr lang="en-US" sz="4800">
                <a:solidFill>
                  <a:schemeClr val="bg1"/>
                </a:solidFill>
                <a:cs typeface="Calibri Light"/>
              </a:rPr>
              <a:t>Univariate Analysis Categorical</a:t>
            </a:r>
            <a:endParaRPr lang="en-US" sz="4800">
              <a:solidFill>
                <a:schemeClr val="bg1"/>
              </a:solidFill>
            </a:endParaRPr>
          </a:p>
        </p:txBody>
      </p:sp>
      <p:sp>
        <p:nvSpPr>
          <p:cNvPr id="3" name="Subtitle 2">
            <a:extLst>
              <a:ext uri="{FF2B5EF4-FFF2-40B4-BE49-F238E27FC236}">
                <a16:creationId xmlns:a16="http://schemas.microsoft.com/office/drawing/2014/main" id="{B3E3F29D-62D8-49FC-9024-A569EF5E588A}"/>
              </a:ext>
            </a:extLst>
          </p:cNvPr>
          <p:cNvSpPr>
            <a:spLocks noGrp="1"/>
          </p:cNvSpPr>
          <p:nvPr>
            <p:ph type="subTitle" idx="1"/>
          </p:nvPr>
        </p:nvSpPr>
        <p:spPr>
          <a:xfrm>
            <a:off x="2043326" y="3522428"/>
            <a:ext cx="8229600" cy="2607079"/>
          </a:xfrm>
          <a:noFill/>
        </p:spPr>
        <p:txBody>
          <a:bodyPr vert="horz" lIns="91440" tIns="45720" rIns="91440" bIns="45720" rtlCol="0" anchor="t">
            <a:normAutofit/>
          </a:bodyPr>
          <a:lstStyle/>
          <a:p>
            <a:r>
              <a:rPr lang="en-US">
                <a:solidFill>
                  <a:schemeClr val="bg1"/>
                </a:solidFill>
                <a:cs typeface="Calibri"/>
              </a:rPr>
              <a:t>Yue</a:t>
            </a: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610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6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5">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67" name="Straight Connector 66">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5BE0D975-7725-493F-8862-ED40C46BE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3" name="Oval 72">
              <a:extLst>
                <a:ext uri="{FF2B5EF4-FFF2-40B4-BE49-F238E27FC236}">
                  <a16:creationId xmlns:a16="http://schemas.microsoft.com/office/drawing/2014/main" id="{683F0D96-8CD4-4CDE-B0CC-657797260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73">
              <a:extLst>
                <a:ext uri="{FF2B5EF4-FFF2-40B4-BE49-F238E27FC236}">
                  <a16:creationId xmlns:a16="http://schemas.microsoft.com/office/drawing/2014/main" id="{924C51D7-954A-4143-B39C-4752FA3B6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491EF17-1635-4AEB-AC11-07BA2A119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75">
              <a:extLst>
                <a:ext uri="{FF2B5EF4-FFF2-40B4-BE49-F238E27FC236}">
                  <a16:creationId xmlns:a16="http://schemas.microsoft.com/office/drawing/2014/main" id="{32F202BA-4686-4BC5-8CA5-60010A0FC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753C14B0-1161-49D1-9AAC-B4BAD7436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C8E96422-DF7F-4DB7-9786-EABEBF8BC6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8E6B22E8-EFFA-4442-BE9D-7B619B4BE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313" y="338510"/>
            <a:ext cx="5330898" cy="3025283"/>
          </a:xfrm>
          <a:prstGeom prst="rect">
            <a:avLst/>
          </a:prstGeom>
        </p:spPr>
      </p:pic>
      <p:sp>
        <p:nvSpPr>
          <p:cNvPr id="80" name="Rectangle 79">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81">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3" name="Straight Connector 82">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9" name="Straight Connector 83">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5" descr="Graphical user interface, text, application&#10;&#10;Description automatically generated">
            <a:extLst>
              <a:ext uri="{FF2B5EF4-FFF2-40B4-BE49-F238E27FC236}">
                <a16:creationId xmlns:a16="http://schemas.microsoft.com/office/drawing/2014/main" id="{7D3CFFAF-71C2-4D27-8C0C-9C6346F08A0B}"/>
              </a:ext>
            </a:extLst>
          </p:cNvPr>
          <p:cNvPicPr>
            <a:picLocks noChangeAspect="1"/>
          </p:cNvPicPr>
          <p:nvPr/>
        </p:nvPicPr>
        <p:blipFill>
          <a:blip r:embed="rId3"/>
          <a:stretch>
            <a:fillRect/>
          </a:stretch>
        </p:blipFill>
        <p:spPr>
          <a:xfrm>
            <a:off x="6149111" y="338510"/>
            <a:ext cx="5330898" cy="1745726"/>
          </a:xfrm>
          <a:prstGeom prst="rect">
            <a:avLst/>
          </a:prstGeom>
        </p:spPr>
      </p:pic>
      <p:sp>
        <p:nvSpPr>
          <p:cNvPr id="88" name="Rectangle 87">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9">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91" name="Straight Connector 90">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DE0D248-320F-384F-B2B4-6BCD29F85EB1}"/>
              </a:ext>
            </a:extLst>
          </p:cNvPr>
          <p:cNvSpPr>
            <a:spLocks noGrp="1"/>
          </p:cNvSpPr>
          <p:nvPr>
            <p:ph type="title"/>
          </p:nvPr>
        </p:nvSpPr>
        <p:spPr>
          <a:xfrm>
            <a:off x="630936" y="4018137"/>
            <a:ext cx="4651076" cy="2129586"/>
          </a:xfrm>
          <a:noFill/>
        </p:spPr>
        <p:txBody>
          <a:bodyPr anchor="t">
            <a:normAutofit/>
          </a:bodyPr>
          <a:lstStyle/>
          <a:p>
            <a:r>
              <a:rPr lang="en-US" sz="4800" b="1">
                <a:solidFill>
                  <a:schemeClr val="bg1"/>
                </a:solidFill>
              </a:rPr>
              <a:t>Operating System</a:t>
            </a:r>
            <a:endParaRPr lang="en-US" sz="4800">
              <a:solidFill>
                <a:schemeClr val="bg1"/>
              </a:solidFill>
              <a:cs typeface="Calibri Light"/>
            </a:endParaRPr>
          </a:p>
        </p:txBody>
      </p:sp>
      <p:sp>
        <p:nvSpPr>
          <p:cNvPr id="3" name="Content Placeholder 2">
            <a:extLst>
              <a:ext uri="{FF2B5EF4-FFF2-40B4-BE49-F238E27FC236}">
                <a16:creationId xmlns:a16="http://schemas.microsoft.com/office/drawing/2014/main" id="{CDA93A4E-8EDA-8C4D-B8F0-DF098A70736F}"/>
              </a:ext>
            </a:extLst>
          </p:cNvPr>
          <p:cNvSpPr>
            <a:spLocks noGrp="1"/>
          </p:cNvSpPr>
          <p:nvPr>
            <p:ph idx="1"/>
          </p:nvPr>
        </p:nvSpPr>
        <p:spPr>
          <a:xfrm>
            <a:off x="5486080" y="4018143"/>
            <a:ext cx="5994666" cy="2129599"/>
          </a:xfrm>
          <a:noFill/>
        </p:spPr>
        <p:txBody>
          <a:bodyPr anchor="t">
            <a:normAutofit/>
          </a:bodyPr>
          <a:lstStyle/>
          <a:p>
            <a:r>
              <a:rPr lang="en-US" sz="1800">
                <a:solidFill>
                  <a:schemeClr val="bg1"/>
                </a:solidFill>
              </a:rPr>
              <a:t>Section One- Univariate Analysis- Categorical Measure </a:t>
            </a:r>
          </a:p>
          <a:p>
            <a:pPr lvl="1"/>
            <a:r>
              <a:rPr lang="en-US" sz="1800">
                <a:solidFill>
                  <a:schemeClr val="bg1"/>
                </a:solidFill>
              </a:rPr>
              <a:t>Operating System </a:t>
            </a:r>
          </a:p>
          <a:p>
            <a:pPr lvl="1"/>
            <a:endParaRPr lang="en-US" sz="1800">
              <a:solidFill>
                <a:schemeClr val="bg1"/>
              </a:solidFill>
            </a:endParaRPr>
          </a:p>
          <a:p>
            <a:pPr marL="457200" lvl="1" indent="0">
              <a:buNone/>
            </a:pPr>
            <a:endParaRPr lang="en-US" sz="1800">
              <a:solidFill>
                <a:schemeClr val="bg1"/>
              </a:solidFill>
            </a:endParaRPr>
          </a:p>
        </p:txBody>
      </p:sp>
    </p:spTree>
    <p:extLst>
      <p:ext uri="{BB962C8B-B14F-4D97-AF65-F5344CB8AC3E}">
        <p14:creationId xmlns:p14="http://schemas.microsoft.com/office/powerpoint/2010/main" val="297698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71" name="Straight Connector 70">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5BE0D975-7725-493F-8862-ED40C46BE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7" name="Oval 76">
              <a:extLst>
                <a:ext uri="{FF2B5EF4-FFF2-40B4-BE49-F238E27FC236}">
                  <a16:creationId xmlns:a16="http://schemas.microsoft.com/office/drawing/2014/main" id="{683F0D96-8CD4-4CDE-B0CC-657797260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924C51D7-954A-4143-B39C-4752FA3B6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B491EF17-1635-4AEB-AC11-07BA2A119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2F202BA-4686-4BC5-8CA5-60010A0FC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a:extLst>
                <a:ext uri="{FF2B5EF4-FFF2-40B4-BE49-F238E27FC236}">
                  <a16:creationId xmlns:a16="http://schemas.microsoft.com/office/drawing/2014/main" id="{753C14B0-1161-49D1-9AAC-B4BAD7436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C8E96422-DF7F-4DB7-9786-EABEBF8BC6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a:extLst>
              <a:ext uri="{FF2B5EF4-FFF2-40B4-BE49-F238E27FC236}">
                <a16:creationId xmlns:a16="http://schemas.microsoft.com/office/drawing/2014/main" id="{9777822E-4061-46B3-8585-97ABB8C1DE86}"/>
              </a:ext>
            </a:extLst>
          </p:cNvPr>
          <p:cNvPicPr>
            <a:picLocks noChangeAspect="1"/>
          </p:cNvPicPr>
          <p:nvPr/>
        </p:nvPicPr>
        <p:blipFill>
          <a:blip r:embed="rId3"/>
          <a:stretch>
            <a:fillRect/>
          </a:stretch>
        </p:blipFill>
        <p:spPr>
          <a:xfrm>
            <a:off x="630313" y="338510"/>
            <a:ext cx="6824418" cy="2746577"/>
          </a:xfrm>
          <a:prstGeom prst="rect">
            <a:avLst/>
          </a:prstGeom>
        </p:spPr>
      </p:pic>
      <p:sp>
        <p:nvSpPr>
          <p:cNvPr id="84" name="Rectangle 8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7" name="Straight Connector 8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92" name="Rectangle 9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95" name="Straight Connector 9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DE0D248-320F-384F-B2B4-6BCD29F85EB1}"/>
              </a:ext>
            </a:extLst>
          </p:cNvPr>
          <p:cNvSpPr>
            <a:spLocks noGrp="1"/>
          </p:cNvSpPr>
          <p:nvPr>
            <p:ph type="title"/>
          </p:nvPr>
        </p:nvSpPr>
        <p:spPr>
          <a:xfrm>
            <a:off x="630936" y="4018137"/>
            <a:ext cx="4651076" cy="2129586"/>
          </a:xfrm>
          <a:noFill/>
        </p:spPr>
        <p:txBody>
          <a:bodyPr anchor="t">
            <a:normAutofit/>
          </a:bodyPr>
          <a:lstStyle/>
          <a:p>
            <a:r>
              <a:rPr lang="en-US" sz="4800" b="1">
                <a:solidFill>
                  <a:schemeClr val="bg1"/>
                </a:solidFill>
              </a:rPr>
              <a:t>Usage of Social Media</a:t>
            </a:r>
            <a:endParaRPr lang="en-US" sz="4800" b="1">
              <a:solidFill>
                <a:schemeClr val="bg1"/>
              </a:solidFill>
              <a:cs typeface="Calibri Light"/>
            </a:endParaRPr>
          </a:p>
        </p:txBody>
      </p:sp>
      <p:sp>
        <p:nvSpPr>
          <p:cNvPr id="3" name="Content Placeholder 2">
            <a:extLst>
              <a:ext uri="{FF2B5EF4-FFF2-40B4-BE49-F238E27FC236}">
                <a16:creationId xmlns:a16="http://schemas.microsoft.com/office/drawing/2014/main" id="{CDA93A4E-8EDA-8C4D-B8F0-DF098A70736F}"/>
              </a:ext>
            </a:extLst>
          </p:cNvPr>
          <p:cNvSpPr>
            <a:spLocks noGrp="1"/>
          </p:cNvSpPr>
          <p:nvPr>
            <p:ph idx="1"/>
          </p:nvPr>
        </p:nvSpPr>
        <p:spPr>
          <a:xfrm>
            <a:off x="5486080" y="4018143"/>
            <a:ext cx="5994666" cy="2129599"/>
          </a:xfrm>
          <a:noFill/>
        </p:spPr>
        <p:txBody>
          <a:bodyPr anchor="t">
            <a:normAutofit/>
          </a:bodyPr>
          <a:lstStyle/>
          <a:p>
            <a:r>
              <a:rPr lang="en-US" sz="1800">
                <a:solidFill>
                  <a:schemeClr val="bg1"/>
                </a:solidFill>
              </a:rPr>
              <a:t>Section One- Univariate Analysis- Categorical Measure </a:t>
            </a:r>
          </a:p>
          <a:p>
            <a:pPr lvl="1"/>
            <a:r>
              <a:rPr lang="en-US" sz="1800">
                <a:solidFill>
                  <a:schemeClr val="bg1"/>
                </a:solidFill>
              </a:rPr>
              <a:t>Usage of Social Media</a:t>
            </a:r>
          </a:p>
          <a:p>
            <a:pPr marL="457200" lvl="1" indent="0">
              <a:buNone/>
            </a:pPr>
            <a:endParaRPr lang="en-US" sz="1800">
              <a:solidFill>
                <a:schemeClr val="bg1"/>
              </a:solidFill>
            </a:endParaRPr>
          </a:p>
        </p:txBody>
      </p:sp>
      <p:grpSp>
        <p:nvGrpSpPr>
          <p:cNvPr id="7" name="Group 6">
            <a:extLst>
              <a:ext uri="{FF2B5EF4-FFF2-40B4-BE49-F238E27FC236}">
                <a16:creationId xmlns:a16="http://schemas.microsoft.com/office/drawing/2014/main" id="{FC970601-001C-4C7F-B3EA-B9042F377ECB}"/>
              </a:ext>
            </a:extLst>
          </p:cNvPr>
          <p:cNvGrpSpPr/>
          <p:nvPr/>
        </p:nvGrpSpPr>
        <p:grpSpPr>
          <a:xfrm>
            <a:off x="7592448" y="338510"/>
            <a:ext cx="3601001" cy="2750515"/>
            <a:chOff x="9421248" y="338510"/>
            <a:chExt cx="2059585" cy="1461647"/>
          </a:xfrm>
        </p:grpSpPr>
        <p:pic>
          <p:nvPicPr>
            <p:cNvPr id="4" name="Picture 3" descr="Background pattern&#10;&#10;Description automatically generated">
              <a:extLst>
                <a:ext uri="{FF2B5EF4-FFF2-40B4-BE49-F238E27FC236}">
                  <a16:creationId xmlns:a16="http://schemas.microsoft.com/office/drawing/2014/main" id="{051BF76F-02AF-B440-9D8E-E399BF5731D0}"/>
                </a:ext>
              </a:extLst>
            </p:cNvPr>
            <p:cNvPicPr>
              <a:picLocks noChangeAspect="1"/>
            </p:cNvPicPr>
            <p:nvPr/>
          </p:nvPicPr>
          <p:blipFill rotWithShape="1">
            <a:blip r:embed="rId4">
              <a:extLst>
                <a:ext uri="{28A0092B-C50C-407E-A947-70E740481C1C}">
                  <a14:useLocalDpi xmlns:a14="http://schemas.microsoft.com/office/drawing/2010/main" val="0"/>
                </a:ext>
              </a:extLst>
            </a:blip>
            <a:srcRect l="79657" r="-34" b="297"/>
            <a:stretch/>
          </p:blipFill>
          <p:spPr>
            <a:xfrm>
              <a:off x="10394540" y="338510"/>
              <a:ext cx="1086293" cy="1461647"/>
            </a:xfrm>
            <a:prstGeom prst="rect">
              <a:avLst/>
            </a:prstGeom>
          </p:spPr>
        </p:pic>
        <p:pic>
          <p:nvPicPr>
            <p:cNvPr id="6" name="Picture 6" descr="Background pattern&#10;&#10;Description automatically generated">
              <a:extLst>
                <a:ext uri="{FF2B5EF4-FFF2-40B4-BE49-F238E27FC236}">
                  <a16:creationId xmlns:a16="http://schemas.microsoft.com/office/drawing/2014/main" id="{0D2DAE6E-D05F-4EAC-B07F-81DFD9EB90F7}"/>
                </a:ext>
              </a:extLst>
            </p:cNvPr>
            <p:cNvPicPr>
              <a:picLocks noChangeAspect="1"/>
            </p:cNvPicPr>
            <p:nvPr/>
          </p:nvPicPr>
          <p:blipFill rotWithShape="1">
            <a:blip r:embed="rId5"/>
            <a:srcRect l="-187" r="82051" b="291"/>
            <a:stretch/>
          </p:blipFill>
          <p:spPr>
            <a:xfrm>
              <a:off x="9421248" y="338817"/>
              <a:ext cx="976796" cy="1460329"/>
            </a:xfrm>
            <a:prstGeom prst="rect">
              <a:avLst/>
            </a:prstGeom>
          </p:spPr>
        </p:pic>
      </p:grpSp>
    </p:spTree>
    <p:extLst>
      <p:ext uri="{BB962C8B-B14F-4D97-AF65-F5344CB8AC3E}">
        <p14:creationId xmlns:p14="http://schemas.microsoft.com/office/powerpoint/2010/main" val="348900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1" name="Oval 40">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1" name="Straight Connector 50">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6" name="Rectangle 55">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9" name="Straight Connector 58">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DE0D248-320F-384F-B2B4-6BCD29F85EB1}"/>
              </a:ext>
            </a:extLst>
          </p:cNvPr>
          <p:cNvSpPr>
            <a:spLocks noGrp="1"/>
          </p:cNvSpPr>
          <p:nvPr>
            <p:ph type="title"/>
          </p:nvPr>
        </p:nvSpPr>
        <p:spPr>
          <a:xfrm>
            <a:off x="630935" y="4018137"/>
            <a:ext cx="5071221" cy="2129586"/>
          </a:xfrm>
          <a:noFill/>
        </p:spPr>
        <p:txBody>
          <a:bodyPr anchor="t">
            <a:normAutofit/>
          </a:bodyPr>
          <a:lstStyle/>
          <a:p>
            <a:r>
              <a:rPr lang="en-US" sz="4800" b="1">
                <a:solidFill>
                  <a:schemeClr val="bg1"/>
                </a:solidFill>
              </a:rPr>
              <a:t>Primary Social Media App</a:t>
            </a:r>
            <a:endParaRPr lang="en-US" sz="4800">
              <a:solidFill>
                <a:schemeClr val="bg1"/>
              </a:solidFill>
              <a:cs typeface="Calibri Light"/>
            </a:endParaRPr>
          </a:p>
        </p:txBody>
      </p:sp>
      <p:grpSp>
        <p:nvGrpSpPr>
          <p:cNvPr id="64" name="Group 63">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65" name="Straight Connector 64">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0" name="Oval 69">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A93A4E-8EDA-8C4D-B8F0-DF098A70736F}"/>
              </a:ext>
            </a:extLst>
          </p:cNvPr>
          <p:cNvSpPr>
            <a:spLocks noGrp="1"/>
          </p:cNvSpPr>
          <p:nvPr>
            <p:ph idx="1"/>
          </p:nvPr>
        </p:nvSpPr>
        <p:spPr>
          <a:xfrm>
            <a:off x="5925304" y="4018143"/>
            <a:ext cx="5549111" cy="2129599"/>
          </a:xfrm>
          <a:noFill/>
        </p:spPr>
        <p:txBody>
          <a:bodyPr anchor="t">
            <a:normAutofit/>
          </a:bodyPr>
          <a:lstStyle/>
          <a:p>
            <a:r>
              <a:rPr lang="en-US" sz="1800">
                <a:solidFill>
                  <a:schemeClr val="bg1"/>
                </a:solidFill>
              </a:rPr>
              <a:t>Section One- Univariate Analysis- Categorical Measure </a:t>
            </a:r>
          </a:p>
          <a:p>
            <a:pPr lvl="1"/>
            <a:r>
              <a:rPr lang="en-US" sz="1800">
                <a:solidFill>
                  <a:schemeClr val="bg1"/>
                </a:solidFill>
              </a:rPr>
              <a:t>Primary Social Media App</a:t>
            </a:r>
            <a:r>
              <a:rPr lang="en-US" sz="1800">
                <a:solidFill>
                  <a:schemeClr val="bg1"/>
                </a:solidFill>
                <a:effectLst/>
              </a:rPr>
              <a:t> </a:t>
            </a:r>
            <a:endParaRPr lang="en-US" sz="1800">
              <a:solidFill>
                <a:schemeClr val="bg1"/>
              </a:solidFill>
            </a:endParaRPr>
          </a:p>
          <a:p>
            <a:pPr lvl="1"/>
            <a:endParaRPr lang="en-US" sz="1800">
              <a:solidFill>
                <a:schemeClr val="bg1"/>
              </a:solidFill>
            </a:endParaRPr>
          </a:p>
          <a:p>
            <a:pPr marL="457200" lvl="1" indent="0">
              <a:buNone/>
            </a:pPr>
            <a:endParaRPr lang="en-US" sz="1800">
              <a:solidFill>
                <a:schemeClr val="bg1"/>
              </a:solidFill>
            </a:endParaRPr>
          </a:p>
        </p:txBody>
      </p:sp>
      <p:graphicFrame>
        <p:nvGraphicFramePr>
          <p:cNvPr id="4" name="Table 3">
            <a:extLst>
              <a:ext uri="{FF2B5EF4-FFF2-40B4-BE49-F238E27FC236}">
                <a16:creationId xmlns:a16="http://schemas.microsoft.com/office/drawing/2014/main" id="{DE28FCC9-214C-454E-A1D9-CFC48A23BE5F}"/>
              </a:ext>
            </a:extLst>
          </p:cNvPr>
          <p:cNvGraphicFramePr>
            <a:graphicFrameLocks noGrp="1"/>
          </p:cNvGraphicFramePr>
          <p:nvPr>
            <p:extLst>
              <p:ext uri="{D42A27DB-BD31-4B8C-83A1-F6EECF244321}">
                <p14:modId xmlns:p14="http://schemas.microsoft.com/office/powerpoint/2010/main" val="3807828087"/>
              </p:ext>
            </p:extLst>
          </p:nvPr>
        </p:nvGraphicFramePr>
        <p:xfrm>
          <a:off x="631359" y="749578"/>
          <a:ext cx="10843071" cy="3126380"/>
        </p:xfrm>
        <a:graphic>
          <a:graphicData uri="http://schemas.openxmlformats.org/drawingml/2006/table">
            <a:tbl>
              <a:tblPr firstRow="1" firstCol="1" bandRow="1"/>
              <a:tblGrid>
                <a:gridCol w="2283072">
                  <a:extLst>
                    <a:ext uri="{9D8B030D-6E8A-4147-A177-3AD203B41FA5}">
                      <a16:colId xmlns:a16="http://schemas.microsoft.com/office/drawing/2014/main" val="3457460659"/>
                    </a:ext>
                  </a:extLst>
                </a:gridCol>
                <a:gridCol w="1222857">
                  <a:extLst>
                    <a:ext uri="{9D8B030D-6E8A-4147-A177-3AD203B41FA5}">
                      <a16:colId xmlns:a16="http://schemas.microsoft.com/office/drawing/2014/main" val="2980380917"/>
                    </a:ext>
                  </a:extLst>
                </a:gridCol>
                <a:gridCol w="1222857">
                  <a:extLst>
                    <a:ext uri="{9D8B030D-6E8A-4147-A177-3AD203B41FA5}">
                      <a16:colId xmlns:a16="http://schemas.microsoft.com/office/drawing/2014/main" val="3175356553"/>
                    </a:ext>
                  </a:extLst>
                </a:gridCol>
                <a:gridCol w="1222857">
                  <a:extLst>
                    <a:ext uri="{9D8B030D-6E8A-4147-A177-3AD203B41FA5}">
                      <a16:colId xmlns:a16="http://schemas.microsoft.com/office/drawing/2014/main" val="3213192821"/>
                    </a:ext>
                  </a:extLst>
                </a:gridCol>
                <a:gridCol w="1222857">
                  <a:extLst>
                    <a:ext uri="{9D8B030D-6E8A-4147-A177-3AD203B41FA5}">
                      <a16:colId xmlns:a16="http://schemas.microsoft.com/office/drawing/2014/main" val="1682393503"/>
                    </a:ext>
                  </a:extLst>
                </a:gridCol>
                <a:gridCol w="1222857">
                  <a:extLst>
                    <a:ext uri="{9D8B030D-6E8A-4147-A177-3AD203B41FA5}">
                      <a16:colId xmlns:a16="http://schemas.microsoft.com/office/drawing/2014/main" val="3158876561"/>
                    </a:ext>
                  </a:extLst>
                </a:gridCol>
                <a:gridCol w="1222857">
                  <a:extLst>
                    <a:ext uri="{9D8B030D-6E8A-4147-A177-3AD203B41FA5}">
                      <a16:colId xmlns:a16="http://schemas.microsoft.com/office/drawing/2014/main" val="1213035778"/>
                    </a:ext>
                  </a:extLst>
                </a:gridCol>
                <a:gridCol w="1222857">
                  <a:extLst>
                    <a:ext uri="{9D8B030D-6E8A-4147-A177-3AD203B41FA5}">
                      <a16:colId xmlns:a16="http://schemas.microsoft.com/office/drawing/2014/main" val="2794689711"/>
                    </a:ext>
                  </a:extLst>
                </a:gridCol>
              </a:tblGrid>
              <a:tr h="374794">
                <a:tc>
                  <a:txBody>
                    <a:bodyPr/>
                    <a:lstStyle/>
                    <a:p>
                      <a:pPr algn="l" fontAlgn="b">
                        <a:lnSpc>
                          <a:spcPct val="115000"/>
                        </a:lnSpc>
                        <a:spcBef>
                          <a:spcPts val="0"/>
                        </a:spcBef>
                        <a:spcAft>
                          <a:spcPts val="0"/>
                        </a:spcAft>
                      </a:pPr>
                      <a:endParaRPr lang="en-US" sz="3300" b="0" i="0" u="none" strike="noStrike">
                        <a:solidFill>
                          <a:schemeClr val="bg1"/>
                        </a:solidFill>
                        <a:effectLst/>
                        <a:latin typeface="Arial"/>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#1</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#2</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#3</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#4</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#5</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#6</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#7</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extLst>
                  <a:ext uri="{0D108BD9-81ED-4DB2-BD59-A6C34878D82A}">
                    <a16:rowId xmlns:a16="http://schemas.microsoft.com/office/drawing/2014/main" val="995094141"/>
                  </a:ext>
                </a:extLst>
              </a:tr>
              <a:tr h="375344">
                <a:tc>
                  <a:txBody>
                    <a:bodyPr/>
                    <a:lstStyle/>
                    <a:p>
                      <a:pPr marL="0" marR="0" algn="l" fontAlgn="b">
                        <a:lnSpc>
                          <a:spcPct val="115000"/>
                        </a:lnSpc>
                        <a:spcBef>
                          <a:spcPts val="0"/>
                        </a:spcBef>
                        <a:spcAft>
                          <a:spcPts val="0"/>
                        </a:spcAft>
                      </a:pPr>
                      <a:r>
                        <a:rPr lang="en-US" sz="2100" b="0" i="0" u="none" strike="noStrike">
                          <a:solidFill>
                            <a:schemeClr val="tx1"/>
                          </a:solidFill>
                          <a:effectLst/>
                          <a:latin typeface="Calibri"/>
                          <a:ea typeface="Times New Roman" panose="02020603050405020304" pitchFamily="18" charset="0"/>
                          <a:cs typeface="Calibri"/>
                        </a:rPr>
                        <a:t>Instagram</a:t>
                      </a:r>
                      <a:endParaRPr lang="en-US" sz="3300" b="0" i="0" u="none" strike="noStrike">
                        <a:solidFill>
                          <a:schemeClr val="tx1"/>
                        </a:solidFill>
                        <a:effectLst/>
                        <a:latin typeface="Calibri"/>
                        <a:cs typeface="Calibri"/>
                      </a:endParaRPr>
                    </a:p>
                  </a:txBody>
                  <a:tcPr marL="127779" marR="127779" marT="17747" marB="0" anchor="b">
                    <a:lnL>
                      <a:noFill/>
                    </a:lnL>
                    <a:lnR>
                      <a:noFill/>
                    </a:lnR>
                    <a:lnT>
                      <a:noFill/>
                    </a:lnT>
                    <a:lnB>
                      <a:noFill/>
                    </a:lnB>
                    <a:solidFill>
                      <a:srgbClr val="C0C0C0"/>
                    </a:solidFill>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8</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highlight>
                            <a:srgbClr val="800000"/>
                          </a:highlight>
                          <a:latin typeface="Calibri"/>
                          <a:ea typeface="Times New Roman" panose="02020603050405020304" pitchFamily="18" charset="0"/>
                          <a:cs typeface="Calibri"/>
                        </a:rPr>
                        <a:t>22</a:t>
                      </a:r>
                      <a:endParaRPr lang="en-US" sz="3300" b="0" i="0" u="none" strike="noStrike">
                        <a:solidFill>
                          <a:schemeClr val="bg1"/>
                        </a:solidFill>
                        <a:effectLst/>
                        <a:highlight>
                          <a:srgbClr val="800000"/>
                        </a:highligh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highlight>
                            <a:srgbClr val="800000"/>
                          </a:highlight>
                          <a:latin typeface="Calibri"/>
                          <a:ea typeface="Times New Roman" panose="02020603050405020304" pitchFamily="18" charset="0"/>
                          <a:cs typeface="Calibri"/>
                        </a:rPr>
                        <a:t>39</a:t>
                      </a:r>
                      <a:endParaRPr lang="en-US" sz="3300" b="0" i="0" u="none" strike="noStrike">
                        <a:solidFill>
                          <a:schemeClr val="bg1"/>
                        </a:solidFill>
                        <a:effectLst/>
                        <a:highlight>
                          <a:srgbClr val="800000"/>
                        </a:highligh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4</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0</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6</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0</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extLst>
                  <a:ext uri="{0D108BD9-81ED-4DB2-BD59-A6C34878D82A}">
                    <a16:rowId xmlns:a16="http://schemas.microsoft.com/office/drawing/2014/main" val="2127409989"/>
                  </a:ext>
                </a:extLst>
              </a:tr>
              <a:tr h="375344">
                <a:tc>
                  <a:txBody>
                    <a:bodyPr/>
                    <a:lstStyle/>
                    <a:p>
                      <a:pPr marL="0" marR="0" algn="l" fontAlgn="b">
                        <a:lnSpc>
                          <a:spcPct val="115000"/>
                        </a:lnSpc>
                        <a:spcBef>
                          <a:spcPts val="0"/>
                        </a:spcBef>
                        <a:spcAft>
                          <a:spcPts val="0"/>
                        </a:spcAft>
                      </a:pPr>
                      <a:r>
                        <a:rPr lang="en-US" sz="2100" b="0" i="0" u="none" strike="noStrike">
                          <a:solidFill>
                            <a:schemeClr val="tx1"/>
                          </a:solidFill>
                          <a:effectLst/>
                          <a:latin typeface="Calibri"/>
                          <a:ea typeface="Times New Roman" panose="02020603050405020304" pitchFamily="18" charset="0"/>
                          <a:cs typeface="Calibri"/>
                        </a:rPr>
                        <a:t>Snapchat</a:t>
                      </a:r>
                      <a:endParaRPr lang="en-US" sz="3300" b="0" i="0" u="none" strike="noStrike">
                        <a:solidFill>
                          <a:schemeClr val="tx1"/>
                        </a:solidFill>
                        <a:effectLst/>
                        <a:latin typeface="Calibri"/>
                        <a:cs typeface="Calibri"/>
                      </a:endParaRPr>
                    </a:p>
                  </a:txBody>
                  <a:tcPr marL="127779" marR="127779" marT="17747" marB="0" anchor="b">
                    <a:lnL>
                      <a:noFill/>
                    </a:lnL>
                    <a:lnR>
                      <a:noFill/>
                    </a:lnR>
                    <a:lnT>
                      <a:noFill/>
                    </a:lnT>
                    <a:lnB>
                      <a:noFill/>
                    </a:lnB>
                    <a:solidFill>
                      <a:srgbClr val="C0C0C0"/>
                    </a:solidFill>
                  </a:tcPr>
                </a:tc>
                <a:tc>
                  <a:txBody>
                    <a:bodyPr/>
                    <a:lstStyle/>
                    <a:p>
                      <a:pPr marL="0" marR="0" algn="r" fontAlgn="b">
                        <a:lnSpc>
                          <a:spcPct val="115000"/>
                        </a:lnSpc>
                        <a:spcBef>
                          <a:spcPts val="0"/>
                        </a:spcBef>
                        <a:spcAft>
                          <a:spcPts val="0"/>
                        </a:spcAft>
                      </a:pPr>
                      <a:r>
                        <a:rPr lang="en-US" sz="2100" b="0" i="0" u="none" strike="noStrike">
                          <a:solidFill>
                            <a:schemeClr val="bg1"/>
                          </a:solidFill>
                          <a:effectLst/>
                          <a:highlight>
                            <a:srgbClr val="800000"/>
                          </a:highlight>
                          <a:latin typeface="Calibri"/>
                          <a:ea typeface="Times New Roman" panose="02020603050405020304" pitchFamily="18" charset="0"/>
                          <a:cs typeface="Calibri"/>
                        </a:rPr>
                        <a:t>13</a:t>
                      </a:r>
                      <a:endParaRPr lang="en-US" sz="3300" b="0" i="0" u="none" strike="noStrike">
                        <a:solidFill>
                          <a:schemeClr val="bg1"/>
                        </a:solidFill>
                        <a:effectLst/>
                        <a:highlight>
                          <a:srgbClr val="800000"/>
                        </a:highligh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16</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15</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12</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15</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0</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14</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extLst>
                  <a:ext uri="{0D108BD9-81ED-4DB2-BD59-A6C34878D82A}">
                    <a16:rowId xmlns:a16="http://schemas.microsoft.com/office/drawing/2014/main" val="3240726982"/>
                  </a:ext>
                </a:extLst>
              </a:tr>
              <a:tr h="375344">
                <a:tc>
                  <a:txBody>
                    <a:bodyPr/>
                    <a:lstStyle/>
                    <a:p>
                      <a:pPr marL="0" marR="0" algn="l" fontAlgn="b">
                        <a:lnSpc>
                          <a:spcPct val="115000"/>
                        </a:lnSpc>
                        <a:spcBef>
                          <a:spcPts val="0"/>
                        </a:spcBef>
                        <a:spcAft>
                          <a:spcPts val="0"/>
                        </a:spcAft>
                      </a:pPr>
                      <a:r>
                        <a:rPr lang="en-US" sz="2100" b="0" i="0" u="none" strike="noStrike">
                          <a:solidFill>
                            <a:schemeClr val="tx1"/>
                          </a:solidFill>
                          <a:effectLst/>
                          <a:latin typeface="Calibri"/>
                          <a:ea typeface="Times New Roman" panose="02020603050405020304" pitchFamily="18" charset="0"/>
                          <a:cs typeface="Calibri"/>
                        </a:rPr>
                        <a:t>Twitter</a:t>
                      </a:r>
                      <a:endParaRPr lang="en-US" sz="3300" b="0" i="0" u="none" strike="noStrike">
                        <a:solidFill>
                          <a:schemeClr val="tx1"/>
                        </a:solidFill>
                        <a:effectLst/>
                        <a:latin typeface="Calibri"/>
                        <a:cs typeface="Calibri"/>
                      </a:endParaRPr>
                    </a:p>
                  </a:txBody>
                  <a:tcPr marL="127779" marR="127779" marT="17747" marB="0" anchor="b">
                    <a:lnL>
                      <a:noFill/>
                    </a:lnL>
                    <a:lnR>
                      <a:noFill/>
                    </a:lnR>
                    <a:lnT>
                      <a:noFill/>
                    </a:lnT>
                    <a:lnB>
                      <a:noFill/>
                    </a:lnB>
                    <a:solidFill>
                      <a:srgbClr val="C0C0C0"/>
                    </a:solidFill>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1</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4</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9</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32</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highlight>
                            <a:srgbClr val="800000"/>
                          </a:highlight>
                          <a:latin typeface="Calibri"/>
                          <a:ea typeface="Times New Roman" panose="02020603050405020304" pitchFamily="18" charset="0"/>
                          <a:cs typeface="Calibri"/>
                        </a:rPr>
                        <a:t>40</a:t>
                      </a:r>
                      <a:endParaRPr lang="en-US" sz="3300" b="0" i="0" u="none" strike="noStrike">
                        <a:solidFill>
                          <a:schemeClr val="bg1"/>
                        </a:solidFill>
                        <a:effectLst/>
                        <a:highlight>
                          <a:srgbClr val="800000"/>
                        </a:highligh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54</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21</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extLst>
                  <a:ext uri="{0D108BD9-81ED-4DB2-BD59-A6C34878D82A}">
                    <a16:rowId xmlns:a16="http://schemas.microsoft.com/office/drawing/2014/main" val="2491957779"/>
                  </a:ext>
                </a:extLst>
              </a:tr>
              <a:tr h="375344">
                <a:tc>
                  <a:txBody>
                    <a:bodyPr/>
                    <a:lstStyle/>
                    <a:p>
                      <a:pPr marL="0" marR="0" algn="l" fontAlgn="b">
                        <a:lnSpc>
                          <a:spcPct val="115000"/>
                        </a:lnSpc>
                        <a:spcBef>
                          <a:spcPts val="0"/>
                        </a:spcBef>
                        <a:spcAft>
                          <a:spcPts val="0"/>
                        </a:spcAft>
                      </a:pPr>
                      <a:r>
                        <a:rPr lang="en-US" sz="2100" b="0" i="0" u="none" strike="noStrike" err="1">
                          <a:solidFill>
                            <a:schemeClr val="tx1"/>
                          </a:solidFill>
                          <a:effectLst/>
                          <a:latin typeface="Calibri"/>
                          <a:cs typeface="Calibri"/>
                        </a:rPr>
                        <a:t>TikTok</a:t>
                      </a:r>
                      <a:endParaRPr lang="en-US" sz="3300" b="0" i="0" u="none" strike="noStrike">
                        <a:solidFill>
                          <a:schemeClr val="tx1"/>
                        </a:solidFill>
                        <a:effectLst/>
                        <a:latin typeface="Arial"/>
                      </a:endParaRPr>
                    </a:p>
                  </a:txBody>
                  <a:tcPr marL="127779" marR="127779" marT="17747" marB="0" anchor="b">
                    <a:lnL>
                      <a:noFill/>
                    </a:lnL>
                    <a:lnR>
                      <a:noFill/>
                    </a:lnR>
                    <a:lnT>
                      <a:noFill/>
                    </a:lnT>
                    <a:lnB>
                      <a:noFill/>
                    </a:lnB>
                    <a:solidFill>
                      <a:srgbClr val="C0C0C0"/>
                    </a:solidFill>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6</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highlight>
                            <a:srgbClr val="800000"/>
                          </a:highlight>
                          <a:latin typeface="Calibri"/>
                          <a:ea typeface="Times New Roman" panose="02020603050405020304" pitchFamily="18" charset="0"/>
                          <a:cs typeface="Calibri"/>
                        </a:rPr>
                        <a:t>22</a:t>
                      </a:r>
                      <a:endParaRPr lang="en-US" sz="3300" b="0" i="0" u="none" strike="noStrike">
                        <a:solidFill>
                          <a:schemeClr val="bg1"/>
                        </a:solidFill>
                        <a:effectLst/>
                        <a:highlight>
                          <a:srgbClr val="800000"/>
                        </a:highligh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18</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16</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35</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0</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0</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extLst>
                  <a:ext uri="{0D108BD9-81ED-4DB2-BD59-A6C34878D82A}">
                    <a16:rowId xmlns:a16="http://schemas.microsoft.com/office/drawing/2014/main" val="1318237976"/>
                  </a:ext>
                </a:extLst>
              </a:tr>
              <a:tr h="375344">
                <a:tc>
                  <a:txBody>
                    <a:bodyPr/>
                    <a:lstStyle/>
                    <a:p>
                      <a:pPr marL="0" marR="0" algn="l" fontAlgn="b">
                        <a:lnSpc>
                          <a:spcPct val="115000"/>
                        </a:lnSpc>
                        <a:spcBef>
                          <a:spcPts val="0"/>
                        </a:spcBef>
                        <a:spcAft>
                          <a:spcPts val="0"/>
                        </a:spcAft>
                      </a:pPr>
                      <a:r>
                        <a:rPr lang="en-US" sz="2100" b="0" i="0" u="none" strike="noStrike">
                          <a:solidFill>
                            <a:schemeClr val="tx1"/>
                          </a:solidFill>
                          <a:effectLst/>
                          <a:latin typeface="Calibri"/>
                          <a:ea typeface="Times New Roman" panose="02020603050405020304" pitchFamily="18" charset="0"/>
                          <a:cs typeface="Calibri"/>
                        </a:rPr>
                        <a:t>Facebook</a:t>
                      </a:r>
                      <a:endParaRPr lang="en-US" sz="3300" b="0" i="0" u="none" strike="noStrike">
                        <a:solidFill>
                          <a:schemeClr val="tx1"/>
                        </a:solidFill>
                        <a:effectLst/>
                        <a:latin typeface="Calibri"/>
                        <a:cs typeface="Calibri"/>
                      </a:endParaRPr>
                    </a:p>
                  </a:txBody>
                  <a:tcPr marL="127779" marR="127779" marT="17747" marB="0" anchor="b">
                    <a:lnL>
                      <a:noFill/>
                    </a:lnL>
                    <a:lnR>
                      <a:noFill/>
                    </a:lnR>
                    <a:lnT>
                      <a:noFill/>
                    </a:lnT>
                    <a:lnB>
                      <a:noFill/>
                    </a:lnB>
                    <a:solidFill>
                      <a:srgbClr val="C0C0C0"/>
                    </a:solidFill>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0</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0</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9</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highlight>
                            <a:srgbClr val="800000"/>
                          </a:highlight>
                          <a:latin typeface="Calibri"/>
                          <a:ea typeface="Times New Roman" panose="02020603050405020304" pitchFamily="18" charset="0"/>
                          <a:cs typeface="Calibri"/>
                        </a:rPr>
                        <a:t>48</a:t>
                      </a:r>
                      <a:endParaRPr lang="en-US" sz="3300" b="0" i="0" u="none" strike="noStrike">
                        <a:solidFill>
                          <a:schemeClr val="bg1"/>
                        </a:solidFill>
                        <a:effectLst/>
                        <a:highlight>
                          <a:srgbClr val="800000"/>
                        </a:highligh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highlight>
                            <a:srgbClr val="800000"/>
                          </a:highlight>
                          <a:latin typeface="Calibri"/>
                          <a:ea typeface="Times New Roman" panose="02020603050405020304" pitchFamily="18" charset="0"/>
                          <a:cs typeface="Calibri"/>
                        </a:rPr>
                        <a:t>40</a:t>
                      </a:r>
                      <a:endParaRPr lang="en-US" sz="3300" b="0" i="0" u="none" strike="noStrike">
                        <a:solidFill>
                          <a:schemeClr val="bg1"/>
                        </a:solidFill>
                        <a:effectLst/>
                        <a:highlight>
                          <a:srgbClr val="800000"/>
                        </a:highligh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42</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28</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extLst>
                  <a:ext uri="{0D108BD9-81ED-4DB2-BD59-A6C34878D82A}">
                    <a16:rowId xmlns:a16="http://schemas.microsoft.com/office/drawing/2014/main" val="1740627864"/>
                  </a:ext>
                </a:extLst>
              </a:tr>
              <a:tr h="375344">
                <a:tc>
                  <a:txBody>
                    <a:bodyPr/>
                    <a:lstStyle/>
                    <a:p>
                      <a:pPr marL="0" marR="0" algn="l" fontAlgn="b">
                        <a:lnSpc>
                          <a:spcPct val="115000"/>
                        </a:lnSpc>
                        <a:spcBef>
                          <a:spcPts val="0"/>
                        </a:spcBef>
                        <a:spcAft>
                          <a:spcPts val="0"/>
                        </a:spcAft>
                      </a:pPr>
                      <a:r>
                        <a:rPr lang="en-US" sz="2100" b="0" i="0" u="none" strike="noStrike">
                          <a:solidFill>
                            <a:schemeClr val="tx1"/>
                          </a:solidFill>
                          <a:effectLst/>
                          <a:latin typeface="Calibri"/>
                          <a:ea typeface="Times New Roman" panose="02020603050405020304" pitchFamily="18" charset="0"/>
                          <a:cs typeface="Calibri"/>
                        </a:rPr>
                        <a:t>GroupMe</a:t>
                      </a:r>
                      <a:endParaRPr lang="en-US" sz="3300" b="0" i="0" u="none" strike="noStrike">
                        <a:solidFill>
                          <a:schemeClr val="tx1"/>
                        </a:solidFill>
                        <a:effectLst/>
                        <a:latin typeface="Calibri"/>
                        <a:cs typeface="Calibri"/>
                      </a:endParaRPr>
                    </a:p>
                  </a:txBody>
                  <a:tcPr marL="127779" marR="127779" marT="17747" marB="0" anchor="b">
                    <a:lnL>
                      <a:noFill/>
                    </a:lnL>
                    <a:lnR>
                      <a:noFill/>
                    </a:lnR>
                    <a:lnT>
                      <a:noFill/>
                    </a:lnT>
                    <a:lnB>
                      <a:noFill/>
                    </a:lnB>
                    <a:solidFill>
                      <a:srgbClr val="C0C0C0"/>
                    </a:solidFill>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0</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0</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9</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24</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35</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highlight>
                            <a:srgbClr val="800000"/>
                          </a:highlight>
                          <a:latin typeface="Calibri"/>
                          <a:ea typeface="Times New Roman" panose="02020603050405020304" pitchFamily="18" charset="0"/>
                          <a:cs typeface="Calibri"/>
                        </a:rPr>
                        <a:t>78</a:t>
                      </a:r>
                      <a:endParaRPr lang="en-US" sz="3300" b="0" i="0" u="none" strike="noStrike">
                        <a:solidFill>
                          <a:schemeClr val="bg1"/>
                        </a:solidFill>
                        <a:effectLst/>
                        <a:highlight>
                          <a:srgbClr val="800000"/>
                        </a:highligh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highlight>
                            <a:srgbClr val="800000"/>
                          </a:highlight>
                          <a:latin typeface="Calibri"/>
                          <a:ea typeface="Times New Roman" panose="02020603050405020304" pitchFamily="18" charset="0"/>
                          <a:cs typeface="Calibri"/>
                        </a:rPr>
                        <a:t>35</a:t>
                      </a:r>
                      <a:endParaRPr lang="en-US" sz="3300" b="0" i="0" u="none" strike="noStrike">
                        <a:solidFill>
                          <a:schemeClr val="bg1"/>
                        </a:solidFill>
                        <a:effectLst/>
                        <a:highlight>
                          <a:srgbClr val="800000"/>
                        </a:highlight>
                        <a:latin typeface="Calibri"/>
                        <a:cs typeface="Calibri"/>
                      </a:endParaRPr>
                    </a:p>
                  </a:txBody>
                  <a:tcPr marL="127779" marR="127779" marT="17747" marB="0" anchor="b">
                    <a:lnL>
                      <a:noFill/>
                    </a:lnL>
                    <a:lnR>
                      <a:noFill/>
                    </a:lnR>
                    <a:lnT>
                      <a:noFill/>
                    </a:lnT>
                    <a:lnB>
                      <a:noFill/>
                    </a:lnB>
                  </a:tcPr>
                </a:tc>
                <a:extLst>
                  <a:ext uri="{0D108BD9-81ED-4DB2-BD59-A6C34878D82A}">
                    <a16:rowId xmlns:a16="http://schemas.microsoft.com/office/drawing/2014/main" val="662233935"/>
                  </a:ext>
                </a:extLst>
              </a:tr>
              <a:tr h="374794">
                <a:tc>
                  <a:txBody>
                    <a:bodyPr/>
                    <a:lstStyle/>
                    <a:p>
                      <a:pPr marL="0" marR="0" algn="l" fontAlgn="b">
                        <a:lnSpc>
                          <a:spcPct val="115000"/>
                        </a:lnSpc>
                        <a:spcBef>
                          <a:spcPts val="0"/>
                        </a:spcBef>
                        <a:spcAft>
                          <a:spcPts val="0"/>
                        </a:spcAft>
                      </a:pPr>
                      <a:r>
                        <a:rPr lang="en-US" sz="2100" b="0" i="0" u="none" strike="noStrike">
                          <a:solidFill>
                            <a:schemeClr val="tx1"/>
                          </a:solidFill>
                          <a:effectLst/>
                          <a:latin typeface="Calibri"/>
                          <a:ea typeface="Times New Roman" panose="02020603050405020304" pitchFamily="18" charset="0"/>
                          <a:cs typeface="Calibri"/>
                        </a:rPr>
                        <a:t>WeChat</a:t>
                      </a:r>
                      <a:endParaRPr lang="en-US" sz="3300" b="0" i="0" u="none" strike="noStrike">
                        <a:solidFill>
                          <a:schemeClr val="tx1"/>
                        </a:solidFill>
                        <a:effectLst/>
                        <a:latin typeface="Calibri"/>
                        <a:cs typeface="Calibri"/>
                      </a:endParaRPr>
                    </a:p>
                  </a:txBody>
                  <a:tcPr marL="127779" marR="127779" marT="17747" marB="0" anchor="b">
                    <a:lnL>
                      <a:noFill/>
                    </a:lnL>
                    <a:lnR>
                      <a:noFill/>
                    </a:lnR>
                    <a:lnT>
                      <a:noFill/>
                    </a:lnT>
                    <a:lnB>
                      <a:noFill/>
                    </a:lnB>
                    <a:solidFill>
                      <a:srgbClr val="C0C0C0"/>
                    </a:solidFill>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6</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4</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3</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0</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5</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24</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tc>
                  <a:txBody>
                    <a:bodyPr/>
                    <a:lstStyle/>
                    <a:p>
                      <a:pPr marL="0" marR="0" algn="r" fontAlgn="b">
                        <a:lnSpc>
                          <a:spcPct val="115000"/>
                        </a:lnSpc>
                        <a:spcBef>
                          <a:spcPts val="0"/>
                        </a:spcBef>
                        <a:spcAft>
                          <a:spcPts val="0"/>
                        </a:spcAft>
                      </a:pPr>
                      <a:r>
                        <a:rPr lang="en-US" sz="2100" b="0" i="0" u="none" strike="noStrike">
                          <a:solidFill>
                            <a:schemeClr val="bg1"/>
                          </a:solidFill>
                          <a:effectLst/>
                          <a:latin typeface="Calibri"/>
                          <a:ea typeface="Times New Roman" panose="02020603050405020304" pitchFamily="18" charset="0"/>
                          <a:cs typeface="Calibri"/>
                        </a:rPr>
                        <a:t>14</a:t>
                      </a:r>
                      <a:endParaRPr lang="en-US" sz="3300" b="0" i="0" u="none" strike="noStrike">
                        <a:solidFill>
                          <a:schemeClr val="bg1"/>
                        </a:solidFill>
                        <a:effectLst/>
                        <a:latin typeface="Calibri"/>
                        <a:cs typeface="Calibri"/>
                      </a:endParaRPr>
                    </a:p>
                  </a:txBody>
                  <a:tcPr marL="127779" marR="127779" marT="17747" marB="0" anchor="b">
                    <a:lnL>
                      <a:noFill/>
                    </a:lnL>
                    <a:lnR>
                      <a:noFill/>
                    </a:lnR>
                    <a:lnT>
                      <a:noFill/>
                    </a:lnT>
                    <a:lnB>
                      <a:noFill/>
                    </a:lnB>
                  </a:tcPr>
                </a:tc>
                <a:extLst>
                  <a:ext uri="{0D108BD9-81ED-4DB2-BD59-A6C34878D82A}">
                    <a16:rowId xmlns:a16="http://schemas.microsoft.com/office/drawing/2014/main" val="887092777"/>
                  </a:ext>
                </a:extLst>
              </a:tr>
            </a:tbl>
          </a:graphicData>
        </a:graphic>
      </p:graphicFrame>
    </p:spTree>
    <p:extLst>
      <p:ext uri="{BB962C8B-B14F-4D97-AF65-F5344CB8AC3E}">
        <p14:creationId xmlns:p14="http://schemas.microsoft.com/office/powerpoint/2010/main" val="36592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56" name="Oval 55">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62">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66" name="Straight Connector 65">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1" name="Rectangle 7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74" name="Straight Connector 7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DE0D248-320F-384F-B2B4-6BCD29F85EB1}"/>
              </a:ext>
            </a:extLst>
          </p:cNvPr>
          <p:cNvSpPr>
            <a:spLocks noGrp="1"/>
          </p:cNvSpPr>
          <p:nvPr>
            <p:ph type="title"/>
          </p:nvPr>
        </p:nvSpPr>
        <p:spPr>
          <a:xfrm>
            <a:off x="630935" y="4018137"/>
            <a:ext cx="5071221" cy="2129586"/>
          </a:xfrm>
          <a:noFill/>
        </p:spPr>
        <p:txBody>
          <a:bodyPr anchor="t">
            <a:normAutofit/>
          </a:bodyPr>
          <a:lstStyle/>
          <a:p>
            <a:r>
              <a:rPr lang="en-US" sz="4800" b="1">
                <a:solidFill>
                  <a:schemeClr val="bg1"/>
                </a:solidFill>
              </a:rPr>
              <a:t>Gender</a:t>
            </a:r>
            <a:endParaRPr lang="en-US" sz="4800">
              <a:solidFill>
                <a:schemeClr val="bg1"/>
              </a:solidFill>
              <a:cs typeface="Calibri Light"/>
            </a:endParaRPr>
          </a:p>
        </p:txBody>
      </p:sp>
      <p:pic>
        <p:nvPicPr>
          <p:cNvPr id="5" name="Picture 5" descr="A picture containing chart&#10;&#10;Description automatically generated">
            <a:extLst>
              <a:ext uri="{FF2B5EF4-FFF2-40B4-BE49-F238E27FC236}">
                <a16:creationId xmlns:a16="http://schemas.microsoft.com/office/drawing/2014/main" id="{486B4E0C-E823-46CB-BF36-6A5AF11C2CCC}"/>
              </a:ext>
            </a:extLst>
          </p:cNvPr>
          <p:cNvPicPr>
            <a:picLocks noChangeAspect="1"/>
          </p:cNvPicPr>
          <p:nvPr/>
        </p:nvPicPr>
        <p:blipFill>
          <a:blip r:embed="rId2"/>
          <a:stretch>
            <a:fillRect/>
          </a:stretch>
        </p:blipFill>
        <p:spPr>
          <a:xfrm>
            <a:off x="631359" y="773035"/>
            <a:ext cx="10843065" cy="2954735"/>
          </a:xfrm>
          <a:prstGeom prst="rect">
            <a:avLst/>
          </a:prstGeom>
        </p:spPr>
      </p:pic>
      <p:grpSp>
        <p:nvGrpSpPr>
          <p:cNvPr id="79" name="Group 78">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80" name="Straight Connector 79">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Oval 84">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A93A4E-8EDA-8C4D-B8F0-DF098A70736F}"/>
              </a:ext>
            </a:extLst>
          </p:cNvPr>
          <p:cNvSpPr>
            <a:spLocks noGrp="1"/>
          </p:cNvSpPr>
          <p:nvPr>
            <p:ph idx="1"/>
          </p:nvPr>
        </p:nvSpPr>
        <p:spPr>
          <a:xfrm>
            <a:off x="5925304" y="4018143"/>
            <a:ext cx="5549111" cy="2129599"/>
          </a:xfrm>
          <a:noFill/>
        </p:spPr>
        <p:txBody>
          <a:bodyPr anchor="t">
            <a:normAutofit/>
          </a:bodyPr>
          <a:lstStyle/>
          <a:p>
            <a:r>
              <a:rPr lang="en-US" sz="1800">
                <a:solidFill>
                  <a:schemeClr val="bg1"/>
                </a:solidFill>
              </a:rPr>
              <a:t>Section One- Univariate Analysis- Categorical Measure </a:t>
            </a:r>
          </a:p>
          <a:p>
            <a:pPr lvl="1"/>
            <a:r>
              <a:rPr lang="en-US" sz="1800">
                <a:solidFill>
                  <a:schemeClr val="bg1"/>
                </a:solidFill>
              </a:rPr>
              <a:t>Gender</a:t>
            </a:r>
          </a:p>
          <a:p>
            <a:pPr marL="457200" lvl="1" indent="0">
              <a:buNone/>
            </a:pPr>
            <a:endParaRPr lang="en-US" sz="1800">
              <a:solidFill>
                <a:schemeClr val="bg1"/>
              </a:solidFill>
            </a:endParaRPr>
          </a:p>
        </p:txBody>
      </p:sp>
    </p:spTree>
    <p:extLst>
      <p:ext uri="{BB962C8B-B14F-4D97-AF65-F5344CB8AC3E}">
        <p14:creationId xmlns:p14="http://schemas.microsoft.com/office/powerpoint/2010/main" val="1608400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61" name="Oval 60">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71" name="Straight Connector 70">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6" name="Rectangle 75">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79" name="Straight Connector 78">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DE0D248-320F-384F-B2B4-6BCD29F85EB1}"/>
              </a:ext>
            </a:extLst>
          </p:cNvPr>
          <p:cNvSpPr>
            <a:spLocks noGrp="1"/>
          </p:cNvSpPr>
          <p:nvPr>
            <p:ph type="title"/>
          </p:nvPr>
        </p:nvSpPr>
        <p:spPr>
          <a:xfrm>
            <a:off x="630935" y="4018137"/>
            <a:ext cx="5071221" cy="2129586"/>
          </a:xfrm>
          <a:noFill/>
        </p:spPr>
        <p:txBody>
          <a:bodyPr anchor="t">
            <a:normAutofit/>
          </a:bodyPr>
          <a:lstStyle/>
          <a:p>
            <a:r>
              <a:rPr lang="en-US" sz="4800" b="1" dirty="0">
                <a:solidFill>
                  <a:schemeClr val="bg1"/>
                </a:solidFill>
              </a:rPr>
              <a:t>Negative Effects </a:t>
            </a:r>
            <a:r>
              <a:rPr lang="en-US" sz="4800" b="1">
                <a:solidFill>
                  <a:schemeClr val="bg1"/>
                </a:solidFill>
              </a:rPr>
              <a:t>of Social Media</a:t>
            </a:r>
            <a:endParaRPr lang="en-US" sz="4800">
              <a:solidFill>
                <a:schemeClr val="bg1"/>
              </a:solidFill>
              <a:cs typeface="Calibri Light"/>
            </a:endParaRPr>
          </a:p>
        </p:txBody>
      </p:sp>
      <p:pic>
        <p:nvPicPr>
          <p:cNvPr id="5" name="Picture 5">
            <a:extLst>
              <a:ext uri="{FF2B5EF4-FFF2-40B4-BE49-F238E27FC236}">
                <a16:creationId xmlns:a16="http://schemas.microsoft.com/office/drawing/2014/main" id="{ADBEE65D-105A-4538-80AD-6910447C742F}"/>
              </a:ext>
            </a:extLst>
          </p:cNvPr>
          <p:cNvPicPr>
            <a:picLocks noChangeAspect="1"/>
          </p:cNvPicPr>
          <p:nvPr/>
        </p:nvPicPr>
        <p:blipFill>
          <a:blip r:embed="rId2"/>
          <a:stretch>
            <a:fillRect/>
          </a:stretch>
        </p:blipFill>
        <p:spPr>
          <a:xfrm>
            <a:off x="1649853" y="256374"/>
            <a:ext cx="8749471" cy="3635362"/>
          </a:xfrm>
          <a:prstGeom prst="rect">
            <a:avLst/>
          </a:prstGeom>
        </p:spPr>
      </p:pic>
      <p:grpSp>
        <p:nvGrpSpPr>
          <p:cNvPr id="84" name="Group 83">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85" name="Straight Connector 84">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Oval 89">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A93A4E-8EDA-8C4D-B8F0-DF098A70736F}"/>
              </a:ext>
            </a:extLst>
          </p:cNvPr>
          <p:cNvSpPr>
            <a:spLocks noGrp="1"/>
          </p:cNvSpPr>
          <p:nvPr>
            <p:ph idx="1"/>
          </p:nvPr>
        </p:nvSpPr>
        <p:spPr>
          <a:xfrm>
            <a:off x="5925304" y="4018143"/>
            <a:ext cx="5549111" cy="2129599"/>
          </a:xfrm>
          <a:noFill/>
        </p:spPr>
        <p:txBody>
          <a:bodyPr anchor="t">
            <a:normAutofit/>
          </a:bodyPr>
          <a:lstStyle/>
          <a:p>
            <a:r>
              <a:rPr lang="en-US" sz="1800">
                <a:solidFill>
                  <a:schemeClr val="bg1"/>
                </a:solidFill>
              </a:rPr>
              <a:t>Section One- Univariate Analysis- Categorical Measure </a:t>
            </a:r>
          </a:p>
          <a:p>
            <a:pPr lvl="1"/>
            <a:r>
              <a:rPr lang="en-US" sz="1800">
                <a:solidFill>
                  <a:schemeClr val="bg1"/>
                </a:solidFill>
              </a:rPr>
              <a:t>Social Media Negative Effects</a:t>
            </a:r>
          </a:p>
          <a:p>
            <a:pPr lvl="1"/>
            <a:endParaRPr lang="en-US" sz="1800">
              <a:solidFill>
                <a:schemeClr val="bg1"/>
              </a:solidFill>
            </a:endParaRPr>
          </a:p>
          <a:p>
            <a:pPr lvl="1"/>
            <a:endParaRPr lang="en-US" sz="1800">
              <a:solidFill>
                <a:schemeClr val="bg1"/>
              </a:solidFill>
            </a:endParaRPr>
          </a:p>
        </p:txBody>
      </p:sp>
    </p:spTree>
    <p:extLst>
      <p:ext uri="{BB962C8B-B14F-4D97-AF65-F5344CB8AC3E}">
        <p14:creationId xmlns:p14="http://schemas.microsoft.com/office/powerpoint/2010/main" val="3826558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8FB7303-3079-4B71-A40F-0618C226A212}"/>
              </a:ext>
            </a:extLst>
          </p:cNvPr>
          <p:cNvSpPr>
            <a:spLocks noGrp="1"/>
          </p:cNvSpPr>
          <p:nvPr>
            <p:ph type="ctrTitle"/>
          </p:nvPr>
        </p:nvSpPr>
        <p:spPr>
          <a:xfrm>
            <a:off x="2043326" y="609600"/>
            <a:ext cx="8229600" cy="2819399"/>
          </a:xfrm>
          <a:noFill/>
        </p:spPr>
        <p:txBody>
          <a:bodyPr anchor="b">
            <a:normAutofit/>
          </a:bodyPr>
          <a:lstStyle/>
          <a:p>
            <a:r>
              <a:rPr lang="en-US" sz="4800">
                <a:solidFill>
                  <a:schemeClr val="bg1"/>
                </a:solidFill>
                <a:cs typeface="Calibri Light"/>
              </a:rPr>
              <a:t>Univariate Analysis Continuous</a:t>
            </a:r>
            <a:endParaRPr lang="en-US" sz="4800">
              <a:solidFill>
                <a:schemeClr val="bg1"/>
              </a:solidFill>
            </a:endParaRPr>
          </a:p>
        </p:txBody>
      </p:sp>
      <p:sp>
        <p:nvSpPr>
          <p:cNvPr id="3" name="Subtitle 2">
            <a:extLst>
              <a:ext uri="{FF2B5EF4-FFF2-40B4-BE49-F238E27FC236}">
                <a16:creationId xmlns:a16="http://schemas.microsoft.com/office/drawing/2014/main" id="{B3E3F29D-62D8-49FC-9024-A569EF5E588A}"/>
              </a:ext>
            </a:extLst>
          </p:cNvPr>
          <p:cNvSpPr>
            <a:spLocks noGrp="1"/>
          </p:cNvSpPr>
          <p:nvPr>
            <p:ph type="subTitle" idx="1"/>
          </p:nvPr>
        </p:nvSpPr>
        <p:spPr>
          <a:xfrm>
            <a:off x="2043326" y="3522428"/>
            <a:ext cx="8229600" cy="2607079"/>
          </a:xfrm>
          <a:noFill/>
        </p:spPr>
        <p:txBody>
          <a:bodyPr vert="horz" lIns="91440" tIns="45720" rIns="91440" bIns="45720" rtlCol="0" anchor="t">
            <a:normAutofit/>
          </a:bodyPr>
          <a:lstStyle/>
          <a:p>
            <a:r>
              <a:rPr lang="en-US">
                <a:solidFill>
                  <a:schemeClr val="bg1"/>
                </a:solidFill>
                <a:cs typeface="Calibri"/>
              </a:rPr>
              <a:t>Yue</a:t>
            </a: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014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02" name="Oval 101">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ectangle 108">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12" name="Straight Connector 111">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17" name="Rectangle 116">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20" name="Straight Connector 119">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DE0D248-320F-384F-B2B4-6BCD29F85EB1}"/>
              </a:ext>
            </a:extLst>
          </p:cNvPr>
          <p:cNvSpPr>
            <a:spLocks noGrp="1"/>
          </p:cNvSpPr>
          <p:nvPr>
            <p:ph type="title"/>
          </p:nvPr>
        </p:nvSpPr>
        <p:spPr>
          <a:xfrm>
            <a:off x="630935" y="4018137"/>
            <a:ext cx="5071221" cy="2129586"/>
          </a:xfrm>
          <a:noFill/>
        </p:spPr>
        <p:txBody>
          <a:bodyPr anchor="t">
            <a:normAutofit/>
          </a:bodyPr>
          <a:lstStyle/>
          <a:p>
            <a:r>
              <a:rPr lang="en-US" sz="4800" b="1">
                <a:solidFill>
                  <a:schemeClr val="bg1"/>
                </a:solidFill>
              </a:rPr>
              <a:t>Hours Spent</a:t>
            </a:r>
          </a:p>
        </p:txBody>
      </p:sp>
      <p:pic>
        <p:nvPicPr>
          <p:cNvPr id="8" name="Picture 8" descr="Table&#10;&#10;Description automatically generated">
            <a:extLst>
              <a:ext uri="{FF2B5EF4-FFF2-40B4-BE49-F238E27FC236}">
                <a16:creationId xmlns:a16="http://schemas.microsoft.com/office/drawing/2014/main" id="{53FA809B-5B97-448D-8BDC-663AB275C882}"/>
              </a:ext>
            </a:extLst>
          </p:cNvPr>
          <p:cNvPicPr>
            <a:picLocks noChangeAspect="1"/>
          </p:cNvPicPr>
          <p:nvPr/>
        </p:nvPicPr>
        <p:blipFill>
          <a:blip r:embed="rId2"/>
          <a:stretch>
            <a:fillRect/>
          </a:stretch>
        </p:blipFill>
        <p:spPr>
          <a:xfrm>
            <a:off x="743540" y="617779"/>
            <a:ext cx="10618702" cy="3265248"/>
          </a:xfrm>
          <a:prstGeom prst="rect">
            <a:avLst/>
          </a:prstGeom>
        </p:spPr>
      </p:pic>
      <p:grpSp>
        <p:nvGrpSpPr>
          <p:cNvPr id="125" name="Group 124">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126" name="Straight Connector 125">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31" name="Oval 130">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A93A4E-8EDA-8C4D-B8F0-DF098A70736F}"/>
              </a:ext>
            </a:extLst>
          </p:cNvPr>
          <p:cNvSpPr>
            <a:spLocks noGrp="1"/>
          </p:cNvSpPr>
          <p:nvPr>
            <p:ph idx="1"/>
          </p:nvPr>
        </p:nvSpPr>
        <p:spPr>
          <a:xfrm>
            <a:off x="5925304" y="4018143"/>
            <a:ext cx="5549111" cy="2129599"/>
          </a:xfrm>
          <a:noFill/>
        </p:spPr>
        <p:txBody>
          <a:bodyPr anchor="t">
            <a:normAutofit/>
          </a:bodyPr>
          <a:lstStyle/>
          <a:p>
            <a:r>
              <a:rPr lang="en-US" sz="1800">
                <a:solidFill>
                  <a:schemeClr val="bg1"/>
                </a:solidFill>
              </a:rPr>
              <a:t>Section One- Univariate Analysis- Continuous Measure </a:t>
            </a:r>
          </a:p>
          <a:p>
            <a:pPr lvl="1"/>
            <a:r>
              <a:rPr lang="en-US" sz="1800">
                <a:solidFill>
                  <a:schemeClr val="bg1"/>
                </a:solidFill>
              </a:rPr>
              <a:t>How many hours of the day on social media / homework</a:t>
            </a:r>
          </a:p>
          <a:p>
            <a:pPr lvl="1"/>
            <a:endParaRPr lang="en-US" sz="1800">
              <a:solidFill>
                <a:schemeClr val="bg1"/>
              </a:solidFill>
            </a:endParaRPr>
          </a:p>
          <a:p>
            <a:pPr lvl="1"/>
            <a:endParaRPr lang="en-US" sz="1800">
              <a:solidFill>
                <a:schemeClr val="bg1"/>
              </a:solidFill>
            </a:endParaRPr>
          </a:p>
          <a:p>
            <a:pPr marL="457200" lvl="1" indent="0">
              <a:buNone/>
            </a:pPr>
            <a:endParaRPr lang="en-US" sz="1800">
              <a:solidFill>
                <a:schemeClr val="bg1"/>
              </a:solidFill>
            </a:endParaRPr>
          </a:p>
        </p:txBody>
      </p:sp>
    </p:spTree>
    <p:extLst>
      <p:ext uri="{BB962C8B-B14F-4D97-AF65-F5344CB8AC3E}">
        <p14:creationId xmlns:p14="http://schemas.microsoft.com/office/powerpoint/2010/main" val="255199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B73D3AEB-8AA3-481D-9F6F-B80FE58DD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77">
            <a:extLst>
              <a:ext uri="{FF2B5EF4-FFF2-40B4-BE49-F238E27FC236}">
                <a16:creationId xmlns:a16="http://schemas.microsoft.com/office/drawing/2014/main" id="{5BD9FE98-387B-4EC6-A44D-C6F923034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7CFB420D-223A-4357-AA4A-003C6C2A70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036" name="Oval 80">
              <a:extLst>
                <a:ext uri="{FF2B5EF4-FFF2-40B4-BE49-F238E27FC236}">
                  <a16:creationId xmlns:a16="http://schemas.microsoft.com/office/drawing/2014/main" id="{569B6719-4A3A-4DEC-A190-6611A41B4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CC65BFA3-0719-427B-8870-26748E61E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Oval 82">
              <a:extLst>
                <a:ext uri="{FF2B5EF4-FFF2-40B4-BE49-F238E27FC236}">
                  <a16:creationId xmlns:a16="http://schemas.microsoft.com/office/drawing/2014/main" id="{EBB203FB-4E3E-4392-BC79-3EA2FEE31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83">
              <a:extLst>
                <a:ext uri="{FF2B5EF4-FFF2-40B4-BE49-F238E27FC236}">
                  <a16:creationId xmlns:a16="http://schemas.microsoft.com/office/drawing/2014/main" id="{A7C2D5BB-49AB-47DE-BA4F-97FAA5437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39" name="Oval 85">
            <a:extLst>
              <a:ext uri="{FF2B5EF4-FFF2-40B4-BE49-F238E27FC236}">
                <a16:creationId xmlns:a16="http://schemas.microsoft.com/office/drawing/2014/main" id="{205D069A-295F-435F-8B39-14D44D986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500000">
            <a:off x="99103" y="203612"/>
            <a:ext cx="6233807" cy="62338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D4A957B-3C7A-4D44-AF72-FD50F4A50726}"/>
              </a:ext>
            </a:extLst>
          </p:cNvPr>
          <p:cNvSpPr>
            <a:spLocks noGrp="1"/>
          </p:cNvSpPr>
          <p:nvPr>
            <p:ph type="title"/>
          </p:nvPr>
        </p:nvSpPr>
        <p:spPr>
          <a:xfrm>
            <a:off x="1008998" y="1913353"/>
            <a:ext cx="4782199" cy="3567072"/>
          </a:xfrm>
          <a:noFill/>
        </p:spPr>
        <p:txBody>
          <a:bodyPr vert="horz" lIns="91440" tIns="45720" rIns="91440" bIns="45720" rtlCol="0" anchor="ctr">
            <a:normAutofit/>
          </a:bodyPr>
          <a:lstStyle/>
          <a:p>
            <a:r>
              <a:rPr lang="en-US" sz="5400" b="1" kern="1200">
                <a:solidFill>
                  <a:schemeClr val="bg1"/>
                </a:solidFill>
                <a:latin typeface="+mj-lt"/>
                <a:ea typeface="+mj-ea"/>
                <a:cs typeface="+mj-cs"/>
              </a:rPr>
              <a:t>Agenda </a:t>
            </a:r>
          </a:p>
        </p:txBody>
      </p:sp>
      <p:sp>
        <p:nvSpPr>
          <p:cNvPr id="1040" name="Rectangle 87">
            <a:extLst>
              <a:ext uri="{FF2B5EF4-FFF2-40B4-BE49-F238E27FC236}">
                <a16:creationId xmlns:a16="http://schemas.microsoft.com/office/drawing/2014/main" id="{14925E00-1519-483D-BEDE-3DB840745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D86A47AA-3999-4EE6-BC5C-502DAE57FE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91" name="Straight Connector 90">
              <a:extLst>
                <a:ext uri="{FF2B5EF4-FFF2-40B4-BE49-F238E27FC236}">
                  <a16:creationId xmlns:a16="http://schemas.microsoft.com/office/drawing/2014/main" id="{261D1278-3E86-430E-AC17-ECC407520B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6A6D283-6CA9-43BF-B874-D4398E7BB2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B0A4FFB-2DB0-4461-87AD-20DBE6BCE7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38731F8-C740-4802-8967-656BE04E94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96" name="Rectangle 95">
            <a:extLst>
              <a:ext uri="{FF2B5EF4-FFF2-40B4-BE49-F238E27FC236}">
                <a16:creationId xmlns:a16="http://schemas.microsoft.com/office/drawing/2014/main" id="{AC26F14B-F98B-4B7D-AF0B-24D840F67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a:extLst>
              <a:ext uri="{FF2B5EF4-FFF2-40B4-BE49-F238E27FC236}">
                <a16:creationId xmlns:a16="http://schemas.microsoft.com/office/drawing/2014/main" id="{CA745027-6B11-4363-8A2E-CB8EB38EB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99" name="Straight Connector 98">
              <a:extLst>
                <a:ext uri="{FF2B5EF4-FFF2-40B4-BE49-F238E27FC236}">
                  <a16:creationId xmlns:a16="http://schemas.microsoft.com/office/drawing/2014/main" id="{BA55DA09-A260-44A9-B1D9-FAC678AD8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0D6225A-20C6-43EE-9E11-2D9FC11925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F11E7EE-ABBB-40C5-AD9F-7228BA656C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AA5D5FF-9E03-4A84-8627-0E744F5FC5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D890F039-3EFA-DE47-975A-CB91D44A4F57}"/>
              </a:ext>
            </a:extLst>
          </p:cNvPr>
          <p:cNvSpPr>
            <a:spLocks noGrp="1"/>
          </p:cNvSpPr>
          <p:nvPr>
            <p:ph idx="1"/>
          </p:nvPr>
        </p:nvSpPr>
        <p:spPr>
          <a:xfrm>
            <a:off x="6289693" y="556308"/>
            <a:ext cx="5191051" cy="5883153"/>
          </a:xfrm>
          <a:noFill/>
        </p:spPr>
        <p:txBody>
          <a:bodyPr vert="horz" lIns="91440" tIns="45720" rIns="91440" bIns="45720" rtlCol="0" anchor="ctr">
            <a:normAutofit/>
          </a:bodyPr>
          <a:lstStyle/>
          <a:p>
            <a:r>
              <a:rPr lang="en-US" sz="2400">
                <a:solidFill>
                  <a:schemeClr val="bg1"/>
                </a:solidFill>
              </a:rPr>
              <a:t>Introduction/Overview </a:t>
            </a:r>
          </a:p>
          <a:p>
            <a:pPr lvl="1"/>
            <a:r>
              <a:rPr lang="en-US">
                <a:solidFill>
                  <a:schemeClr val="bg1"/>
                </a:solidFill>
              </a:rPr>
              <a:t>Case Situation </a:t>
            </a:r>
          </a:p>
          <a:p>
            <a:pPr lvl="1"/>
            <a:r>
              <a:rPr lang="en-US">
                <a:solidFill>
                  <a:schemeClr val="bg1"/>
                </a:solidFill>
              </a:rPr>
              <a:t>Purpose </a:t>
            </a:r>
          </a:p>
          <a:p>
            <a:r>
              <a:rPr lang="en-US" sz="2400">
                <a:solidFill>
                  <a:schemeClr val="bg1"/>
                </a:solidFill>
              </a:rPr>
              <a:t>Method</a:t>
            </a:r>
          </a:p>
          <a:p>
            <a:pPr lvl="1"/>
            <a:r>
              <a:rPr lang="en-US">
                <a:solidFill>
                  <a:schemeClr val="bg1"/>
                </a:solidFill>
              </a:rPr>
              <a:t>Exploratory Research </a:t>
            </a:r>
          </a:p>
          <a:p>
            <a:pPr lvl="1"/>
            <a:r>
              <a:rPr lang="en-US">
                <a:solidFill>
                  <a:schemeClr val="bg1"/>
                </a:solidFill>
              </a:rPr>
              <a:t>Descriptive Research</a:t>
            </a:r>
          </a:p>
          <a:p>
            <a:r>
              <a:rPr lang="en-US" sz="2400">
                <a:solidFill>
                  <a:schemeClr val="bg1"/>
                </a:solidFill>
              </a:rPr>
              <a:t>Findings</a:t>
            </a:r>
          </a:p>
          <a:p>
            <a:pPr lvl="1"/>
            <a:r>
              <a:rPr lang="en-US">
                <a:solidFill>
                  <a:schemeClr val="bg1"/>
                </a:solidFill>
              </a:rPr>
              <a:t>Section one- Univariate Analysis</a:t>
            </a:r>
          </a:p>
          <a:p>
            <a:pPr lvl="1"/>
            <a:r>
              <a:rPr lang="en-US">
                <a:solidFill>
                  <a:schemeClr val="bg1"/>
                </a:solidFill>
              </a:rPr>
              <a:t>Section Two – Multivariate Analysis</a:t>
            </a:r>
          </a:p>
          <a:p>
            <a:r>
              <a:rPr lang="en-US" sz="2400">
                <a:solidFill>
                  <a:schemeClr val="bg1"/>
                </a:solidFill>
              </a:rPr>
              <a:t>Conclusions and Recommendations</a:t>
            </a:r>
          </a:p>
        </p:txBody>
      </p:sp>
    </p:spTree>
    <p:extLst>
      <p:ext uri="{BB962C8B-B14F-4D97-AF65-F5344CB8AC3E}">
        <p14:creationId xmlns:p14="http://schemas.microsoft.com/office/powerpoint/2010/main" val="1114213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3" name="Oval 22">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3" name="Straight Connector 32">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7E247E46-3B7F-5A46-9079-9ECD6ADA9866}"/>
              </a:ext>
            </a:extLst>
          </p:cNvPr>
          <p:cNvPicPr>
            <a:picLocks noChangeAspect="1"/>
          </p:cNvPicPr>
          <p:nvPr/>
        </p:nvPicPr>
        <p:blipFill rotWithShape="1">
          <a:blip r:embed="rId2">
            <a:extLst>
              <a:ext uri="{28A0092B-C50C-407E-A947-70E740481C1C}">
                <a14:useLocalDpi xmlns:a14="http://schemas.microsoft.com/office/drawing/2010/main" val="0"/>
              </a:ext>
            </a:extLst>
          </a:blip>
          <a:srcRect t="14002" r="1" b="26943"/>
          <a:stretch/>
        </p:blipFill>
        <p:spPr>
          <a:xfrm>
            <a:off x="626590" y="317578"/>
            <a:ext cx="10851111" cy="3508437"/>
          </a:xfrm>
          <a:prstGeom prst="rect">
            <a:avLst/>
          </a:prstGeom>
        </p:spPr>
      </p:pic>
      <p:grpSp>
        <p:nvGrpSpPr>
          <p:cNvPr id="38" name="Group 37">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39" name="Straight Connector 38">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7" name="Straight Connector 46">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DE0D248-320F-384F-B2B4-6BCD29F85EB1}"/>
              </a:ext>
            </a:extLst>
          </p:cNvPr>
          <p:cNvSpPr>
            <a:spLocks noGrp="1"/>
          </p:cNvSpPr>
          <p:nvPr>
            <p:ph type="title"/>
          </p:nvPr>
        </p:nvSpPr>
        <p:spPr>
          <a:xfrm>
            <a:off x="630936" y="4018137"/>
            <a:ext cx="4569060" cy="2129586"/>
          </a:xfrm>
          <a:noFill/>
        </p:spPr>
        <p:txBody>
          <a:bodyPr anchor="t">
            <a:normAutofit/>
          </a:bodyPr>
          <a:lstStyle/>
          <a:p>
            <a:r>
              <a:rPr lang="en-US" sz="4800" b="1">
                <a:solidFill>
                  <a:schemeClr val="bg1"/>
                </a:solidFill>
              </a:rPr>
              <a:t>Check Phone During Class</a:t>
            </a:r>
          </a:p>
        </p:txBody>
      </p:sp>
      <p:sp>
        <p:nvSpPr>
          <p:cNvPr id="3" name="Content Placeholder 2">
            <a:extLst>
              <a:ext uri="{FF2B5EF4-FFF2-40B4-BE49-F238E27FC236}">
                <a16:creationId xmlns:a16="http://schemas.microsoft.com/office/drawing/2014/main" id="{CDA93A4E-8EDA-8C4D-B8F0-DF098A70736F}"/>
              </a:ext>
            </a:extLst>
          </p:cNvPr>
          <p:cNvSpPr>
            <a:spLocks noGrp="1"/>
          </p:cNvSpPr>
          <p:nvPr>
            <p:ph idx="1"/>
          </p:nvPr>
        </p:nvSpPr>
        <p:spPr>
          <a:xfrm>
            <a:off x="5486080" y="4018143"/>
            <a:ext cx="5674105" cy="2129599"/>
          </a:xfrm>
          <a:noFill/>
        </p:spPr>
        <p:txBody>
          <a:bodyPr anchor="t">
            <a:normAutofit/>
          </a:bodyPr>
          <a:lstStyle/>
          <a:p>
            <a:r>
              <a:rPr lang="en-US" sz="1800">
                <a:solidFill>
                  <a:schemeClr val="bg1"/>
                </a:solidFill>
              </a:rPr>
              <a:t>Section One- Univariate Analysis- Continuous Measure </a:t>
            </a:r>
          </a:p>
          <a:p>
            <a:pPr lvl="1"/>
            <a:r>
              <a:rPr lang="en-US" sz="1800">
                <a:solidFill>
                  <a:schemeClr val="bg1"/>
                </a:solidFill>
              </a:rPr>
              <a:t>How many times do you check your phone during class</a:t>
            </a:r>
          </a:p>
          <a:p>
            <a:pPr lvl="1"/>
            <a:endParaRPr lang="en-US" sz="1800">
              <a:solidFill>
                <a:schemeClr val="bg1"/>
              </a:solidFill>
            </a:endParaRPr>
          </a:p>
          <a:p>
            <a:pPr lvl="1"/>
            <a:endParaRPr lang="en-US" sz="1800">
              <a:solidFill>
                <a:schemeClr val="bg1"/>
              </a:solidFill>
            </a:endParaRPr>
          </a:p>
          <a:p>
            <a:pPr lvl="1"/>
            <a:endParaRPr lang="en-US" sz="1800">
              <a:solidFill>
                <a:schemeClr val="bg1"/>
              </a:solidFill>
            </a:endParaRPr>
          </a:p>
          <a:p>
            <a:pPr marL="457200" lvl="1" indent="0">
              <a:buNone/>
            </a:pPr>
            <a:endParaRPr lang="en-US" sz="1800">
              <a:solidFill>
                <a:schemeClr val="bg1"/>
              </a:solidFill>
            </a:endParaRPr>
          </a:p>
        </p:txBody>
      </p:sp>
    </p:spTree>
    <p:extLst>
      <p:ext uri="{BB962C8B-B14F-4D97-AF65-F5344CB8AC3E}">
        <p14:creationId xmlns:p14="http://schemas.microsoft.com/office/powerpoint/2010/main" val="3621149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0" name="Oval 29">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0" name="Straight Connector 39">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3" descr="Table&#10;&#10;Description automatically generated">
            <a:extLst>
              <a:ext uri="{FF2B5EF4-FFF2-40B4-BE49-F238E27FC236}">
                <a16:creationId xmlns:a16="http://schemas.microsoft.com/office/drawing/2014/main" id="{E9F5A98A-F7C3-254A-AD38-39704CA065D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239" r="1" b="2360"/>
          <a:stretch/>
        </p:blipFill>
        <p:spPr>
          <a:xfrm>
            <a:off x="626590" y="317578"/>
            <a:ext cx="10851111" cy="3508437"/>
          </a:xfrm>
          <a:prstGeom prst="rect">
            <a:avLst/>
          </a:prstGeom>
        </p:spPr>
      </p:pic>
      <p:grpSp>
        <p:nvGrpSpPr>
          <p:cNvPr id="45" name="Group 44">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46" name="Straight Connector 45">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4" name="Straight Connector 5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DE0D248-320F-384F-B2B4-6BCD29F85EB1}"/>
              </a:ext>
            </a:extLst>
          </p:cNvPr>
          <p:cNvSpPr>
            <a:spLocks noGrp="1"/>
          </p:cNvSpPr>
          <p:nvPr>
            <p:ph type="title"/>
          </p:nvPr>
        </p:nvSpPr>
        <p:spPr>
          <a:xfrm>
            <a:off x="630936" y="4018137"/>
            <a:ext cx="4569060" cy="2129586"/>
          </a:xfrm>
          <a:noFill/>
        </p:spPr>
        <p:txBody>
          <a:bodyPr anchor="t">
            <a:normAutofit fontScale="90000"/>
          </a:bodyPr>
          <a:lstStyle/>
          <a:p>
            <a:r>
              <a:rPr lang="en-US" sz="4800" b="1" dirty="0">
                <a:solidFill>
                  <a:schemeClr val="bg1"/>
                </a:solidFill>
              </a:rPr>
              <a:t>"Social Media Negatively </a:t>
            </a:r>
            <a:r>
              <a:rPr lang="en-US" sz="4800" b="1">
                <a:solidFill>
                  <a:schemeClr val="bg1"/>
                </a:solidFill>
              </a:rPr>
              <a:t>Impacts Mental Health"</a:t>
            </a:r>
          </a:p>
        </p:txBody>
      </p:sp>
      <p:sp>
        <p:nvSpPr>
          <p:cNvPr id="3" name="Content Placeholder 2">
            <a:extLst>
              <a:ext uri="{FF2B5EF4-FFF2-40B4-BE49-F238E27FC236}">
                <a16:creationId xmlns:a16="http://schemas.microsoft.com/office/drawing/2014/main" id="{CDA93A4E-8EDA-8C4D-B8F0-DF098A70736F}"/>
              </a:ext>
            </a:extLst>
          </p:cNvPr>
          <p:cNvSpPr>
            <a:spLocks noGrp="1"/>
          </p:cNvSpPr>
          <p:nvPr>
            <p:ph idx="1"/>
          </p:nvPr>
        </p:nvSpPr>
        <p:spPr>
          <a:xfrm>
            <a:off x="5486080" y="4018143"/>
            <a:ext cx="5674105" cy="2129599"/>
          </a:xfrm>
          <a:noFill/>
        </p:spPr>
        <p:txBody>
          <a:bodyPr anchor="t">
            <a:normAutofit/>
          </a:bodyPr>
          <a:lstStyle/>
          <a:p>
            <a:r>
              <a:rPr lang="en-US" sz="1800">
                <a:solidFill>
                  <a:schemeClr val="bg1"/>
                </a:solidFill>
              </a:rPr>
              <a:t>Section One- Univariate Analysis- Continuous Measure </a:t>
            </a:r>
          </a:p>
          <a:p>
            <a:pPr lvl="1"/>
            <a:r>
              <a:rPr lang="en-US" sz="1800">
                <a:solidFill>
                  <a:schemeClr val="bg1"/>
                </a:solidFill>
              </a:rPr>
              <a:t>“Social media negatively impacts mental health”</a:t>
            </a:r>
            <a:r>
              <a:rPr lang="en-US" sz="1800">
                <a:solidFill>
                  <a:schemeClr val="bg1"/>
                </a:solidFill>
                <a:effectLst/>
              </a:rPr>
              <a:t> </a:t>
            </a:r>
            <a:endParaRPr lang="en-US" sz="1800">
              <a:solidFill>
                <a:schemeClr val="bg1"/>
              </a:solidFill>
            </a:endParaRPr>
          </a:p>
          <a:p>
            <a:pPr marL="457200" lvl="1" indent="0">
              <a:buNone/>
            </a:pPr>
            <a:endParaRPr lang="en-US" sz="1800">
              <a:solidFill>
                <a:schemeClr val="bg1"/>
              </a:solidFill>
            </a:endParaRPr>
          </a:p>
        </p:txBody>
      </p:sp>
    </p:spTree>
    <p:extLst>
      <p:ext uri="{BB962C8B-B14F-4D97-AF65-F5344CB8AC3E}">
        <p14:creationId xmlns:p14="http://schemas.microsoft.com/office/powerpoint/2010/main" val="2665449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D03A0B7-386D-40D5-9915-A256DF18C0D3}"/>
              </a:ext>
            </a:extLst>
          </p:cNvPr>
          <p:cNvSpPr>
            <a:spLocks noGrp="1"/>
          </p:cNvSpPr>
          <p:nvPr>
            <p:ph type="ctrTitle"/>
          </p:nvPr>
        </p:nvSpPr>
        <p:spPr>
          <a:xfrm>
            <a:off x="2043326" y="609600"/>
            <a:ext cx="8229600" cy="2819399"/>
          </a:xfrm>
          <a:noFill/>
        </p:spPr>
        <p:txBody>
          <a:bodyPr anchor="b">
            <a:normAutofit/>
          </a:bodyPr>
          <a:lstStyle/>
          <a:p>
            <a:r>
              <a:rPr lang="en-US" sz="4800">
                <a:solidFill>
                  <a:schemeClr val="bg1"/>
                </a:solidFill>
                <a:cs typeface="Calibri Light"/>
              </a:rPr>
              <a:t>Multivariate</a:t>
            </a:r>
            <a:endParaRPr lang="en-US" sz="4800">
              <a:solidFill>
                <a:schemeClr val="bg1"/>
              </a:solidFill>
            </a:endParaRPr>
          </a:p>
        </p:txBody>
      </p:sp>
      <p:sp>
        <p:nvSpPr>
          <p:cNvPr id="3" name="Subtitle 2">
            <a:extLst>
              <a:ext uri="{FF2B5EF4-FFF2-40B4-BE49-F238E27FC236}">
                <a16:creationId xmlns:a16="http://schemas.microsoft.com/office/drawing/2014/main" id="{3BD9FB15-D298-4750-87E6-E8821652CE28}"/>
              </a:ext>
            </a:extLst>
          </p:cNvPr>
          <p:cNvSpPr>
            <a:spLocks noGrp="1"/>
          </p:cNvSpPr>
          <p:nvPr>
            <p:ph type="subTitle" idx="1"/>
          </p:nvPr>
        </p:nvSpPr>
        <p:spPr>
          <a:xfrm>
            <a:off x="2043326" y="3522428"/>
            <a:ext cx="8229600" cy="2607079"/>
          </a:xfrm>
          <a:noFill/>
        </p:spPr>
        <p:txBody>
          <a:bodyPr vert="horz" lIns="91440" tIns="45720" rIns="91440" bIns="45720" rtlCol="0" anchor="t">
            <a:normAutofit/>
          </a:bodyPr>
          <a:lstStyle/>
          <a:p>
            <a:r>
              <a:rPr lang="en-US">
                <a:solidFill>
                  <a:schemeClr val="bg1"/>
                </a:solidFill>
                <a:cs typeface="Calibri"/>
              </a:rPr>
              <a:t>Keanan</a:t>
            </a: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635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D248-320F-384F-B2B4-6BCD29F85EB1}"/>
              </a:ext>
            </a:extLst>
          </p:cNvPr>
          <p:cNvSpPr>
            <a:spLocks noGrp="1"/>
          </p:cNvSpPr>
          <p:nvPr>
            <p:ph type="title"/>
          </p:nvPr>
        </p:nvSpPr>
        <p:spPr>
          <a:xfrm>
            <a:off x="804672" y="723578"/>
            <a:ext cx="3387106" cy="1645501"/>
          </a:xfrm>
        </p:spPr>
        <p:txBody>
          <a:bodyPr>
            <a:normAutofit/>
          </a:bodyPr>
          <a:lstStyle/>
          <a:p>
            <a:r>
              <a:rPr lang="en-US" b="1"/>
              <a:t>Crosstabs</a:t>
            </a:r>
            <a:endParaRPr lang="en-US">
              <a:cs typeface="Calibri Light"/>
            </a:endParaRPr>
          </a:p>
        </p:txBody>
      </p:sp>
      <p:sp>
        <p:nvSpPr>
          <p:cNvPr id="3" name="Content Placeholder 2">
            <a:extLst>
              <a:ext uri="{FF2B5EF4-FFF2-40B4-BE49-F238E27FC236}">
                <a16:creationId xmlns:a16="http://schemas.microsoft.com/office/drawing/2014/main" id="{CDA93A4E-8EDA-8C4D-B8F0-DF098A70736F}"/>
              </a:ext>
            </a:extLst>
          </p:cNvPr>
          <p:cNvSpPr>
            <a:spLocks noGrp="1"/>
          </p:cNvSpPr>
          <p:nvPr>
            <p:ph idx="1"/>
          </p:nvPr>
        </p:nvSpPr>
        <p:spPr>
          <a:xfrm>
            <a:off x="804672" y="2548467"/>
            <a:ext cx="3387105" cy="3628495"/>
          </a:xfrm>
        </p:spPr>
        <p:txBody>
          <a:bodyPr vert="horz" lIns="91440" tIns="45720" rIns="91440" bIns="45720" rtlCol="0">
            <a:normAutofit/>
          </a:bodyPr>
          <a:lstStyle/>
          <a:p>
            <a:r>
              <a:rPr lang="en-US" sz="1800"/>
              <a:t>Anxiety &amp; Peer Pressure</a:t>
            </a:r>
            <a:endParaRPr lang="en-US" sz="1800">
              <a:cs typeface="Calibri"/>
            </a:endParaRPr>
          </a:p>
          <a:p>
            <a:pPr lvl="1"/>
            <a:r>
              <a:rPr lang="en-US" sz="1800">
                <a:cs typeface="Calibri"/>
              </a:rPr>
              <a:t>P-Value: .012</a:t>
            </a:r>
          </a:p>
          <a:p>
            <a:r>
              <a:rPr lang="en-US" sz="1800">
                <a:cs typeface="Calibri"/>
              </a:rPr>
              <a:t>Entertainment &amp; Body Image</a:t>
            </a:r>
          </a:p>
          <a:p>
            <a:pPr lvl="1"/>
            <a:r>
              <a:rPr lang="en-US" sz="1800">
                <a:ea typeface="+mn-lt"/>
                <a:cs typeface="+mn-lt"/>
              </a:rPr>
              <a:t>P-Value: .95</a:t>
            </a:r>
            <a:endParaRPr lang="en-US" sz="1800">
              <a:cs typeface="Calibri"/>
            </a:endParaRPr>
          </a:p>
          <a:p>
            <a:r>
              <a:rPr lang="en-US" sz="1800">
                <a:cs typeface="Calibri"/>
              </a:rPr>
              <a:t>Anxiety &amp; Depression</a:t>
            </a:r>
          </a:p>
          <a:p>
            <a:pPr lvl="1"/>
            <a:r>
              <a:rPr lang="en-US" sz="1800">
                <a:ea typeface="+mn-lt"/>
                <a:cs typeface="+mn-lt"/>
              </a:rPr>
              <a:t>P-Value: .00007</a:t>
            </a:r>
            <a:endParaRPr lang="en-US" sz="1800">
              <a:cs typeface="Calibri"/>
            </a:endParaRPr>
          </a:p>
          <a:p>
            <a:r>
              <a:rPr lang="en-US" sz="1800">
                <a:cs typeface="Calibri"/>
              </a:rPr>
              <a:t>Body Image &amp; Gender</a:t>
            </a:r>
          </a:p>
          <a:p>
            <a:pPr lvl="1"/>
            <a:r>
              <a:rPr lang="en-US" sz="1800">
                <a:ea typeface="+mn-lt"/>
                <a:cs typeface="+mn-lt"/>
              </a:rPr>
              <a:t>P-Value: .479</a:t>
            </a:r>
            <a:endParaRPr lang="en-US" sz="1800">
              <a:cs typeface="Calibri"/>
            </a:endParaRPr>
          </a:p>
          <a:p>
            <a:pPr marL="457200" lvl="1" indent="0">
              <a:buNone/>
            </a:pPr>
            <a:endParaRPr lang="en-US" sz="1800">
              <a:cs typeface="Calibri"/>
            </a:endParaRPr>
          </a:p>
        </p:txBody>
      </p:sp>
      <p:sp>
        <p:nvSpPr>
          <p:cNvPr id="23" name="Rectangle 22">
            <a:extLst>
              <a:ext uri="{FF2B5EF4-FFF2-40B4-BE49-F238E27FC236}">
                <a16:creationId xmlns:a16="http://schemas.microsoft.com/office/drawing/2014/main" id="{EBB6D9F6-3E47-45AD-8461-718A3C8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8409" y="0"/>
            <a:ext cx="7653591"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A3B16A00-A549-4B07-B8C2-4B3A966D9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321732"/>
            <a:ext cx="4111054" cy="3674848"/>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Table&#10;&#10;Description automatically generated">
            <a:extLst>
              <a:ext uri="{FF2B5EF4-FFF2-40B4-BE49-F238E27FC236}">
                <a16:creationId xmlns:a16="http://schemas.microsoft.com/office/drawing/2014/main" id="{E24F1F97-6911-4530-B6BC-5DCA7699A0E5}"/>
              </a:ext>
            </a:extLst>
          </p:cNvPr>
          <p:cNvPicPr>
            <a:picLocks noChangeAspect="1"/>
          </p:cNvPicPr>
          <p:nvPr/>
        </p:nvPicPr>
        <p:blipFill>
          <a:blip r:embed="rId2"/>
          <a:stretch>
            <a:fillRect/>
          </a:stretch>
        </p:blipFill>
        <p:spPr>
          <a:xfrm>
            <a:off x="5009463" y="1353620"/>
            <a:ext cx="3775899" cy="1602607"/>
          </a:xfrm>
          <a:prstGeom prst="rect">
            <a:avLst/>
          </a:prstGeom>
        </p:spPr>
      </p:pic>
      <p:sp>
        <p:nvSpPr>
          <p:cNvPr id="27" name="Rectangle 26">
            <a:extLst>
              <a:ext uri="{FF2B5EF4-FFF2-40B4-BE49-F238E27FC236}">
                <a16:creationId xmlns:a16="http://schemas.microsoft.com/office/drawing/2014/main" id="{33B86BAE-87B4-4192-ABB2-627FFC96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21732"/>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Table&#10;&#10;Description automatically generated">
            <a:extLst>
              <a:ext uri="{FF2B5EF4-FFF2-40B4-BE49-F238E27FC236}">
                <a16:creationId xmlns:a16="http://schemas.microsoft.com/office/drawing/2014/main" id="{5B854519-4F7C-4824-9A93-692DE06B0096}"/>
              </a:ext>
            </a:extLst>
          </p:cNvPr>
          <p:cNvPicPr>
            <a:picLocks noChangeAspect="1"/>
          </p:cNvPicPr>
          <p:nvPr/>
        </p:nvPicPr>
        <p:blipFill>
          <a:blip r:embed="rId3"/>
          <a:stretch>
            <a:fillRect/>
          </a:stretch>
        </p:blipFill>
        <p:spPr>
          <a:xfrm>
            <a:off x="9279639" y="1248808"/>
            <a:ext cx="2438503" cy="1168449"/>
          </a:xfrm>
          <a:prstGeom prst="rect">
            <a:avLst/>
          </a:prstGeom>
        </p:spPr>
      </p:pic>
      <p:sp>
        <p:nvSpPr>
          <p:cNvPr id="29" name="Rectangle 28">
            <a:extLst>
              <a:ext uri="{FF2B5EF4-FFF2-40B4-BE49-F238E27FC236}">
                <a16:creationId xmlns:a16="http://schemas.microsoft.com/office/drawing/2014/main" id="{22BB4F03-4463-45CC-89A7-8E03412ED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4155753"/>
            <a:ext cx="4111054" cy="2380509"/>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Table&#10;&#10;Description automatically generated">
            <a:extLst>
              <a:ext uri="{FF2B5EF4-FFF2-40B4-BE49-F238E27FC236}">
                <a16:creationId xmlns:a16="http://schemas.microsoft.com/office/drawing/2014/main" id="{CD9C0557-C342-4194-AD2B-C3803639EB63}"/>
              </a:ext>
            </a:extLst>
          </p:cNvPr>
          <p:cNvPicPr>
            <a:picLocks noChangeAspect="1"/>
          </p:cNvPicPr>
          <p:nvPr/>
        </p:nvPicPr>
        <p:blipFill>
          <a:blip r:embed="rId4"/>
          <a:stretch>
            <a:fillRect/>
          </a:stretch>
        </p:blipFill>
        <p:spPr>
          <a:xfrm>
            <a:off x="5009463" y="4926300"/>
            <a:ext cx="3775899" cy="849577"/>
          </a:xfrm>
          <a:prstGeom prst="rect">
            <a:avLst/>
          </a:prstGeom>
        </p:spPr>
      </p:pic>
      <p:sp>
        <p:nvSpPr>
          <p:cNvPr id="31" name="Rectangle 30">
            <a:extLst>
              <a:ext uri="{FF2B5EF4-FFF2-40B4-BE49-F238E27FC236}">
                <a16:creationId xmlns:a16="http://schemas.microsoft.com/office/drawing/2014/main" id="{80E1AEAE-1F52-4C29-925C-27738417E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509431"/>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7" descr="Table&#10;&#10;Description automatically generated">
            <a:extLst>
              <a:ext uri="{FF2B5EF4-FFF2-40B4-BE49-F238E27FC236}">
                <a16:creationId xmlns:a16="http://schemas.microsoft.com/office/drawing/2014/main" id="{89F15F04-EF85-4723-981A-634AA7364CB7}"/>
              </a:ext>
            </a:extLst>
          </p:cNvPr>
          <p:cNvPicPr>
            <a:picLocks noChangeAspect="1"/>
          </p:cNvPicPr>
          <p:nvPr/>
        </p:nvPicPr>
        <p:blipFill>
          <a:blip r:embed="rId5"/>
          <a:stretch>
            <a:fillRect/>
          </a:stretch>
        </p:blipFill>
        <p:spPr>
          <a:xfrm>
            <a:off x="9279639" y="4479661"/>
            <a:ext cx="2438503" cy="1094838"/>
          </a:xfrm>
          <a:prstGeom prst="rect">
            <a:avLst/>
          </a:prstGeom>
        </p:spPr>
      </p:pic>
    </p:spTree>
    <p:extLst>
      <p:ext uri="{BB962C8B-B14F-4D97-AF65-F5344CB8AC3E}">
        <p14:creationId xmlns:p14="http://schemas.microsoft.com/office/powerpoint/2010/main" val="77516227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1" name="Oval 20">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DE0D248-320F-384F-B2B4-6BCD29F85EB1}"/>
              </a:ext>
            </a:extLst>
          </p:cNvPr>
          <p:cNvSpPr>
            <a:spLocks noGrp="1"/>
          </p:cNvSpPr>
          <p:nvPr>
            <p:ph type="title"/>
          </p:nvPr>
        </p:nvSpPr>
        <p:spPr>
          <a:xfrm>
            <a:off x="630935" y="4018137"/>
            <a:ext cx="5071221" cy="2129586"/>
          </a:xfrm>
          <a:noFill/>
        </p:spPr>
        <p:txBody>
          <a:bodyPr anchor="t">
            <a:normAutofit/>
          </a:bodyPr>
          <a:lstStyle/>
          <a:p>
            <a:r>
              <a:rPr lang="en-US" sz="4800" b="1">
                <a:solidFill>
                  <a:schemeClr val="bg1"/>
                </a:solidFill>
              </a:rPr>
              <a:t>ANOVA Pt.1</a:t>
            </a:r>
            <a:endParaRPr lang="en-US" sz="4800">
              <a:solidFill>
                <a:schemeClr val="bg1"/>
              </a:solidFill>
              <a:cs typeface="Calibri Light"/>
            </a:endParaRPr>
          </a:p>
        </p:txBody>
      </p:sp>
      <p:pic>
        <p:nvPicPr>
          <p:cNvPr id="4" name="Picture 4" descr="Table&#10;&#10;Description automatically generated">
            <a:extLst>
              <a:ext uri="{FF2B5EF4-FFF2-40B4-BE49-F238E27FC236}">
                <a16:creationId xmlns:a16="http://schemas.microsoft.com/office/drawing/2014/main" id="{A84C062A-E021-4F9A-82D2-69C6BA13D870}"/>
              </a:ext>
            </a:extLst>
          </p:cNvPr>
          <p:cNvPicPr>
            <a:picLocks noChangeAspect="1"/>
          </p:cNvPicPr>
          <p:nvPr/>
        </p:nvPicPr>
        <p:blipFill>
          <a:blip r:embed="rId2"/>
          <a:stretch>
            <a:fillRect/>
          </a:stretch>
        </p:blipFill>
        <p:spPr>
          <a:xfrm>
            <a:off x="3153423" y="617779"/>
            <a:ext cx="5798936" cy="3265248"/>
          </a:xfrm>
          <a:prstGeom prst="rect">
            <a:avLst/>
          </a:prstGeom>
        </p:spPr>
      </p:pic>
      <p:grpSp>
        <p:nvGrpSpPr>
          <p:cNvPr id="44" name="Group 43">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5" name="Straight Connector 44">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Oval 49">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A93A4E-8EDA-8C4D-B8F0-DF098A70736F}"/>
              </a:ext>
            </a:extLst>
          </p:cNvPr>
          <p:cNvSpPr>
            <a:spLocks noGrp="1"/>
          </p:cNvSpPr>
          <p:nvPr>
            <p:ph idx="1"/>
          </p:nvPr>
        </p:nvSpPr>
        <p:spPr>
          <a:xfrm>
            <a:off x="5925304" y="4018143"/>
            <a:ext cx="5549111" cy="2129599"/>
          </a:xfrm>
          <a:noFill/>
        </p:spPr>
        <p:txBody>
          <a:bodyPr vert="horz" lIns="91440" tIns="45720" rIns="91440" bIns="45720" rtlCol="0" anchor="t">
            <a:normAutofit/>
          </a:bodyPr>
          <a:lstStyle/>
          <a:p>
            <a:r>
              <a:rPr lang="en-US" sz="1800">
                <a:solidFill>
                  <a:schemeClr val="bg1"/>
                </a:solidFill>
              </a:rPr>
              <a:t>Gender (Categorical) vs. Checked Phone During Class (Continuous)</a:t>
            </a:r>
          </a:p>
          <a:p>
            <a:r>
              <a:rPr lang="en-US" sz="1800">
                <a:solidFill>
                  <a:schemeClr val="bg1"/>
                </a:solidFill>
                <a:cs typeface="Calibri"/>
              </a:rPr>
              <a:t>Large variance within selections</a:t>
            </a:r>
          </a:p>
          <a:p>
            <a:r>
              <a:rPr lang="en-US" sz="1800">
                <a:solidFill>
                  <a:schemeClr val="bg1"/>
                </a:solidFill>
                <a:cs typeface="Calibri"/>
              </a:rPr>
              <a:t>Gender is not a good predictor of usage of phone during class</a:t>
            </a:r>
          </a:p>
          <a:p>
            <a:endParaRPr lang="en-US" sz="1800">
              <a:solidFill>
                <a:schemeClr val="bg1"/>
              </a:solidFill>
              <a:cs typeface="Calibri"/>
            </a:endParaRPr>
          </a:p>
        </p:txBody>
      </p:sp>
    </p:spTree>
    <p:extLst>
      <p:ext uri="{BB962C8B-B14F-4D97-AF65-F5344CB8AC3E}">
        <p14:creationId xmlns:p14="http://schemas.microsoft.com/office/powerpoint/2010/main" val="151151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1" name="Oval 20">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DE0D248-320F-384F-B2B4-6BCD29F85EB1}"/>
              </a:ext>
            </a:extLst>
          </p:cNvPr>
          <p:cNvSpPr>
            <a:spLocks noGrp="1"/>
          </p:cNvSpPr>
          <p:nvPr>
            <p:ph type="title"/>
          </p:nvPr>
        </p:nvSpPr>
        <p:spPr>
          <a:xfrm>
            <a:off x="630935" y="4018137"/>
            <a:ext cx="5071221" cy="2129586"/>
          </a:xfrm>
          <a:noFill/>
        </p:spPr>
        <p:txBody>
          <a:bodyPr anchor="t">
            <a:normAutofit/>
          </a:bodyPr>
          <a:lstStyle/>
          <a:p>
            <a:r>
              <a:rPr lang="en-US" sz="4800" b="1">
                <a:solidFill>
                  <a:schemeClr val="bg1"/>
                </a:solidFill>
              </a:rPr>
              <a:t>ANOVA Pt.2</a:t>
            </a:r>
            <a:endParaRPr lang="en-US" sz="4800">
              <a:solidFill>
                <a:schemeClr val="bg1"/>
              </a:solidFill>
              <a:cs typeface="Calibri Light"/>
            </a:endParaRPr>
          </a:p>
        </p:txBody>
      </p:sp>
      <p:pic>
        <p:nvPicPr>
          <p:cNvPr id="4" name="Picture 4" descr="Graphical user interface, application, table, Excel&#10;&#10;Description automatically generated">
            <a:extLst>
              <a:ext uri="{FF2B5EF4-FFF2-40B4-BE49-F238E27FC236}">
                <a16:creationId xmlns:a16="http://schemas.microsoft.com/office/drawing/2014/main" id="{B663E09F-E827-4F1F-8790-187D0E3A1BC4}"/>
              </a:ext>
            </a:extLst>
          </p:cNvPr>
          <p:cNvPicPr>
            <a:picLocks noChangeAspect="1"/>
          </p:cNvPicPr>
          <p:nvPr/>
        </p:nvPicPr>
        <p:blipFill>
          <a:blip r:embed="rId2"/>
          <a:stretch>
            <a:fillRect/>
          </a:stretch>
        </p:blipFill>
        <p:spPr>
          <a:xfrm>
            <a:off x="2252723" y="617779"/>
            <a:ext cx="7600337" cy="3265248"/>
          </a:xfrm>
          <a:prstGeom prst="rect">
            <a:avLst/>
          </a:prstGeom>
        </p:spPr>
      </p:pic>
      <p:grpSp>
        <p:nvGrpSpPr>
          <p:cNvPr id="44" name="Group 43">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5" name="Straight Connector 44">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Oval 49">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A93A4E-8EDA-8C4D-B8F0-DF098A70736F}"/>
              </a:ext>
            </a:extLst>
          </p:cNvPr>
          <p:cNvSpPr>
            <a:spLocks noGrp="1"/>
          </p:cNvSpPr>
          <p:nvPr>
            <p:ph idx="1"/>
          </p:nvPr>
        </p:nvSpPr>
        <p:spPr>
          <a:xfrm>
            <a:off x="5925304" y="4018143"/>
            <a:ext cx="5549111" cy="2129599"/>
          </a:xfrm>
          <a:noFill/>
        </p:spPr>
        <p:txBody>
          <a:bodyPr vert="horz" lIns="91440" tIns="45720" rIns="91440" bIns="45720" rtlCol="0" anchor="t">
            <a:normAutofit/>
          </a:bodyPr>
          <a:lstStyle/>
          <a:p>
            <a:r>
              <a:rPr lang="en-US" sz="1800">
                <a:solidFill>
                  <a:schemeClr val="bg1"/>
                </a:solidFill>
              </a:rPr>
              <a:t>Body Image vs. Likelihood to decide based off of Social Media</a:t>
            </a:r>
            <a:endParaRPr lang="en-US" sz="1800">
              <a:solidFill>
                <a:schemeClr val="bg1"/>
              </a:solidFill>
              <a:cs typeface="Calibri" panose="020F0502020204030204"/>
            </a:endParaRPr>
          </a:p>
          <a:p>
            <a:r>
              <a:rPr lang="en-US" sz="1800">
                <a:solidFill>
                  <a:schemeClr val="bg1"/>
                </a:solidFill>
                <a:cs typeface="Calibri" panose="020F0502020204030204"/>
              </a:rPr>
              <a:t>Large variance within selections</a:t>
            </a:r>
          </a:p>
          <a:p>
            <a:r>
              <a:rPr lang="en-US" sz="1800">
                <a:solidFill>
                  <a:schemeClr val="bg1"/>
                </a:solidFill>
                <a:cs typeface="Calibri" panose="020F0502020204030204"/>
              </a:rPr>
              <a:t>Body Image is not a good predictor of decision making</a:t>
            </a:r>
          </a:p>
        </p:txBody>
      </p:sp>
    </p:spTree>
    <p:extLst>
      <p:ext uri="{BB962C8B-B14F-4D97-AF65-F5344CB8AC3E}">
        <p14:creationId xmlns:p14="http://schemas.microsoft.com/office/powerpoint/2010/main" val="1349975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1" name="Oval 20">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DE0D248-320F-384F-B2B4-6BCD29F85EB1}"/>
              </a:ext>
            </a:extLst>
          </p:cNvPr>
          <p:cNvSpPr>
            <a:spLocks noGrp="1"/>
          </p:cNvSpPr>
          <p:nvPr>
            <p:ph type="title"/>
          </p:nvPr>
        </p:nvSpPr>
        <p:spPr>
          <a:xfrm>
            <a:off x="630935" y="4018137"/>
            <a:ext cx="5071221" cy="2129586"/>
          </a:xfrm>
          <a:noFill/>
        </p:spPr>
        <p:txBody>
          <a:bodyPr anchor="t">
            <a:normAutofit/>
          </a:bodyPr>
          <a:lstStyle/>
          <a:p>
            <a:r>
              <a:rPr lang="en-US" sz="4800" b="1">
                <a:solidFill>
                  <a:schemeClr val="bg1"/>
                </a:solidFill>
                <a:cs typeface="Calibri Light"/>
              </a:rPr>
              <a:t>T-Test Pt.1</a:t>
            </a:r>
            <a:endParaRPr lang="en-US" sz="4800" b="1">
              <a:solidFill>
                <a:schemeClr val="bg1"/>
              </a:solidFill>
            </a:endParaRPr>
          </a:p>
        </p:txBody>
      </p:sp>
      <p:pic>
        <p:nvPicPr>
          <p:cNvPr id="4" name="Picture 4" descr="Table&#10;&#10;Description automatically generated">
            <a:extLst>
              <a:ext uri="{FF2B5EF4-FFF2-40B4-BE49-F238E27FC236}">
                <a16:creationId xmlns:a16="http://schemas.microsoft.com/office/drawing/2014/main" id="{EEADEE51-77D1-4994-8700-C61A47A94CE4}"/>
              </a:ext>
            </a:extLst>
          </p:cNvPr>
          <p:cNvPicPr>
            <a:picLocks noChangeAspect="1"/>
          </p:cNvPicPr>
          <p:nvPr/>
        </p:nvPicPr>
        <p:blipFill>
          <a:blip r:embed="rId2"/>
          <a:stretch>
            <a:fillRect/>
          </a:stretch>
        </p:blipFill>
        <p:spPr>
          <a:xfrm>
            <a:off x="631359" y="895020"/>
            <a:ext cx="10843065" cy="2710766"/>
          </a:xfrm>
          <a:prstGeom prst="rect">
            <a:avLst/>
          </a:prstGeom>
        </p:spPr>
      </p:pic>
      <p:grpSp>
        <p:nvGrpSpPr>
          <p:cNvPr id="44" name="Group 43">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5" name="Straight Connector 44">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Oval 49">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A93A4E-8EDA-8C4D-B8F0-DF098A70736F}"/>
              </a:ext>
            </a:extLst>
          </p:cNvPr>
          <p:cNvSpPr>
            <a:spLocks noGrp="1"/>
          </p:cNvSpPr>
          <p:nvPr>
            <p:ph idx="1"/>
          </p:nvPr>
        </p:nvSpPr>
        <p:spPr>
          <a:xfrm>
            <a:off x="5925304" y="4018143"/>
            <a:ext cx="5549111" cy="2129599"/>
          </a:xfrm>
          <a:noFill/>
        </p:spPr>
        <p:txBody>
          <a:bodyPr vert="horz" lIns="91440" tIns="45720" rIns="91440" bIns="45720" rtlCol="0" anchor="t">
            <a:normAutofit/>
          </a:bodyPr>
          <a:lstStyle/>
          <a:p>
            <a:r>
              <a:rPr lang="en-US" sz="1800">
                <a:solidFill>
                  <a:schemeClr val="bg1"/>
                </a:solidFill>
              </a:rPr>
              <a:t>Hours spent on social media vs. Hours spent on homework</a:t>
            </a:r>
          </a:p>
          <a:p>
            <a:r>
              <a:rPr lang="en-US" sz="1800">
                <a:solidFill>
                  <a:schemeClr val="bg1"/>
                </a:solidFill>
                <a:cs typeface="Calibri"/>
              </a:rPr>
              <a:t>Not a significant difference</a:t>
            </a:r>
          </a:p>
          <a:p>
            <a:r>
              <a:rPr lang="en-US" sz="1800">
                <a:solidFill>
                  <a:schemeClr val="bg1"/>
                </a:solidFill>
                <a:cs typeface="Calibri"/>
              </a:rPr>
              <a:t>Social Media &amp; Homework close in value</a:t>
            </a:r>
          </a:p>
          <a:p>
            <a:r>
              <a:rPr lang="en-US" sz="1800">
                <a:solidFill>
                  <a:schemeClr val="bg1"/>
                </a:solidFill>
                <a:cs typeface="Calibri"/>
              </a:rPr>
              <a:t>One-tail vs. Two-tail</a:t>
            </a:r>
          </a:p>
        </p:txBody>
      </p:sp>
    </p:spTree>
    <p:extLst>
      <p:ext uri="{BB962C8B-B14F-4D97-AF65-F5344CB8AC3E}">
        <p14:creationId xmlns:p14="http://schemas.microsoft.com/office/powerpoint/2010/main" val="704186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1" name="Oval 20">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DE0D248-320F-384F-B2B4-6BCD29F85EB1}"/>
              </a:ext>
            </a:extLst>
          </p:cNvPr>
          <p:cNvSpPr>
            <a:spLocks noGrp="1"/>
          </p:cNvSpPr>
          <p:nvPr>
            <p:ph type="title"/>
          </p:nvPr>
        </p:nvSpPr>
        <p:spPr>
          <a:xfrm>
            <a:off x="630935" y="4018137"/>
            <a:ext cx="5071221" cy="2129586"/>
          </a:xfrm>
          <a:noFill/>
        </p:spPr>
        <p:txBody>
          <a:bodyPr anchor="t">
            <a:normAutofit/>
          </a:bodyPr>
          <a:lstStyle/>
          <a:p>
            <a:r>
              <a:rPr lang="en-US" sz="4800" b="1">
                <a:solidFill>
                  <a:schemeClr val="bg1"/>
                </a:solidFill>
              </a:rPr>
              <a:t>T-Test Pt.2</a:t>
            </a:r>
            <a:endParaRPr lang="en-US" sz="4800">
              <a:solidFill>
                <a:schemeClr val="bg1"/>
              </a:solidFill>
              <a:cs typeface="Calibri Light"/>
            </a:endParaRPr>
          </a:p>
        </p:txBody>
      </p:sp>
      <p:pic>
        <p:nvPicPr>
          <p:cNvPr id="4" name="Picture 4" descr="Table&#10;&#10;Description automatically generated">
            <a:extLst>
              <a:ext uri="{FF2B5EF4-FFF2-40B4-BE49-F238E27FC236}">
                <a16:creationId xmlns:a16="http://schemas.microsoft.com/office/drawing/2014/main" id="{675A91A3-F28B-4537-8548-2B4964F28186}"/>
              </a:ext>
            </a:extLst>
          </p:cNvPr>
          <p:cNvPicPr>
            <a:picLocks noChangeAspect="1"/>
          </p:cNvPicPr>
          <p:nvPr/>
        </p:nvPicPr>
        <p:blipFill rotWithShape="1">
          <a:blip r:embed="rId2"/>
          <a:srcRect r="16420" b="-191"/>
          <a:stretch/>
        </p:blipFill>
        <p:spPr>
          <a:xfrm>
            <a:off x="631359" y="885607"/>
            <a:ext cx="10843065" cy="2729591"/>
          </a:xfrm>
          <a:prstGeom prst="rect">
            <a:avLst/>
          </a:prstGeom>
        </p:spPr>
      </p:pic>
      <p:grpSp>
        <p:nvGrpSpPr>
          <p:cNvPr id="44" name="Group 43">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5" name="Straight Connector 44">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Oval 49">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A93A4E-8EDA-8C4D-B8F0-DF098A70736F}"/>
              </a:ext>
            </a:extLst>
          </p:cNvPr>
          <p:cNvSpPr>
            <a:spLocks noGrp="1"/>
          </p:cNvSpPr>
          <p:nvPr>
            <p:ph idx="1"/>
          </p:nvPr>
        </p:nvSpPr>
        <p:spPr>
          <a:xfrm>
            <a:off x="5925304" y="4018143"/>
            <a:ext cx="5549111" cy="2129599"/>
          </a:xfrm>
          <a:noFill/>
        </p:spPr>
        <p:txBody>
          <a:bodyPr vert="horz" lIns="91440" tIns="45720" rIns="91440" bIns="45720" rtlCol="0" anchor="t">
            <a:normAutofit/>
          </a:bodyPr>
          <a:lstStyle/>
          <a:p>
            <a:r>
              <a:rPr lang="en-US" sz="1800">
                <a:solidFill>
                  <a:schemeClr val="bg1"/>
                </a:solidFill>
              </a:rPr>
              <a:t>Social Media negatively impacts mental health vs. Reduces ability to focus</a:t>
            </a:r>
            <a:endParaRPr lang="en-US" sz="1800">
              <a:solidFill>
                <a:schemeClr val="bg1"/>
              </a:solidFill>
              <a:cs typeface="Calibri" panose="020F0502020204030204"/>
            </a:endParaRPr>
          </a:p>
          <a:p>
            <a:r>
              <a:rPr lang="en-US" sz="1800">
                <a:solidFill>
                  <a:schemeClr val="bg1"/>
                </a:solidFill>
                <a:cs typeface="Calibri" panose="020F0502020204030204"/>
              </a:rPr>
              <a:t>Matrix levels</a:t>
            </a:r>
          </a:p>
          <a:p>
            <a:r>
              <a:rPr lang="en-US" sz="1800">
                <a:solidFill>
                  <a:schemeClr val="bg1"/>
                </a:solidFill>
                <a:cs typeface="Calibri" panose="020F0502020204030204"/>
              </a:rPr>
              <a:t>1-7 disagree to agree</a:t>
            </a:r>
          </a:p>
          <a:p>
            <a:r>
              <a:rPr lang="en-US" sz="1800">
                <a:solidFill>
                  <a:schemeClr val="bg1"/>
                </a:solidFill>
                <a:cs typeface="Calibri" panose="020F0502020204030204"/>
              </a:rPr>
              <a:t>One-Tail is significant</a:t>
            </a:r>
          </a:p>
          <a:p>
            <a:r>
              <a:rPr lang="en-US" sz="1800">
                <a:solidFill>
                  <a:schemeClr val="bg1"/>
                </a:solidFill>
                <a:cs typeface="Calibri" panose="020F0502020204030204"/>
              </a:rPr>
              <a:t>Two-tail is not significant</a:t>
            </a:r>
          </a:p>
        </p:txBody>
      </p:sp>
    </p:spTree>
    <p:extLst>
      <p:ext uri="{BB962C8B-B14F-4D97-AF65-F5344CB8AC3E}">
        <p14:creationId xmlns:p14="http://schemas.microsoft.com/office/powerpoint/2010/main" val="2326230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White bulbs with a yellow one standing out">
            <a:extLst>
              <a:ext uri="{FF2B5EF4-FFF2-40B4-BE49-F238E27FC236}">
                <a16:creationId xmlns:a16="http://schemas.microsoft.com/office/drawing/2014/main" id="{BEA465B2-AD5B-48EA-AE48-9CEE5B94DB71}"/>
              </a:ext>
            </a:extLst>
          </p:cNvPr>
          <p:cNvPicPr>
            <a:picLocks noChangeAspect="1"/>
          </p:cNvPicPr>
          <p:nvPr/>
        </p:nvPicPr>
        <p:blipFill rotWithShape="1">
          <a:blip r:embed="rId2">
            <a:alphaModFix amt="50000"/>
          </a:blip>
          <a:srcRect r="-2" b="15603"/>
          <a:stretch/>
        </p:blipFill>
        <p:spPr>
          <a:xfrm>
            <a:off x="20" y="1"/>
            <a:ext cx="12191980" cy="6857999"/>
          </a:xfrm>
          <a:prstGeom prst="rect">
            <a:avLst/>
          </a:prstGeom>
        </p:spPr>
      </p:pic>
      <p:sp>
        <p:nvSpPr>
          <p:cNvPr id="2" name="Title 1">
            <a:extLst>
              <a:ext uri="{FF2B5EF4-FFF2-40B4-BE49-F238E27FC236}">
                <a16:creationId xmlns:a16="http://schemas.microsoft.com/office/drawing/2014/main" id="{2605A204-877F-4A8C-9A47-EFC7BC544C48}"/>
              </a:ext>
            </a:extLst>
          </p:cNvPr>
          <p:cNvSpPr>
            <a:spLocks noGrp="1"/>
          </p:cNvSpPr>
          <p:nvPr>
            <p:ph type="ctrTitle"/>
          </p:nvPr>
        </p:nvSpPr>
        <p:spPr>
          <a:xfrm>
            <a:off x="1524000" y="1122362"/>
            <a:ext cx="9144000" cy="2900518"/>
          </a:xfrm>
        </p:spPr>
        <p:txBody>
          <a:bodyPr>
            <a:normAutofit/>
          </a:bodyPr>
          <a:lstStyle/>
          <a:p>
            <a:r>
              <a:rPr lang="en-US">
                <a:solidFill>
                  <a:srgbClr val="FFFFFF"/>
                </a:solidFill>
                <a:cs typeface="Calibri Light"/>
              </a:rPr>
              <a:t>Conclusion &amp; Recommendations</a:t>
            </a:r>
            <a:endParaRPr lang="en-US">
              <a:solidFill>
                <a:srgbClr val="FFFFFF"/>
              </a:solidFill>
            </a:endParaRPr>
          </a:p>
        </p:txBody>
      </p:sp>
      <p:sp>
        <p:nvSpPr>
          <p:cNvPr id="3" name="Subtitle 2">
            <a:extLst>
              <a:ext uri="{FF2B5EF4-FFF2-40B4-BE49-F238E27FC236}">
                <a16:creationId xmlns:a16="http://schemas.microsoft.com/office/drawing/2014/main" id="{FA20ADC4-311D-4AAA-8B5B-F529D9ED6966}"/>
              </a:ext>
            </a:extLst>
          </p:cNvPr>
          <p:cNvSpPr>
            <a:spLocks noGrp="1"/>
          </p:cNvSpPr>
          <p:nvPr>
            <p:ph type="subTitle" idx="1"/>
          </p:nvPr>
        </p:nvSpPr>
        <p:spPr>
          <a:xfrm>
            <a:off x="1524000" y="4159404"/>
            <a:ext cx="9144000" cy="1098395"/>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19532261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EA1749-A191-4BBF-9522-743A1EB08114}"/>
              </a:ext>
            </a:extLst>
          </p:cNvPr>
          <p:cNvPicPr>
            <a:picLocks noChangeAspect="1"/>
          </p:cNvPicPr>
          <p:nvPr/>
        </p:nvPicPr>
        <p:blipFill rotWithShape="1">
          <a:blip r:embed="rId2">
            <a:alphaModFix amt="35000"/>
          </a:blip>
          <a:srcRect l="7978" r="10687"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7AB9F9DB-14E3-CD47-A866-776DDC3C200F}"/>
              </a:ext>
            </a:extLst>
          </p:cNvPr>
          <p:cNvSpPr>
            <a:spLocks noGrp="1"/>
          </p:cNvSpPr>
          <p:nvPr>
            <p:ph type="title"/>
          </p:nvPr>
        </p:nvSpPr>
        <p:spPr>
          <a:xfrm>
            <a:off x="838200" y="365125"/>
            <a:ext cx="10515600" cy="1325563"/>
          </a:xfrm>
        </p:spPr>
        <p:txBody>
          <a:bodyPr>
            <a:normAutofit/>
          </a:bodyPr>
          <a:lstStyle/>
          <a:p>
            <a:r>
              <a:rPr lang="en-US" b="1">
                <a:solidFill>
                  <a:srgbClr val="FFFFFF"/>
                </a:solidFill>
              </a:rPr>
              <a:t>Conclusions </a:t>
            </a:r>
          </a:p>
        </p:txBody>
      </p:sp>
      <p:graphicFrame>
        <p:nvGraphicFramePr>
          <p:cNvPr id="5" name="Content Placeholder 2">
            <a:extLst>
              <a:ext uri="{FF2B5EF4-FFF2-40B4-BE49-F238E27FC236}">
                <a16:creationId xmlns:a16="http://schemas.microsoft.com/office/drawing/2014/main" id="{5E5B4730-91A7-482A-AD3E-C44EB19FC6BB}"/>
              </a:ext>
            </a:extLst>
          </p:cNvPr>
          <p:cNvGraphicFramePr>
            <a:graphicFrameLocks noGrp="1"/>
          </p:cNvGraphicFramePr>
          <p:nvPr>
            <p:ph idx="1"/>
            <p:extLst>
              <p:ext uri="{D42A27DB-BD31-4B8C-83A1-F6EECF244321}">
                <p14:modId xmlns:p14="http://schemas.microsoft.com/office/powerpoint/2010/main" val="15831018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009468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192AB86-9A78-CD44-BB40-70A3F2BDE7C0}"/>
              </a:ext>
            </a:extLst>
          </p:cNvPr>
          <p:cNvSpPr>
            <a:spLocks noGrp="1"/>
          </p:cNvSpPr>
          <p:nvPr>
            <p:ph type="title"/>
          </p:nvPr>
        </p:nvSpPr>
        <p:spPr>
          <a:xfrm>
            <a:off x="630936" y="630936"/>
            <a:ext cx="4989918" cy="5478640"/>
          </a:xfrm>
          <a:noFill/>
        </p:spPr>
        <p:txBody>
          <a:bodyPr anchor="ctr">
            <a:normAutofit/>
          </a:bodyPr>
          <a:lstStyle/>
          <a:p>
            <a:r>
              <a:rPr lang="en-US" sz="5400" b="1">
                <a:solidFill>
                  <a:schemeClr val="bg1"/>
                </a:solidFill>
              </a:rPr>
              <a:t>Overview</a:t>
            </a: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EC6D1A-9D0B-F44E-8BC7-7E0DD16E01DD}"/>
              </a:ext>
            </a:extLst>
          </p:cNvPr>
          <p:cNvSpPr>
            <a:spLocks noGrp="1"/>
          </p:cNvSpPr>
          <p:nvPr>
            <p:ph idx="1"/>
          </p:nvPr>
        </p:nvSpPr>
        <p:spPr>
          <a:xfrm>
            <a:off x="6041946" y="630936"/>
            <a:ext cx="4982273" cy="5478672"/>
          </a:xfrm>
          <a:noFill/>
        </p:spPr>
        <p:txBody>
          <a:bodyPr vert="horz" lIns="91440" tIns="45720" rIns="91440" bIns="45720" rtlCol="0" anchor="ctr">
            <a:normAutofit/>
          </a:bodyPr>
          <a:lstStyle/>
          <a:p>
            <a:pPr marL="0" indent="0">
              <a:buNone/>
            </a:pPr>
            <a:r>
              <a:rPr lang="en-US" sz="1800">
                <a:solidFill>
                  <a:schemeClr val="bg1"/>
                </a:solidFill>
              </a:rPr>
              <a:t>	KBXY Marketing Group identified a target market of age 18-22-year-old full-time college students and how social media impacts their overall mental health. The overall perception of social media on students’ mental and social health has been ever evolving. Through the COVID-19 pandemic an increase in social media usage has become apparent across the board. With 84 % of adults (18-34) using social media daily to overall growth in individual app’s usage (Mintel). According to Hong et al, there is a positive correlation between social media exposure (SME) and psychological distress in college students. With an increase in social media usage and more positive correlations between SME and mental health, it provides a direct link to identify the impacts of social media on students’ mental health. </a:t>
            </a:r>
          </a:p>
          <a:p>
            <a:pPr marL="0" indent="0">
              <a:buNone/>
            </a:pPr>
            <a:endParaRPr lang="en-US" sz="1800">
              <a:solidFill>
                <a:schemeClr val="bg1"/>
              </a:solidFill>
              <a:cs typeface="Calibri"/>
            </a:endParaRPr>
          </a:p>
        </p:txBody>
      </p:sp>
    </p:spTree>
    <p:extLst>
      <p:ext uri="{BB962C8B-B14F-4D97-AF65-F5344CB8AC3E}">
        <p14:creationId xmlns:p14="http://schemas.microsoft.com/office/powerpoint/2010/main" val="301146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5">
            <a:extLst>
              <a:ext uri="{FF2B5EF4-FFF2-40B4-BE49-F238E27FC236}">
                <a16:creationId xmlns:a16="http://schemas.microsoft.com/office/drawing/2014/main" id="{76225D45-9DD0-4388-ADC0-6E1CFFA94BBB}"/>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7AB9F9DB-14E3-CD47-A866-776DDC3C200F}"/>
              </a:ext>
            </a:extLst>
          </p:cNvPr>
          <p:cNvSpPr>
            <a:spLocks noGrp="1"/>
          </p:cNvSpPr>
          <p:nvPr>
            <p:ph type="title"/>
          </p:nvPr>
        </p:nvSpPr>
        <p:spPr>
          <a:xfrm>
            <a:off x="838200" y="365125"/>
            <a:ext cx="10515600" cy="1325563"/>
          </a:xfrm>
        </p:spPr>
        <p:txBody>
          <a:bodyPr>
            <a:normAutofit/>
          </a:bodyPr>
          <a:lstStyle/>
          <a:p>
            <a:r>
              <a:rPr lang="en-US" b="1">
                <a:solidFill>
                  <a:srgbClr val="FFFFFF"/>
                </a:solidFill>
              </a:rPr>
              <a:t>Recommendations </a:t>
            </a:r>
          </a:p>
        </p:txBody>
      </p:sp>
      <p:graphicFrame>
        <p:nvGraphicFramePr>
          <p:cNvPr id="9" name="Content Placeholder 2">
            <a:extLst>
              <a:ext uri="{FF2B5EF4-FFF2-40B4-BE49-F238E27FC236}">
                <a16:creationId xmlns:a16="http://schemas.microsoft.com/office/drawing/2014/main" id="{F9CA7D11-346E-407A-A3A4-D4255DAB16D2}"/>
              </a:ext>
            </a:extLst>
          </p:cNvPr>
          <p:cNvGraphicFramePr>
            <a:graphicFrameLocks noGrp="1"/>
          </p:cNvGraphicFramePr>
          <p:nvPr>
            <p:ph idx="1"/>
            <p:extLst>
              <p:ext uri="{D42A27DB-BD31-4B8C-83A1-F6EECF244321}">
                <p14:modId xmlns:p14="http://schemas.microsoft.com/office/powerpoint/2010/main" val="1299074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0519160"/>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B9F9DB-14E3-CD47-A866-776DDC3C200F}"/>
              </a:ext>
            </a:extLst>
          </p:cNvPr>
          <p:cNvSpPr>
            <a:spLocks noGrp="1"/>
          </p:cNvSpPr>
          <p:nvPr>
            <p:ph type="title"/>
          </p:nvPr>
        </p:nvSpPr>
        <p:spPr>
          <a:xfrm>
            <a:off x="833002" y="365125"/>
            <a:ext cx="10520702" cy="1325563"/>
          </a:xfrm>
        </p:spPr>
        <p:txBody>
          <a:bodyPr>
            <a:normAutofit/>
          </a:bodyPr>
          <a:lstStyle/>
          <a:p>
            <a:r>
              <a:rPr lang="en-US" b="1">
                <a:solidFill>
                  <a:srgbClr val="FFFFFF"/>
                </a:solidFill>
              </a:rPr>
              <a:t>References</a:t>
            </a:r>
          </a:p>
        </p:txBody>
      </p:sp>
      <p:sp>
        <p:nvSpPr>
          <p:cNvPr id="3" name="Content Placeholder 2">
            <a:extLst>
              <a:ext uri="{FF2B5EF4-FFF2-40B4-BE49-F238E27FC236}">
                <a16:creationId xmlns:a16="http://schemas.microsoft.com/office/drawing/2014/main" id="{86089CC1-5AA0-D643-9326-191190FE8B95}"/>
              </a:ext>
            </a:extLst>
          </p:cNvPr>
          <p:cNvSpPr>
            <a:spLocks noGrp="1"/>
          </p:cNvSpPr>
          <p:nvPr>
            <p:ph idx="1"/>
          </p:nvPr>
        </p:nvSpPr>
        <p:spPr>
          <a:xfrm>
            <a:off x="838201" y="2022601"/>
            <a:ext cx="10515598" cy="4154361"/>
          </a:xfrm>
        </p:spPr>
        <p:txBody>
          <a:bodyPr>
            <a:normAutofit/>
          </a:bodyPr>
          <a:lstStyle/>
          <a:p>
            <a:r>
              <a:rPr lang="en-US" sz="1100">
                <a:solidFill>
                  <a:srgbClr val="FFFFFF"/>
                </a:solidFill>
              </a:rPr>
              <a:t>Altalová, K. (2021). The influence of social media and hyperconnectivity on student academic productivity and performance (Pg. 35-59). </a:t>
            </a:r>
            <a:r>
              <a:rPr lang="en-US" sz="1100" u="sng">
                <a:solidFill>
                  <a:srgbClr val="FFFFFF"/>
                </a:solidFill>
                <a:hlinkClick r:id="rId2"/>
              </a:rPr>
              <a:t>https://dspace.cuni.cz/handle/20.500.11956/148034</a:t>
            </a:r>
            <a:endParaRPr lang="en-US" sz="1100">
              <a:solidFill>
                <a:srgbClr val="FFFFFF"/>
              </a:solidFill>
            </a:endParaRPr>
          </a:p>
          <a:p>
            <a:r>
              <a:rPr lang="en-US" sz="1100">
                <a:solidFill>
                  <a:srgbClr val="FFFFFF"/>
                </a:solidFill>
              </a:rPr>
              <a:t>Anderson, M., &amp; Jiang, J. (n.d.). </a:t>
            </a:r>
            <a:r>
              <a:rPr lang="en-US" sz="1100" i="1">
                <a:solidFill>
                  <a:srgbClr val="FFFFFF"/>
                </a:solidFill>
              </a:rPr>
              <a:t>Teens, Social Media &amp; Technology 2018 | pew research center</a:t>
            </a:r>
            <a:r>
              <a:rPr lang="en-US" sz="1100">
                <a:solidFill>
                  <a:srgbClr val="FFFFFF"/>
                </a:solidFill>
              </a:rPr>
              <a:t>. Public Services Alliance. Retrieved October 13, 2021, from </a:t>
            </a:r>
            <a:r>
              <a:rPr lang="en-US" sz="1100" u="sng">
                <a:solidFill>
                  <a:srgbClr val="FFFFFF"/>
                </a:solidFill>
                <a:hlinkClick r:id="rId3"/>
              </a:rPr>
              <a:t>https://publicservicesalliance.org/wp-content/uploads/2018/06/Teens-Social-Media-Technology-2018-PEW.pdf</a:t>
            </a:r>
            <a:r>
              <a:rPr lang="en-US" sz="1100">
                <a:solidFill>
                  <a:srgbClr val="FFFFFF"/>
                </a:solidFill>
              </a:rPr>
              <a:t>. </a:t>
            </a:r>
          </a:p>
          <a:p>
            <a:r>
              <a:rPr lang="en-US" sz="1100">
                <a:solidFill>
                  <a:srgbClr val="FFFFFF"/>
                </a:solidFill>
              </a:rPr>
              <a:t>Cain, J. (2018, September 1). </a:t>
            </a:r>
            <a:r>
              <a:rPr lang="en-US" sz="1100" i="1">
                <a:solidFill>
                  <a:srgbClr val="FFFFFF"/>
                </a:solidFill>
              </a:rPr>
              <a:t>It's time to confront student mental health issues associated with smartphones and social media</a:t>
            </a:r>
            <a:r>
              <a:rPr lang="en-US" sz="1100">
                <a:solidFill>
                  <a:srgbClr val="FFFFFF"/>
                </a:solidFill>
              </a:rPr>
              <a:t>. American Journal of Pharmaceutical Education. Retrieved October 13, 2021, from </a:t>
            </a:r>
            <a:r>
              <a:rPr lang="en-US" sz="1100" u="sng">
                <a:solidFill>
                  <a:srgbClr val="FFFFFF"/>
                </a:solidFill>
                <a:hlinkClick r:id="rId4"/>
              </a:rPr>
              <a:t>https://www.ajpe.org/content/82/7/6862</a:t>
            </a:r>
            <a:r>
              <a:rPr lang="en-US" sz="1100">
                <a:solidFill>
                  <a:srgbClr val="FFFFFF"/>
                </a:solidFill>
              </a:rPr>
              <a:t>.</a:t>
            </a:r>
          </a:p>
          <a:p>
            <a:r>
              <a:rPr lang="en-US" sz="1100">
                <a:solidFill>
                  <a:srgbClr val="FFFFFF"/>
                </a:solidFill>
              </a:rPr>
              <a:t>Lerman, K., Gallegos, L., Kumaraguru, P., &amp; Arora, M. (2015, October). </a:t>
            </a:r>
            <a:r>
              <a:rPr lang="en-US" sz="1100" i="1">
                <a:solidFill>
                  <a:srgbClr val="FFFFFF"/>
                </a:solidFill>
              </a:rPr>
              <a:t>(PDF) social ties and emotions: Evidence from Social Media</a:t>
            </a:r>
            <a:r>
              <a:rPr lang="en-US" sz="1100">
                <a:solidFill>
                  <a:srgbClr val="FFFFFF"/>
                </a:solidFill>
              </a:rPr>
              <a:t>. ResearchGate. Retrieved October 13, 2021, from </a:t>
            </a:r>
            <a:r>
              <a:rPr lang="en-US" sz="1100" u="sng">
                <a:solidFill>
                  <a:srgbClr val="FFFFFF"/>
                </a:solidFill>
                <a:hlinkClick r:id="rId5"/>
              </a:rPr>
              <a:t>https://www.researchgate.net/publication/283279804_Social_Ties_and_Emotions_Evidence_from_Social_Media</a:t>
            </a:r>
            <a:r>
              <a:rPr lang="en-US" sz="1100">
                <a:solidFill>
                  <a:srgbClr val="FFFFFF"/>
                </a:solidFill>
              </a:rPr>
              <a:t>.  </a:t>
            </a:r>
          </a:p>
          <a:p>
            <a:r>
              <a:rPr lang="en-US" sz="1100">
                <a:solidFill>
                  <a:srgbClr val="FFFFFF"/>
                </a:solidFill>
              </a:rPr>
              <a:t>Moss, A. (n.d.). </a:t>
            </a:r>
            <a:r>
              <a:rPr lang="en-US" sz="1100" i="1">
                <a:solidFill>
                  <a:srgbClr val="FFFFFF"/>
                </a:solidFill>
              </a:rPr>
              <a:t>Database access   </a:t>
            </a:r>
            <a:r>
              <a:rPr lang="en-US" sz="1100">
                <a:solidFill>
                  <a:srgbClr val="FFFFFF"/>
                </a:solidFill>
              </a:rPr>
              <a:t>. Libraries Database Access. Retrieved October 13, 2021, from </a:t>
            </a:r>
            <a:r>
              <a:rPr lang="en-US" sz="1100" u="sng">
                <a:solidFill>
                  <a:srgbClr val="FFFFFF"/>
                </a:solidFill>
                <a:hlinkClick r:id="rId6"/>
              </a:rPr>
              <a:t>https://reports-mintel-com.du.idm.oclc.org/display/915632/?fromSearch=%3Fdate%3D1551484800000%26freetext%3Dimpact%2520of%2520social%2520media%2520on%2520mental%2520health%26sortBy%3Drecent%26view%3Dlist</a:t>
            </a:r>
            <a:r>
              <a:rPr lang="en-US" sz="1100">
                <a:solidFill>
                  <a:srgbClr val="FFFFFF"/>
                </a:solidFill>
              </a:rPr>
              <a:t>.</a:t>
            </a:r>
          </a:p>
          <a:p>
            <a:r>
              <a:rPr lang="en-US" sz="1100">
                <a:solidFill>
                  <a:srgbClr val="FFFFFF"/>
                </a:solidFill>
              </a:rPr>
              <a:t>Pew Research Center. (2021, April 26). </a:t>
            </a:r>
            <a:r>
              <a:rPr lang="en-US" sz="1100" i="1">
                <a:solidFill>
                  <a:srgbClr val="FFFFFF"/>
                </a:solidFill>
              </a:rPr>
              <a:t>Demographics of social media users and adoption in the United States</a:t>
            </a:r>
            <a:r>
              <a:rPr lang="en-US" sz="1100">
                <a:solidFill>
                  <a:srgbClr val="FFFFFF"/>
                </a:solidFill>
              </a:rPr>
              <a:t>. Pew Research Center: Internet, Science &amp; Tech. Retrieved October 7, 2021, from https://www.pewresearch.org/internet/fact-sheet/social-media/?menuItem=c14683cb-c4f4-41d0-a635-52c4eeae0245. </a:t>
            </a:r>
          </a:p>
          <a:p>
            <a:r>
              <a:rPr lang="en-US" sz="1100">
                <a:solidFill>
                  <a:srgbClr val="FFFFFF"/>
                </a:solidFill>
              </a:rPr>
              <a:t>Radovic, A., Gmelin, T., Stein, B. D., &amp; Miller, E. (2016, December 18). </a:t>
            </a:r>
            <a:r>
              <a:rPr lang="en-US" sz="1100" i="1">
                <a:solidFill>
                  <a:srgbClr val="FFFFFF"/>
                </a:solidFill>
              </a:rPr>
              <a:t>Depressed adolescents' positive and negative use of social media</a:t>
            </a:r>
            <a:r>
              <a:rPr lang="en-US" sz="1100">
                <a:solidFill>
                  <a:srgbClr val="FFFFFF"/>
                </a:solidFill>
              </a:rPr>
              <a:t>. Journal of Adolescence. Retrieved October 13, 2021, from </a:t>
            </a:r>
            <a:r>
              <a:rPr lang="en-US" sz="1100" u="sng">
                <a:solidFill>
                  <a:srgbClr val="FFFFFF"/>
                </a:solidFill>
                <a:hlinkClick r:id="rId7"/>
              </a:rPr>
              <a:t>https://www.sciencedirect.com/science/article/abs/pii/S0140197116301713?casa_token=Zxt4kaA17UoAAAAA%3AJhqKOM615SBdPN6iIxuucq6OU7_Nwq_l2o1zcqdhCS-0FvE-4XmvAGAfNvc9pTY9ewXGb6aSzT8M</a:t>
            </a:r>
            <a:r>
              <a:rPr lang="en-US" sz="1100">
                <a:solidFill>
                  <a:srgbClr val="FFFFFF"/>
                </a:solidFill>
              </a:rPr>
              <a:t>. </a:t>
            </a:r>
          </a:p>
          <a:p>
            <a:r>
              <a:rPr lang="en-US" sz="1100">
                <a:solidFill>
                  <a:srgbClr val="FFFFFF"/>
                </a:solidFill>
              </a:rPr>
              <a:t>Wei Hong, Ru-De Liu, Yi Ding, Xinchen Fu, Rui Zhen, and Xiaotian Sheng. Cyberpsychology, Behavior, and Social Networking. Apr 2021.282 287.http://doi.org/10.1089/cyber.2020.0387 </a:t>
            </a:r>
          </a:p>
          <a:p>
            <a:endParaRPr lang="en-US" sz="1100">
              <a:solidFill>
                <a:srgbClr val="FFFFFF"/>
              </a:solidFill>
            </a:endParaRPr>
          </a:p>
          <a:p>
            <a:pPr marL="0" indent="0">
              <a:buNone/>
            </a:pPr>
            <a:endParaRPr lang="en-US" sz="1100">
              <a:solidFill>
                <a:srgbClr val="FFFFFF"/>
              </a:solidFill>
            </a:endParaRPr>
          </a:p>
        </p:txBody>
      </p:sp>
    </p:spTree>
    <p:extLst>
      <p:ext uri="{BB962C8B-B14F-4D97-AF65-F5344CB8AC3E}">
        <p14:creationId xmlns:p14="http://schemas.microsoft.com/office/powerpoint/2010/main" val="248954519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90" name="Oval 89">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Rectangle 96">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00" name="Straight Connector 99">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06" name="Straight Connector 105">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192AB86-9A78-CD44-BB40-70A3F2BDE7C0}"/>
              </a:ext>
            </a:extLst>
          </p:cNvPr>
          <p:cNvSpPr>
            <a:spLocks noGrp="1"/>
          </p:cNvSpPr>
          <p:nvPr>
            <p:ph type="title"/>
          </p:nvPr>
        </p:nvSpPr>
        <p:spPr>
          <a:xfrm>
            <a:off x="630936" y="630936"/>
            <a:ext cx="4989918" cy="5478640"/>
          </a:xfrm>
          <a:noFill/>
        </p:spPr>
        <p:txBody>
          <a:bodyPr anchor="ctr">
            <a:normAutofit/>
          </a:bodyPr>
          <a:lstStyle/>
          <a:p>
            <a:r>
              <a:rPr lang="en-US" sz="4800" b="1">
                <a:solidFill>
                  <a:schemeClr val="bg1"/>
                </a:solidFill>
              </a:rPr>
              <a:t>Purpose</a:t>
            </a:r>
          </a:p>
        </p:txBody>
      </p:sp>
      <p:sp>
        <p:nvSpPr>
          <p:cNvPr id="111" name="Rectangle 110">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EC6D1A-9D0B-F44E-8BC7-7E0DD16E01DD}"/>
              </a:ext>
            </a:extLst>
          </p:cNvPr>
          <p:cNvSpPr>
            <a:spLocks noGrp="1"/>
          </p:cNvSpPr>
          <p:nvPr>
            <p:ph idx="1"/>
          </p:nvPr>
        </p:nvSpPr>
        <p:spPr>
          <a:xfrm>
            <a:off x="6041946" y="630936"/>
            <a:ext cx="4982273" cy="5478672"/>
          </a:xfrm>
          <a:noFill/>
        </p:spPr>
        <p:txBody>
          <a:bodyPr vert="horz" lIns="91440" tIns="45720" rIns="91440" bIns="45720" rtlCol="0" anchor="ctr">
            <a:normAutofit/>
          </a:bodyPr>
          <a:lstStyle/>
          <a:p>
            <a:r>
              <a:rPr lang="en-US" sz="1800">
                <a:solidFill>
                  <a:schemeClr val="bg1"/>
                </a:solidFill>
              </a:rPr>
              <a:t>Actively investigate the impacts of social media on mental health</a:t>
            </a:r>
            <a:endParaRPr lang="en-US" sz="1800">
              <a:solidFill>
                <a:schemeClr val="bg1"/>
              </a:solidFill>
              <a:cs typeface="Calibri"/>
            </a:endParaRPr>
          </a:p>
          <a:p>
            <a:r>
              <a:rPr lang="en-US" sz="1800">
                <a:solidFill>
                  <a:schemeClr val="bg1"/>
                </a:solidFill>
                <a:cs typeface="Calibri"/>
              </a:rPr>
              <a:t>Prepare recommendations for reducing negative impacts</a:t>
            </a:r>
          </a:p>
          <a:p>
            <a:r>
              <a:rPr lang="en-US" sz="1800">
                <a:solidFill>
                  <a:schemeClr val="bg1"/>
                </a:solidFill>
                <a:cs typeface="Calibri"/>
              </a:rPr>
              <a:t>Promote healthier lifestyles for interacting with social media</a:t>
            </a:r>
          </a:p>
          <a:p>
            <a:pPr marL="0" indent="0">
              <a:buNone/>
            </a:pPr>
            <a:endParaRPr lang="en-US" sz="1800">
              <a:solidFill>
                <a:schemeClr val="bg1"/>
              </a:solidFill>
              <a:cs typeface="Calibri"/>
            </a:endParaRPr>
          </a:p>
        </p:txBody>
      </p:sp>
    </p:spTree>
    <p:extLst>
      <p:ext uri="{BB962C8B-B14F-4D97-AF65-F5344CB8AC3E}">
        <p14:creationId xmlns:p14="http://schemas.microsoft.com/office/powerpoint/2010/main" val="63165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C3F7935-4331-4AFD-BC1A-5B01933868C4}"/>
              </a:ext>
            </a:extLst>
          </p:cNvPr>
          <p:cNvSpPr>
            <a:spLocks noGrp="1"/>
          </p:cNvSpPr>
          <p:nvPr>
            <p:ph type="ctrTitle"/>
          </p:nvPr>
        </p:nvSpPr>
        <p:spPr>
          <a:xfrm>
            <a:off x="2043326" y="609600"/>
            <a:ext cx="8229600" cy="2819399"/>
          </a:xfrm>
          <a:noFill/>
        </p:spPr>
        <p:txBody>
          <a:bodyPr anchor="b">
            <a:normAutofit/>
          </a:bodyPr>
          <a:lstStyle/>
          <a:p>
            <a:r>
              <a:rPr lang="en-US" sz="4800">
                <a:solidFill>
                  <a:schemeClr val="bg1"/>
                </a:solidFill>
                <a:cs typeface="Calibri Light"/>
              </a:rPr>
              <a:t>Exploratory Research</a:t>
            </a:r>
            <a:endParaRPr lang="en-US" sz="4800">
              <a:solidFill>
                <a:schemeClr val="bg1"/>
              </a:solidFill>
            </a:endParaRPr>
          </a:p>
        </p:txBody>
      </p:sp>
      <p:sp>
        <p:nvSpPr>
          <p:cNvPr id="3" name="Subtitle 2">
            <a:extLst>
              <a:ext uri="{FF2B5EF4-FFF2-40B4-BE49-F238E27FC236}">
                <a16:creationId xmlns:a16="http://schemas.microsoft.com/office/drawing/2014/main" id="{97E3EC55-9B09-468D-90EA-31026B80EAE2}"/>
              </a:ext>
            </a:extLst>
          </p:cNvPr>
          <p:cNvSpPr>
            <a:spLocks noGrp="1"/>
          </p:cNvSpPr>
          <p:nvPr>
            <p:ph type="subTitle" idx="1"/>
          </p:nvPr>
        </p:nvSpPr>
        <p:spPr>
          <a:xfrm>
            <a:off x="2043326" y="3522428"/>
            <a:ext cx="8229600" cy="2607079"/>
          </a:xfrm>
          <a:noFill/>
        </p:spPr>
        <p:txBody>
          <a:bodyPr vert="horz" lIns="91440" tIns="45720" rIns="91440" bIns="45720" rtlCol="0" anchor="t">
            <a:normAutofit/>
          </a:bodyPr>
          <a:lstStyle/>
          <a:p>
            <a:r>
              <a:rPr lang="en-US">
                <a:solidFill>
                  <a:schemeClr val="bg1"/>
                </a:solidFill>
                <a:cs typeface="Calibri"/>
              </a:rPr>
              <a:t>Xinyuan</a:t>
            </a:r>
            <a:endParaRPr lang="en-US">
              <a:solidFill>
                <a:schemeClr val="bg1"/>
              </a:solidFill>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21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AEA8E18-C405-43AF-BEE9-C1846E16C5C3}"/>
              </a:ext>
            </a:extLst>
          </p:cNvPr>
          <p:cNvSpPr>
            <a:spLocks noGrp="1"/>
          </p:cNvSpPr>
          <p:nvPr>
            <p:ph type="title"/>
          </p:nvPr>
        </p:nvSpPr>
        <p:spPr>
          <a:xfrm>
            <a:off x="630936" y="630936"/>
            <a:ext cx="4989918" cy="5478640"/>
          </a:xfrm>
          <a:noFill/>
        </p:spPr>
        <p:txBody>
          <a:bodyPr anchor="ctr">
            <a:normAutofit/>
          </a:bodyPr>
          <a:lstStyle/>
          <a:p>
            <a:r>
              <a:rPr lang="en-US" sz="4800" b="1">
                <a:solidFill>
                  <a:schemeClr val="bg1"/>
                </a:solidFill>
                <a:ea typeface="+mj-lt"/>
                <a:cs typeface="+mj-lt"/>
              </a:rPr>
              <a:t>Method — Exploratory Research </a:t>
            </a:r>
            <a:endParaRPr lang="en-US" sz="4800" b="1">
              <a:solidFill>
                <a:schemeClr val="bg1"/>
              </a:solidFill>
              <a:cs typeface="Calibri Light"/>
            </a:endParaRP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0B9E2F-B508-4E91-ACC9-0DE7605FFDB0}"/>
              </a:ext>
            </a:extLst>
          </p:cNvPr>
          <p:cNvSpPr>
            <a:spLocks noGrp="1"/>
          </p:cNvSpPr>
          <p:nvPr>
            <p:ph idx="1"/>
          </p:nvPr>
        </p:nvSpPr>
        <p:spPr>
          <a:xfrm>
            <a:off x="6041946" y="630936"/>
            <a:ext cx="4982273" cy="5478672"/>
          </a:xfrm>
          <a:noFill/>
        </p:spPr>
        <p:txBody>
          <a:bodyPr vert="horz" lIns="91440" tIns="45720" rIns="91440" bIns="45720" rtlCol="0" anchor="ctr">
            <a:normAutofit/>
          </a:bodyPr>
          <a:lstStyle/>
          <a:p>
            <a:pPr marL="0" indent="0">
              <a:buNone/>
            </a:pPr>
            <a:r>
              <a:rPr lang="en-US" sz="1400" b="1">
                <a:solidFill>
                  <a:schemeClr val="bg1"/>
                </a:solidFill>
                <a:ea typeface="+mn-lt"/>
                <a:cs typeface="+mn-lt"/>
              </a:rPr>
              <a:t>Secondary Data</a:t>
            </a:r>
          </a:p>
          <a:p>
            <a:pPr marL="0" indent="0">
              <a:buNone/>
            </a:pPr>
            <a:r>
              <a:rPr lang="en-US" sz="1400">
                <a:solidFill>
                  <a:schemeClr val="bg1"/>
                </a:solidFill>
                <a:ea typeface="+mn-lt"/>
                <a:cs typeface="+mn-lt"/>
              </a:rPr>
              <a:t>The primary source of second-hand data comes from the library service database. The main sources include data resources and authoritative research articles.</a:t>
            </a:r>
            <a:endParaRPr lang="en-US" sz="1400">
              <a:solidFill>
                <a:schemeClr val="bg1"/>
              </a:solidFill>
            </a:endParaRPr>
          </a:p>
          <a:p>
            <a:pPr marL="0" indent="0">
              <a:buNone/>
            </a:pPr>
            <a:r>
              <a:rPr lang="en-US" sz="1400" b="1">
                <a:solidFill>
                  <a:schemeClr val="bg1"/>
                </a:solidFill>
                <a:ea typeface="+mn-lt"/>
                <a:cs typeface="+mn-lt"/>
              </a:rPr>
              <a:t>Observation</a:t>
            </a:r>
          </a:p>
          <a:p>
            <a:pPr marL="0" indent="0">
              <a:buNone/>
            </a:pPr>
            <a:r>
              <a:rPr lang="en-US" sz="1400">
                <a:solidFill>
                  <a:schemeClr val="bg1"/>
                </a:solidFill>
                <a:ea typeface="+mn-lt"/>
                <a:cs typeface="+mn-lt"/>
              </a:rPr>
              <a:t>We deduce through personal interviews that social media tends to have a negative impact on respondents’ attention and productivity. Still, respondents have different opinions on emotions related to positive and negative thoughts (laughter, happiness, anxiety, bad).</a:t>
            </a:r>
            <a:endParaRPr lang="en-US" sz="1400">
              <a:solidFill>
                <a:schemeClr val="bg1"/>
              </a:solidFill>
            </a:endParaRPr>
          </a:p>
          <a:p>
            <a:pPr marL="0" indent="0">
              <a:buNone/>
            </a:pPr>
            <a:r>
              <a:rPr lang="en-US" sz="1400" b="1">
                <a:solidFill>
                  <a:schemeClr val="bg1"/>
                </a:solidFill>
                <a:ea typeface="+mn-lt"/>
                <a:cs typeface="+mn-lt"/>
              </a:rPr>
              <a:t>Personal Interviews</a:t>
            </a:r>
          </a:p>
          <a:p>
            <a:pPr marL="0" indent="0">
              <a:buNone/>
            </a:pPr>
            <a:r>
              <a:rPr lang="en-US" sz="1400">
                <a:solidFill>
                  <a:schemeClr val="bg1"/>
                </a:solidFill>
                <a:ea typeface="+mn-lt"/>
                <a:cs typeface="+mn-lt"/>
              </a:rPr>
              <a:t>We found that the observers are easily distracted or inattentive due to social media/smartphones in the classroom during the observational data collection process. In the observed participant data collection, phone use was mainly in the morning and free time. It is also important to note that the use of telephone and social media are separate entities.</a:t>
            </a:r>
            <a:endParaRPr lang="en-US" sz="1400">
              <a:solidFill>
                <a:schemeClr val="bg1"/>
              </a:solidFill>
            </a:endParaRPr>
          </a:p>
          <a:p>
            <a:pPr marL="0" indent="0">
              <a:buNone/>
            </a:pPr>
            <a:endParaRPr lang="en-US" sz="1400">
              <a:solidFill>
                <a:schemeClr val="bg1"/>
              </a:solidFill>
              <a:ea typeface="+mn-lt"/>
              <a:cs typeface="+mn-lt"/>
            </a:endParaRPr>
          </a:p>
          <a:p>
            <a:pPr marL="0" indent="0">
              <a:buNone/>
            </a:pPr>
            <a:r>
              <a:rPr lang="en-US" sz="1400">
                <a:solidFill>
                  <a:schemeClr val="bg1"/>
                </a:solidFill>
                <a:ea typeface="+mn-lt"/>
                <a:cs typeface="+mn-lt"/>
              </a:rPr>
              <a:t>Reviewing the general findings from secondary data, observations, and interviews, we found that the use of social media/smartphones led to an overall decrease in attention, productivity, and emotions. Based on this result, we created five research questions.</a:t>
            </a:r>
            <a:endParaRPr lang="en-US" sz="1400">
              <a:solidFill>
                <a:schemeClr val="bg1"/>
              </a:solidFill>
            </a:endParaRPr>
          </a:p>
          <a:p>
            <a:pPr marL="0" indent="0">
              <a:buNone/>
            </a:pPr>
            <a:endParaRPr lang="en-US" sz="1400">
              <a:solidFill>
                <a:schemeClr val="bg1"/>
              </a:solidFill>
              <a:cs typeface="Calibri"/>
            </a:endParaRPr>
          </a:p>
        </p:txBody>
      </p:sp>
    </p:spTree>
    <p:extLst>
      <p:ext uri="{BB962C8B-B14F-4D97-AF65-F5344CB8AC3E}">
        <p14:creationId xmlns:p14="http://schemas.microsoft.com/office/powerpoint/2010/main" val="2637212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6" name="Oval 45">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6" name="Straight Connector 55">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2" name="Straight Connector 61">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65C375C-933C-4878-86FD-48C5C23F8F9B}"/>
              </a:ext>
            </a:extLst>
          </p:cNvPr>
          <p:cNvSpPr>
            <a:spLocks noGrp="1"/>
          </p:cNvSpPr>
          <p:nvPr>
            <p:ph type="title"/>
          </p:nvPr>
        </p:nvSpPr>
        <p:spPr>
          <a:xfrm>
            <a:off x="630936" y="630936"/>
            <a:ext cx="4989918" cy="5478640"/>
          </a:xfrm>
          <a:noFill/>
        </p:spPr>
        <p:txBody>
          <a:bodyPr anchor="ctr">
            <a:normAutofit/>
          </a:bodyPr>
          <a:lstStyle/>
          <a:p>
            <a:r>
              <a:rPr lang="en-US" sz="4800">
                <a:solidFill>
                  <a:schemeClr val="bg1"/>
                </a:solidFill>
                <a:cs typeface="Calibri Light"/>
              </a:rPr>
              <a:t>Secondary Research Findings</a:t>
            </a:r>
            <a:endParaRPr lang="en-US" sz="4800">
              <a:solidFill>
                <a:schemeClr val="bg1"/>
              </a:solidFill>
            </a:endParaRPr>
          </a:p>
        </p:txBody>
      </p:sp>
      <p:sp>
        <p:nvSpPr>
          <p:cNvPr id="67" name="Rectangle 66">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C9F0FC-B7D3-4EEF-B318-3EB8C9591497}"/>
              </a:ext>
            </a:extLst>
          </p:cNvPr>
          <p:cNvSpPr>
            <a:spLocks noGrp="1"/>
          </p:cNvSpPr>
          <p:nvPr>
            <p:ph idx="1"/>
          </p:nvPr>
        </p:nvSpPr>
        <p:spPr>
          <a:xfrm>
            <a:off x="6041946" y="630936"/>
            <a:ext cx="4982273" cy="5478672"/>
          </a:xfrm>
          <a:noFill/>
        </p:spPr>
        <p:txBody>
          <a:bodyPr anchor="ctr">
            <a:normAutofit/>
          </a:bodyPr>
          <a:lstStyle/>
          <a:p>
            <a:r>
              <a:rPr lang="en-US" sz="1800">
                <a:solidFill>
                  <a:schemeClr val="bg1"/>
                </a:solidFill>
                <a:cs typeface="Calibri"/>
              </a:rPr>
              <a:t>91% of College Students use social media every day</a:t>
            </a:r>
          </a:p>
          <a:p>
            <a:r>
              <a:rPr lang="en-US" sz="1800">
                <a:solidFill>
                  <a:schemeClr val="bg1"/>
                </a:solidFill>
                <a:cs typeface="Calibri"/>
              </a:rPr>
              <a:t>46.2% have GPA within 1-1.5</a:t>
            </a:r>
            <a:endParaRPr lang="en-US" sz="1800" dirty="0">
              <a:solidFill>
                <a:schemeClr val="bg1"/>
              </a:solidFill>
              <a:cs typeface="Calibri"/>
            </a:endParaRPr>
          </a:p>
          <a:p>
            <a:r>
              <a:rPr lang="en-US" sz="1800">
                <a:solidFill>
                  <a:schemeClr val="bg1"/>
                </a:solidFill>
                <a:cs typeface="Calibri"/>
              </a:rPr>
              <a:t>62% of 16-24 year olds say smartphone would be the hardest device to give up</a:t>
            </a:r>
            <a:endParaRPr lang="en-US" sz="1800" dirty="0">
              <a:solidFill>
                <a:schemeClr val="bg1"/>
              </a:solidFill>
              <a:cs typeface="Calibri"/>
            </a:endParaRPr>
          </a:p>
          <a:p>
            <a:r>
              <a:rPr lang="en-US" sz="1800">
                <a:solidFill>
                  <a:schemeClr val="bg1"/>
                </a:solidFill>
                <a:ea typeface="+mn-lt"/>
                <a:cs typeface="+mn-lt"/>
              </a:rPr>
              <a:t>52.7% college undergrads felt hopeless, 67.3% felt lonely, 61.9% felt overwhelming anxiety, and 39.1% felt very depressed</a:t>
            </a:r>
          </a:p>
          <a:p>
            <a:r>
              <a:rPr lang="en-US" sz="1800">
                <a:solidFill>
                  <a:schemeClr val="bg1"/>
                </a:solidFill>
                <a:cs typeface="Calibri"/>
              </a:rPr>
              <a:t>89% of college students use Youtube, Facebook,</a:t>
            </a:r>
            <a:r>
              <a:rPr lang="en-US" sz="1800" dirty="0">
                <a:solidFill>
                  <a:schemeClr val="bg1"/>
                </a:solidFill>
                <a:cs typeface="Calibri"/>
              </a:rPr>
              <a:t> </a:t>
            </a:r>
            <a:r>
              <a:rPr lang="en-US" sz="1800">
                <a:solidFill>
                  <a:schemeClr val="bg1"/>
                </a:solidFill>
                <a:cs typeface="Calibri"/>
              </a:rPr>
              <a:t>and Instagram</a:t>
            </a:r>
          </a:p>
        </p:txBody>
      </p:sp>
    </p:spTree>
    <p:extLst>
      <p:ext uri="{BB962C8B-B14F-4D97-AF65-F5344CB8AC3E}">
        <p14:creationId xmlns:p14="http://schemas.microsoft.com/office/powerpoint/2010/main" val="118535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6" name="Oval 45">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6" name="Straight Connector 55">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2" name="Straight Connector 61">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65C375C-933C-4878-86FD-48C5C23F8F9B}"/>
              </a:ext>
            </a:extLst>
          </p:cNvPr>
          <p:cNvSpPr>
            <a:spLocks noGrp="1"/>
          </p:cNvSpPr>
          <p:nvPr>
            <p:ph type="title"/>
          </p:nvPr>
        </p:nvSpPr>
        <p:spPr>
          <a:xfrm>
            <a:off x="630936" y="630936"/>
            <a:ext cx="4989918" cy="5478640"/>
          </a:xfrm>
          <a:noFill/>
        </p:spPr>
        <p:txBody>
          <a:bodyPr anchor="ctr">
            <a:normAutofit/>
          </a:bodyPr>
          <a:lstStyle/>
          <a:p>
            <a:r>
              <a:rPr lang="en-US" sz="4800">
                <a:solidFill>
                  <a:schemeClr val="bg1"/>
                </a:solidFill>
                <a:cs typeface="Calibri Light"/>
              </a:rPr>
              <a:t>Primary (Interview) Research </a:t>
            </a:r>
            <a:r>
              <a:rPr lang="en-US" sz="4800" dirty="0">
                <a:solidFill>
                  <a:schemeClr val="bg1"/>
                </a:solidFill>
                <a:cs typeface="Calibri Light"/>
              </a:rPr>
              <a:t>Findings</a:t>
            </a:r>
            <a:endParaRPr lang="en-US" sz="4800" dirty="0">
              <a:solidFill>
                <a:schemeClr val="bg1"/>
              </a:solidFill>
            </a:endParaRPr>
          </a:p>
        </p:txBody>
      </p:sp>
      <p:sp>
        <p:nvSpPr>
          <p:cNvPr id="67" name="Rectangle 66">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C9F0FC-B7D3-4EEF-B318-3EB8C9591497}"/>
              </a:ext>
            </a:extLst>
          </p:cNvPr>
          <p:cNvSpPr>
            <a:spLocks noGrp="1"/>
          </p:cNvSpPr>
          <p:nvPr>
            <p:ph idx="1"/>
          </p:nvPr>
        </p:nvSpPr>
        <p:spPr>
          <a:xfrm>
            <a:off x="6041946" y="630936"/>
            <a:ext cx="4982273" cy="5478672"/>
          </a:xfrm>
          <a:noFill/>
        </p:spPr>
        <p:txBody>
          <a:bodyPr anchor="ctr">
            <a:normAutofit/>
          </a:bodyPr>
          <a:lstStyle/>
          <a:p>
            <a:r>
              <a:rPr lang="en-US" sz="1800">
                <a:solidFill>
                  <a:schemeClr val="bg1"/>
                </a:solidFill>
                <a:cs typeface="Calibri"/>
              </a:rPr>
              <a:t>Social media can be a good tool for development</a:t>
            </a:r>
            <a:endParaRPr lang="en-US">
              <a:solidFill>
                <a:schemeClr val="bg1"/>
              </a:solidFill>
              <a:cs typeface="Calibri"/>
            </a:endParaRPr>
          </a:p>
          <a:p>
            <a:r>
              <a:rPr lang="en-US" sz="1800">
                <a:solidFill>
                  <a:schemeClr val="bg1"/>
                </a:solidFill>
                <a:cs typeface="Calibri"/>
              </a:rPr>
              <a:t>Without being used properly, social media is a detriment to mental development</a:t>
            </a:r>
            <a:endParaRPr lang="en-US" sz="1800" dirty="0">
              <a:solidFill>
                <a:schemeClr val="bg1"/>
              </a:solidFill>
              <a:cs typeface="Calibri"/>
            </a:endParaRPr>
          </a:p>
          <a:p>
            <a:r>
              <a:rPr lang="en-US" sz="1800">
                <a:solidFill>
                  <a:schemeClr val="bg1"/>
                </a:solidFill>
                <a:cs typeface="Calibri"/>
              </a:rPr>
              <a:t>Majority stated that social media would reduve their ability to focus</a:t>
            </a:r>
            <a:endParaRPr lang="en-US" sz="1800" dirty="0">
              <a:solidFill>
                <a:schemeClr val="bg1"/>
              </a:solidFill>
              <a:cs typeface="Calibri"/>
            </a:endParaRPr>
          </a:p>
          <a:p>
            <a:r>
              <a:rPr lang="en-US" sz="1800">
                <a:solidFill>
                  <a:schemeClr val="bg1"/>
                </a:solidFill>
                <a:cs typeface="Calibri"/>
              </a:rPr>
              <a:t>Use of social media for an emotional response</a:t>
            </a:r>
            <a:endParaRPr lang="en-US" sz="1800" dirty="0">
              <a:solidFill>
                <a:schemeClr val="bg1"/>
              </a:solidFill>
              <a:cs typeface="Calibri"/>
            </a:endParaRPr>
          </a:p>
          <a:p>
            <a:r>
              <a:rPr lang="en-US" sz="1800">
                <a:solidFill>
                  <a:schemeClr val="bg1"/>
                </a:solidFill>
                <a:cs typeface="Calibri"/>
              </a:rPr>
              <a:t>Advertisements and entertainment play a large role in interactions with social media</a:t>
            </a:r>
          </a:p>
          <a:p>
            <a:r>
              <a:rPr lang="en-US" sz="1800">
                <a:solidFill>
                  <a:schemeClr val="bg1"/>
                </a:solidFill>
                <a:cs typeface="Calibri"/>
              </a:rPr>
              <a:t>Fear of missing out can cause decision making</a:t>
            </a:r>
            <a:endParaRPr lang="en-US" sz="1800" dirty="0">
              <a:solidFill>
                <a:schemeClr val="bg1"/>
              </a:solidFill>
              <a:cs typeface="Calibri"/>
            </a:endParaRPr>
          </a:p>
        </p:txBody>
      </p:sp>
    </p:spTree>
    <p:extLst>
      <p:ext uri="{BB962C8B-B14F-4D97-AF65-F5344CB8AC3E}">
        <p14:creationId xmlns:p14="http://schemas.microsoft.com/office/powerpoint/2010/main" val="2103606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D9B7CEA-EA39-4D3A-AD3B-835035457EA9}"/>
              </a:ext>
            </a:extLst>
          </p:cNvPr>
          <p:cNvSpPr>
            <a:spLocks noGrp="1"/>
          </p:cNvSpPr>
          <p:nvPr>
            <p:ph type="ctrTitle"/>
          </p:nvPr>
        </p:nvSpPr>
        <p:spPr>
          <a:xfrm>
            <a:off x="2043326" y="609600"/>
            <a:ext cx="8229600" cy="2819399"/>
          </a:xfrm>
          <a:noFill/>
        </p:spPr>
        <p:txBody>
          <a:bodyPr anchor="b">
            <a:normAutofit/>
          </a:bodyPr>
          <a:lstStyle/>
          <a:p>
            <a:r>
              <a:rPr lang="en-US" sz="4800">
                <a:solidFill>
                  <a:schemeClr val="bg1"/>
                </a:solidFill>
                <a:cs typeface="Calibri Light"/>
              </a:rPr>
              <a:t>Descriptive Research</a:t>
            </a:r>
            <a:endParaRPr lang="en-US" sz="4800">
              <a:solidFill>
                <a:schemeClr val="bg1"/>
              </a:solidFill>
            </a:endParaRPr>
          </a:p>
        </p:txBody>
      </p:sp>
      <p:sp>
        <p:nvSpPr>
          <p:cNvPr id="3" name="Subtitle 2">
            <a:extLst>
              <a:ext uri="{FF2B5EF4-FFF2-40B4-BE49-F238E27FC236}">
                <a16:creationId xmlns:a16="http://schemas.microsoft.com/office/drawing/2014/main" id="{5B68C56C-113F-4B99-A9FE-8422BEE8A2B2}"/>
              </a:ext>
            </a:extLst>
          </p:cNvPr>
          <p:cNvSpPr>
            <a:spLocks noGrp="1"/>
          </p:cNvSpPr>
          <p:nvPr>
            <p:ph type="subTitle" idx="1"/>
          </p:nvPr>
        </p:nvSpPr>
        <p:spPr>
          <a:xfrm>
            <a:off x="2043326" y="3522428"/>
            <a:ext cx="8229600" cy="2607079"/>
          </a:xfrm>
          <a:noFill/>
        </p:spPr>
        <p:txBody>
          <a:bodyPr vert="horz" lIns="91440" tIns="45720" rIns="91440" bIns="45720" rtlCol="0" anchor="t">
            <a:normAutofit/>
          </a:bodyPr>
          <a:lstStyle/>
          <a:p>
            <a:r>
              <a:rPr lang="en-US">
                <a:solidFill>
                  <a:schemeClr val="bg1"/>
                </a:solidFill>
                <a:cs typeface="Calibri"/>
              </a:rPr>
              <a:t>Britt</a:t>
            </a:r>
            <a:endParaRPr lang="en-US">
              <a:solidFill>
                <a:schemeClr val="bg1"/>
              </a:solidFill>
            </a:endParaRP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894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31</Slides>
  <Notes>1</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Agenda </vt:lpstr>
      <vt:lpstr>Overview</vt:lpstr>
      <vt:lpstr>Purpose</vt:lpstr>
      <vt:lpstr>Exploratory Research</vt:lpstr>
      <vt:lpstr>Method — Exploratory Research </vt:lpstr>
      <vt:lpstr>Secondary Research Findings</vt:lpstr>
      <vt:lpstr>Primary (Interview) Research Findings</vt:lpstr>
      <vt:lpstr>Descriptive Research</vt:lpstr>
      <vt:lpstr>Method - Descriptive Research </vt:lpstr>
      <vt:lpstr>Survey</vt:lpstr>
      <vt:lpstr>Univariate Analysis Categorical</vt:lpstr>
      <vt:lpstr>Operating System</vt:lpstr>
      <vt:lpstr>Usage of Social Media</vt:lpstr>
      <vt:lpstr>Primary Social Media App</vt:lpstr>
      <vt:lpstr>Gender</vt:lpstr>
      <vt:lpstr>Negative Effects of Social Media</vt:lpstr>
      <vt:lpstr>Univariate Analysis Continuous</vt:lpstr>
      <vt:lpstr>Hours Spent</vt:lpstr>
      <vt:lpstr>Check Phone During Class</vt:lpstr>
      <vt:lpstr>"Social Media Negatively Impacts Mental Health"</vt:lpstr>
      <vt:lpstr>Multivariate</vt:lpstr>
      <vt:lpstr>Crosstabs</vt:lpstr>
      <vt:lpstr>ANOVA Pt.1</vt:lpstr>
      <vt:lpstr>ANOVA Pt.2</vt:lpstr>
      <vt:lpstr>T-Test Pt.1</vt:lpstr>
      <vt:lpstr>T-Test Pt.2</vt:lpstr>
      <vt:lpstr>Conclusion &amp; Recommendations</vt:lpstr>
      <vt:lpstr>Conclusions </vt:lpstr>
      <vt:lpstr>Recommendations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Yue Qiu</dc:creator>
  <cp:revision>161</cp:revision>
  <dcterms:created xsi:type="dcterms:W3CDTF">2021-11-09T17:20:36Z</dcterms:created>
  <dcterms:modified xsi:type="dcterms:W3CDTF">2021-11-11T07:52:38Z</dcterms:modified>
</cp:coreProperties>
</file>