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_rels/notesSlide24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2.xml.rels" ContentType="application/vnd.openxmlformats-package.relationship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56.png" ContentType="image/png"/>
  <Override PartName="/ppt/media/image55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6.png" ContentType="image/png"/>
  <Override PartName="/ppt/media/image45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3.wmf" ContentType="image/x-wmf"/>
  <Override PartName="/ppt/media/image76.png" ContentType="image/png"/>
  <Override PartName="/ppt/media/image30.png" ContentType="image/png"/>
  <Override PartName="/ppt/media/image39.png" ContentType="image/png"/>
  <Override PartName="/ppt/media/image9.png" ContentType="image/png"/>
  <Override PartName="/ppt/media/image86.png" ContentType="image/png"/>
  <Override PartName="/ppt/media/image13.png" ContentType="image/png"/>
  <Override PartName="/ppt/media/image1.png" ContentType="image/png"/>
  <Override PartName="/ppt/media/image38.png" ContentType="image/png"/>
  <Override PartName="/ppt/media/image8.png" ContentType="image/png"/>
  <Override PartName="/ppt/media/image85.png" ContentType="image/png"/>
  <Override PartName="/ppt/media/image49.png" ContentType="image/png"/>
  <Override PartName="/ppt/media/image100.png" ContentType="image/png"/>
  <Override PartName="/ppt/media/image12.png" ContentType="image/png"/>
  <Override PartName="/ppt/media/image109.png" ContentType="image/png"/>
  <Override PartName="/ppt/media/image37.png" ContentType="image/png"/>
  <Override PartName="/ppt/media/image7.png" ContentType="image/png"/>
  <Override PartName="/ppt/media/image19.png" ContentType="image/png"/>
  <Override PartName="/ppt/media/image84.png" ContentType="image/png"/>
  <Override PartName="/ppt/media/image48.png" ContentType="image/png"/>
  <Override PartName="/ppt/media/image11.png" ContentType="image/png"/>
  <Override PartName="/ppt/media/image108.png" ContentType="image/png"/>
  <Override PartName="/ppt/media/image36.png" ContentType="image/png"/>
  <Override PartName="/ppt/media/image6.png" ContentType="image/png"/>
  <Override PartName="/ppt/media/image18.png" ContentType="image/png"/>
  <Override PartName="/ppt/media/image83.png" ContentType="image/png"/>
  <Override PartName="/ppt/media/image29.png" ContentType="image/png"/>
  <Override PartName="/ppt/media/image94.png" ContentType="image/png"/>
  <Override PartName="/ppt/media/image47.png" ContentType="image/png"/>
  <Override PartName="/ppt/media/image10.png" ContentType="image/png"/>
  <Override PartName="/ppt/media/image107.png" ContentType="image/png"/>
  <Override PartName="/ppt/media/image35.png" ContentType="image/png"/>
  <Override PartName="/ppt/media/image5.png" ContentType="image/png"/>
  <Override PartName="/ppt/media/image17.png" ContentType="image/png"/>
  <Override PartName="/ppt/media/image82.png" ContentType="image/png"/>
  <Override PartName="/ppt/media/image28.png" ContentType="image/png"/>
  <Override PartName="/ppt/media/image93.png" ContentType="image/png"/>
  <Override PartName="/ppt/media/image34.png" ContentType="image/png"/>
  <Override PartName="/ppt/media/image4.png" ContentType="image/png"/>
  <Override PartName="/ppt/media/image16.png" ContentType="image/png"/>
  <Override PartName="/ppt/media/image81.png" ContentType="image/png"/>
  <Override PartName="/ppt/media/image27.png" ContentType="image/png"/>
  <Override PartName="/ppt/media/image92.png" ContentType="image/png"/>
  <Override PartName="/ppt/media/image70.png" ContentType="image/png"/>
  <Override PartName="/ppt/media/image114.png" ContentType="image/png"/>
  <Override PartName="/ppt/media/image71.png" ContentType="image/png"/>
  <Override PartName="/ppt/media/image115.png" ContentType="image/png"/>
  <Override PartName="/ppt/media/image72.png" ContentType="image/png"/>
  <Override PartName="/ppt/media/image116.png" ContentType="image/png"/>
  <Override PartName="/ppt/media/image73.png" ContentType="image/png"/>
  <Override PartName="/ppt/media/image74.png" ContentType="image/png"/>
  <Override PartName="/ppt/media/image75.png" ContentType="image/png"/>
  <Override PartName="/ppt/media/image77.png" ContentType="image/png"/>
  <Override PartName="/ppt/media/image78.png" ContentType="image/png"/>
  <Override PartName="/ppt/media/image87.png" ContentType="image/png"/>
  <Override PartName="/ppt/media/image88.png" ContentType="image/png"/>
  <Override PartName="/ppt/media/image97.png" ContentType="image/png"/>
  <Override PartName="/ppt/media/image104.png" ContentType="image/png"/>
  <Override PartName="/ppt/media/image60.png" ContentType="image/png"/>
  <Override PartName="/ppt/media/image98.png" ContentType="image/png"/>
  <Override PartName="/ppt/media/image105.png" ContentType="image/png"/>
  <Override PartName="/ppt/media/image61.png" ContentType="image/png"/>
  <Override PartName="/ppt/media/image96.png" ContentType="image/png"/>
  <Override PartName="/ppt/media/image103.png" ContentType="image/png"/>
  <Override PartName="/ppt/media/image95.png" ContentType="image/png"/>
  <Override PartName="/ppt/media/image102.png" ContentType="image/png"/>
  <Override PartName="/ppt/media/image113.png" ContentType="image/png"/>
  <Override PartName="/ppt/media/image79.png" ContentType="image/png"/>
  <Override PartName="/ppt/media/image101.png" ContentType="image/png"/>
  <Override PartName="/ppt/media/image99.png" ContentType="image/png"/>
  <Override PartName="/ppt/media/image106.png" ContentType="image/png"/>
  <Override PartName="/ppt/media/image62.png" ContentType="image/png"/>
  <Override PartName="/ppt/media/image112.png" ContentType="image/png"/>
  <Override PartName="/ppt/media/image89.png" ContentType="image/png"/>
  <Override PartName="/ppt/media/image111.png" ContentType="image/png"/>
  <Override PartName="/ppt/media/image69.png" ContentType="image/png"/>
  <Override PartName="/ppt/media/image32.png" ContentType="image/png"/>
  <Override PartName="/ppt/media/image68.png" ContentType="image/png"/>
  <Override PartName="/ppt/media/image31.png" ContentType="image/png"/>
  <Override PartName="/ppt/media/image67.png" ContentType="image/png"/>
  <Override PartName="/ppt/media/image66.png" ContentType="image/png"/>
  <Override PartName="/ppt/media/image65.png" ContentType="image/png"/>
  <Override PartName="/ppt/media/image64.png" ContentType="image/png"/>
  <Override PartName="/ppt/media/image63.png" ContentType="image/png"/>
  <Override PartName="/ppt/media/image23.png" ContentType="image/png"/>
  <Override PartName="/ppt/media/image22.png" ContentType="image/png"/>
  <Override PartName="/ppt/media/image59.png" ContentType="image/png"/>
  <Override PartName="/ppt/media/image110.png" ContentType="image/png"/>
  <Override PartName="/ppt/media/image24.png" ContentType="image/png"/>
  <Override PartName="/ppt/media/image21.png" ContentType="image/png"/>
  <Override PartName="/ppt/media/image58.png" ContentType="image/png"/>
  <Override PartName="/ppt/media/image117.png" ContentType="image/png"/>
  <Override PartName="/ppt/media/image20.png" ContentType="image/png"/>
  <Override PartName="/ppt/media/image57.png" ContentType="image/png"/>
  <Override PartName="/ppt/media/image25.png" ContentType="image/png"/>
  <Override PartName="/ppt/media/image90.png" ContentType="image/png"/>
  <Override PartName="/ppt/media/image2.png" ContentType="image/png"/>
  <Override PartName="/ppt/media/image14.png" ContentType="image/png"/>
  <Override PartName="/ppt/media/image26.png" ContentType="image/png"/>
  <Override PartName="/ppt/media/image91.png" ContentType="image/png"/>
  <Override PartName="/ppt/media/image3.png" ContentType="image/png"/>
  <Override PartName="/ppt/media/image15.png" ContentType="image/png"/>
  <Override PartName="/ppt/media/image80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dt" idx="16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 type="ftr" idx="17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11" name="PlaceHolder 6"/>
          <p:cNvSpPr>
            <a:spLocks noGrp="1"/>
          </p:cNvSpPr>
          <p:nvPr>
            <p:ph type="sldNum" idx="18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0315D3E9-B54D-4AAD-83E3-7F927EB2ADD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4" name="PlaceHolder 1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DD54F36-5D2B-4508-A4DA-A0DC97FDCC2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455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3456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7" name="PlaceHolder 1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237C918-E1A5-4581-B56F-FACC1FE2214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458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3459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0" name="PlaceHolder 1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C14D70A-AA6A-4C2D-94F6-28D777B6BB4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461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3462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532694-26A1-4AA3-A813-3F885E53B54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A7DEFEE-6B75-419C-BFBC-1955C55704D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3D14E88-BA96-463E-BF52-673FE19E273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A951D1A-5A48-4995-B1EB-F557544E2C5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2087A13-F351-4DE2-A52C-18C491AA555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17AC85E-CC06-4BF0-A23A-9BC3C9BC178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2E2CF38-48BE-4925-82AE-7EBCE8D2F00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DB7C669-A637-4D62-81CD-652AD04BCC8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BB7C9CA-3D02-43D4-A9A6-4968F926A80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798ACE1-6891-4836-960E-95C5A783CBA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D1F5212-5A80-4208-B9D7-3851E3CAD5A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2A5A989-954A-4ECA-A94D-28D7E47C0E9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EA5A48C-34CB-478C-AEC8-6948B7E1302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6931879-1583-4A4D-84A7-6341E07C00D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C8491C3-68B1-4A23-AC5E-B212BC32893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279B404-DBA0-4995-94D5-B591C3CC036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71ABE7C-E847-44DA-A103-65663769E4C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32D5DC9-84CE-410F-B1B5-DE9D7C4A8EE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EE113D0-A030-4DC4-B856-EF833490A00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03C6DB7-34C0-4614-8B34-DD69CCB61C0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A30B938-A5F3-48A7-82C8-40855875EA4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5A621D7-34E8-4AF7-9BB4-03AD8695CDF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746D2A2-24FA-4996-BC7F-ACA44243E35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A496907-7657-4845-86B8-4D020B810BB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90CA0DE-A1A2-4025-BC13-AC2A710F919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EBBBC0C-00CB-45F4-9CB1-04E05241B6C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1A07DC5-331F-4B7C-923B-AEB0023B491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F21F8BA-33B2-4921-87A5-8942FB6D843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2FD27F0-E9C9-4B43-B4BA-5A9A7F6EC57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AA68CE6-EAAE-44D6-B58B-690BF13A9C4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A98ED0C-0679-4FAD-AAD1-958FBBA1FB4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5925171-3D59-422B-9289-7643D466A81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5B588DD-CF62-4B40-AE18-D8899E59388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6F1AA4B-4ACC-4E43-B948-DEEC16B0041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D1C8C1A-1A66-4B99-9681-AE04055D5BB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6043071-23BE-4139-8291-A54FEA9DD92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08FB86C-3896-4D23-9229-CA3F6E66D7D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714B2EF-E425-4006-AACD-FF63293E53B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90A25FF-A638-40E0-B326-B34C2928702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6E8109C-D62C-4FF5-9AF5-847CA757171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4F18207-1D54-4A3C-8DC5-5471FBB795A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76C4ACF-7B71-46E6-93C8-94929F0AEB2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62BAC4C-4CD2-4E70-8761-A858F7D54B8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F246ADC9-9868-4703-B311-067FB3B52F0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08E15C2-359F-4315-8F13-A31B18D020A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AFA6490B-B5A1-4858-942F-2382A89FE4E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73F813E9-4331-4ADD-8E43-7C799C5341F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9153540-411D-4906-968B-3BD6A98B6AF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3CFF78F-05E4-47AC-B00C-6007B81E249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8DDA7CA2-64FD-4618-95F4-0456FF27810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2FB7550-C2FC-4097-96C2-FD9BB9F224F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5D8DE31B-C0E0-428D-A487-79381E3A7FE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464AFE1-A6EE-499D-805E-11259B361EC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F442D433-CD98-47B8-8D0B-72D713146BC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7F8511D5-83B4-484D-B5A3-E0F2A3B5D4B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5AB31AD-6274-4126-91D8-1852316A4E1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8F91F99-D139-4656-B7C4-39F20CBD655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E133AD-82E0-4CEE-9E54-82D5DFB60F7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E8B1583-BA2B-41B8-A707-E996C770A9B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C59A8B3-4EDB-4370-BFE7-63B4CC47419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</a:t>
            </a:r>
            <a:r>
              <a:rPr b="0" lang="en-US" sz="1800" spc="-1" strike="noStrike">
                <a:latin typeface="Arial"/>
              </a:rPr>
              <a:t>edit the </a:t>
            </a:r>
            <a:r>
              <a:rPr b="0" lang="en-US" sz="1800" spc="-1" strike="noStrike">
                <a:latin typeface="Arial"/>
              </a:rPr>
              <a:t>title </a:t>
            </a:r>
            <a:r>
              <a:rPr b="0" lang="en-US" sz="1800" spc="-1" strike="noStrike">
                <a:latin typeface="Arial"/>
              </a:rPr>
              <a:t>text </a:t>
            </a:r>
            <a:r>
              <a:rPr b="0" lang="en-US" sz="1800" spc="-1" strike="noStrike">
                <a:latin typeface="Arial"/>
              </a:rPr>
              <a:t>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</a:t>
            </a:r>
            <a:r>
              <a:rPr b="0" lang="en-US" sz="1800" spc="-1" strike="noStrike">
                <a:latin typeface="Arial"/>
              </a:rPr>
              <a:t>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</a:t>
            </a:r>
            <a:r>
              <a:rPr b="0" lang="en-US" sz="1800" spc="-1" strike="noStrike">
                <a:latin typeface="Arial"/>
              </a:rPr>
              <a:t>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</a:t>
            </a:r>
            <a:r>
              <a:rPr b="0" lang="en-US" sz="1800" spc="-1" strike="noStrike">
                <a:latin typeface="Arial"/>
              </a:rPr>
              <a:t>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</a:t>
            </a:r>
            <a:r>
              <a:rPr b="0" lang="en-US" sz="1800" spc="-1" strike="noStrike">
                <a:latin typeface="Arial"/>
              </a:rPr>
              <a:t>Outline </a:t>
            </a:r>
            <a:r>
              <a:rPr b="0" lang="en-US" sz="1800" spc="-1" strike="noStrike">
                <a:latin typeface="Arial"/>
              </a:rPr>
              <a:t>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</a:t>
            </a:r>
            <a:r>
              <a:rPr b="0" lang="en-US" sz="1800" spc="-1" strike="noStrike">
                <a:latin typeface="Arial"/>
              </a:rPr>
              <a:t>th </a:t>
            </a:r>
            <a:r>
              <a:rPr b="0" lang="en-US" sz="1800" spc="-1" strike="noStrike">
                <a:latin typeface="Arial"/>
              </a:rPr>
              <a:t>Outlin</a:t>
            </a:r>
            <a:r>
              <a:rPr b="0" lang="en-US" sz="1800" spc="-1" strike="noStrike">
                <a:latin typeface="Arial"/>
              </a:rPr>
              <a:t>e </a:t>
            </a:r>
            <a:r>
              <a:rPr b="0" lang="en-US" sz="1800" spc="-1" strike="noStrike">
                <a:latin typeface="Arial"/>
              </a:rPr>
              <a:t>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2DB1C4C-4D99-4005-B789-B05BA1F4AD8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39535AF-F48C-4FCC-BEC9-D13A052BB2E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D88C310-72EE-4793-B1B0-D61C125D9D3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48E8A6C-E601-4296-AC2C-DC2768532C6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8904B92-C24F-4004-8E3B-0F79DB1D2AB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28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5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0.png"/><Relationship Id="rId9" Type="http://schemas.openxmlformats.org/officeDocument/2006/relationships/slideLayout" Target="../slideLayouts/slideLayout28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Relationship Id="rId9" Type="http://schemas.openxmlformats.org/officeDocument/2006/relationships/slideLayout" Target="../slideLayouts/slideLayout2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9.png"/><Relationship Id="rId8" Type="http://schemas.openxmlformats.org/officeDocument/2006/relationships/image" Target="../media/image70.png"/><Relationship Id="rId9" Type="http://schemas.openxmlformats.org/officeDocument/2006/relationships/slideLayout" Target="../slideLayouts/slideLayout28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71.png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75.png"/><Relationship Id="rId6" Type="http://schemas.openxmlformats.org/officeDocument/2006/relationships/image" Target="../media/image76.png"/><Relationship Id="rId7" Type="http://schemas.openxmlformats.org/officeDocument/2006/relationships/image" Target="../media/image77.png"/><Relationship Id="rId8" Type="http://schemas.openxmlformats.org/officeDocument/2006/relationships/image" Target="../media/image78.png"/><Relationship Id="rId9" Type="http://schemas.openxmlformats.org/officeDocument/2006/relationships/slideLayout" Target="../slideLayouts/slideLayout28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80.png"/><Relationship Id="rId2" Type="http://schemas.openxmlformats.org/officeDocument/2006/relationships/image" Target="../media/image81.png"/><Relationship Id="rId3" Type="http://schemas.openxmlformats.org/officeDocument/2006/relationships/image" Target="../media/image82.png"/><Relationship Id="rId4" Type="http://schemas.openxmlformats.org/officeDocument/2006/relationships/image" Target="../media/image83.png"/><Relationship Id="rId5" Type="http://schemas.openxmlformats.org/officeDocument/2006/relationships/image" Target="../media/image84.png"/><Relationship Id="rId6" Type="http://schemas.openxmlformats.org/officeDocument/2006/relationships/image" Target="../media/image85.png"/><Relationship Id="rId7" Type="http://schemas.openxmlformats.org/officeDocument/2006/relationships/image" Target="../media/image86.png"/><Relationship Id="rId8" Type="http://schemas.openxmlformats.org/officeDocument/2006/relationships/image" Target="../media/image87.png"/><Relationship Id="rId9" Type="http://schemas.openxmlformats.org/officeDocument/2006/relationships/image" Target="../media/image88.png"/><Relationship Id="rId10" Type="http://schemas.openxmlformats.org/officeDocument/2006/relationships/image" Target="../media/image89.png"/><Relationship Id="rId11" Type="http://schemas.openxmlformats.org/officeDocument/2006/relationships/slideLayout" Target="../slideLayouts/slideLayout13.xml"/><Relationship Id="rId1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90.png"/><Relationship Id="rId2" Type="http://schemas.openxmlformats.org/officeDocument/2006/relationships/image" Target="../media/image91.png"/><Relationship Id="rId3" Type="http://schemas.openxmlformats.org/officeDocument/2006/relationships/image" Target="../media/image92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94.png"/><Relationship Id="rId2" Type="http://schemas.openxmlformats.org/officeDocument/2006/relationships/image" Target="../media/image95.png"/><Relationship Id="rId3" Type="http://schemas.openxmlformats.org/officeDocument/2006/relationships/image" Target="../media/image96.png"/><Relationship Id="rId4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97.png"/><Relationship Id="rId2" Type="http://schemas.openxmlformats.org/officeDocument/2006/relationships/image" Target="../media/image98.png"/><Relationship Id="rId3" Type="http://schemas.openxmlformats.org/officeDocument/2006/relationships/image" Target="../media/image99.png"/><Relationship Id="rId4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00.png"/><Relationship Id="rId2" Type="http://schemas.openxmlformats.org/officeDocument/2006/relationships/image" Target="../media/image101.png"/><Relationship Id="rId3" Type="http://schemas.openxmlformats.org/officeDocument/2006/relationships/image" Target="../media/image102.png"/><Relationship Id="rId4" Type="http://schemas.openxmlformats.org/officeDocument/2006/relationships/image" Target="../media/image103.png"/><Relationship Id="rId5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0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9" Type="http://schemas.openxmlformats.org/officeDocument/2006/relationships/image" Target="../media/image21.png"/><Relationship Id="rId20" Type="http://schemas.openxmlformats.org/officeDocument/2006/relationships/image" Target="../media/image22.png"/><Relationship Id="rId21" Type="http://schemas.openxmlformats.org/officeDocument/2006/relationships/image" Target="../media/image23.png"/><Relationship Id="rId22" Type="http://schemas.openxmlformats.org/officeDocument/2006/relationships/image" Target="../media/image24.png"/><Relationship Id="rId23" Type="http://schemas.openxmlformats.org/officeDocument/2006/relationships/image" Target="../media/image25.png"/><Relationship Id="rId24" Type="http://schemas.openxmlformats.org/officeDocument/2006/relationships/image" Target="../media/image26.png"/><Relationship Id="rId25" Type="http://schemas.openxmlformats.org/officeDocument/2006/relationships/image" Target="../media/image27.png"/><Relationship Id="rId26" Type="http://schemas.openxmlformats.org/officeDocument/2006/relationships/image" Target="../media/image28.png"/><Relationship Id="rId27" Type="http://schemas.openxmlformats.org/officeDocument/2006/relationships/slideLayout" Target="../slideLayouts/slideLayout28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05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06.png"/><Relationship Id="rId2" Type="http://schemas.openxmlformats.org/officeDocument/2006/relationships/image" Target="../media/image107.png"/><Relationship Id="rId3" Type="http://schemas.openxmlformats.org/officeDocument/2006/relationships/image" Target="../media/image108.png"/><Relationship Id="rId4" Type="http://schemas.openxmlformats.org/officeDocument/2006/relationships/image" Target="../media/image109.png"/><Relationship Id="rId5" Type="http://schemas.openxmlformats.org/officeDocument/2006/relationships/slideLayout" Target="../slideLayouts/slideLayout28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10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11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12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13.pn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14.png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15.png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16.png"/><Relationship Id="rId2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17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wmf"/><Relationship Id="rId4" Type="http://schemas.openxmlformats.org/officeDocument/2006/relationships/image" Target="../media/image34.png"/><Relationship Id="rId5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1630440" y="13942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Networks &amp; Security </a:t>
            </a:r>
            <a:br>
              <a:rPr sz="4000"/>
            </a:br>
            <a:r>
              <a:rPr b="0" lang="en-US" sz="4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Lecture-4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213" name="Picture 2" descr=""/>
          <p:cNvPicPr/>
          <p:nvPr/>
        </p:nvPicPr>
        <p:blipFill>
          <a:blip r:embed="rId1"/>
          <a:stretch/>
        </p:blipFill>
        <p:spPr>
          <a:xfrm>
            <a:off x="10885680" y="472680"/>
            <a:ext cx="1017360" cy="539280"/>
          </a:xfrm>
          <a:prstGeom prst="rect">
            <a:avLst/>
          </a:prstGeom>
          <a:ln w="0">
            <a:noFill/>
          </a:ln>
        </p:spPr>
      </p:pic>
      <p:sp>
        <p:nvSpPr>
          <p:cNvPr id="214" name="TextBox 3"/>
          <p:cNvSpPr/>
          <p:nvPr/>
        </p:nvSpPr>
        <p:spPr>
          <a:xfrm>
            <a:off x="213120" y="6550200"/>
            <a:ext cx="11977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Rectangle 12"/>
          <p:cNvSpPr/>
          <p:nvPr/>
        </p:nvSpPr>
        <p:spPr>
          <a:xfrm>
            <a:off x="3441600" y="1306440"/>
            <a:ext cx="4567680" cy="1835640"/>
          </a:xfrm>
          <a:prstGeom prst="rect">
            <a:avLst/>
          </a:prstGeom>
          <a:solidFill>
            <a:schemeClr val="bg1"/>
          </a:solidFill>
          <a:ln w="19050">
            <a:solidFill>
              <a:srgbClr val="5f5f5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52" name="Rectangle 13"/>
          <p:cNvSpPr/>
          <p:nvPr/>
        </p:nvSpPr>
        <p:spPr>
          <a:xfrm>
            <a:off x="3597120" y="1820880"/>
            <a:ext cx="1416600" cy="827640"/>
          </a:xfrm>
          <a:prstGeom prst="rect">
            <a:avLst/>
          </a:prstGeom>
          <a:solidFill>
            <a:schemeClr val="bg1"/>
          </a:solidFill>
          <a:ln w="28575">
            <a:solidFill>
              <a:srgbClr val="0066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line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termination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3" name="Rectangle 14"/>
          <p:cNvSpPr/>
          <p:nvPr/>
        </p:nvSpPr>
        <p:spPr>
          <a:xfrm>
            <a:off x="5221440" y="1492200"/>
            <a:ext cx="1151280" cy="1408680"/>
          </a:xfrm>
          <a:prstGeom prst="rect">
            <a:avLst/>
          </a:prstGeom>
          <a:solidFill>
            <a:schemeClr val="bg1"/>
          </a:solidFill>
          <a:ln w="28575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54" name="Rectangle 15"/>
          <p:cNvSpPr/>
          <p:nvPr/>
        </p:nvSpPr>
        <p:spPr>
          <a:xfrm>
            <a:off x="6572160" y="1442880"/>
            <a:ext cx="1246680" cy="150372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55" name="Line 16"/>
          <p:cNvSpPr/>
          <p:nvPr/>
        </p:nvSpPr>
        <p:spPr>
          <a:xfrm>
            <a:off x="3165120" y="2232000"/>
            <a:ext cx="424080" cy="360"/>
          </a:xfrm>
          <a:prstGeom prst="line">
            <a:avLst/>
          </a:prstGeom>
          <a:ln w="2857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56" name="Line 30"/>
          <p:cNvSpPr/>
          <p:nvPr/>
        </p:nvSpPr>
        <p:spPr>
          <a:xfrm>
            <a:off x="5033880" y="2211120"/>
            <a:ext cx="190440" cy="1800"/>
          </a:xfrm>
          <a:prstGeom prst="line">
            <a:avLst/>
          </a:prstGeom>
          <a:ln w="2857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57" name="Line 31"/>
          <p:cNvSpPr/>
          <p:nvPr/>
        </p:nvSpPr>
        <p:spPr>
          <a:xfrm>
            <a:off x="6376680" y="2168280"/>
            <a:ext cx="190800" cy="1800"/>
          </a:xfrm>
          <a:prstGeom prst="line">
            <a:avLst/>
          </a:prstGeom>
          <a:ln w="2857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58" name="Line 32"/>
          <p:cNvSpPr/>
          <p:nvPr/>
        </p:nvSpPr>
        <p:spPr>
          <a:xfrm flipV="1">
            <a:off x="7767360" y="2209680"/>
            <a:ext cx="736560" cy="1440"/>
          </a:xfrm>
          <a:prstGeom prst="line">
            <a:avLst/>
          </a:prstGeom>
          <a:ln w="2857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59" name="Rectangle 33"/>
          <p:cNvSpPr/>
          <p:nvPr/>
        </p:nvSpPr>
        <p:spPr>
          <a:xfrm>
            <a:off x="5254560" y="1801800"/>
            <a:ext cx="1054440" cy="82764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link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layer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protocol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(receive)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60" name="Text Box 35"/>
          <p:cNvSpPr/>
          <p:nvPr/>
        </p:nvSpPr>
        <p:spPr>
          <a:xfrm>
            <a:off x="6523560" y="1455840"/>
            <a:ext cx="141120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lookup,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forwarding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queueing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61" name="PlaceHolder 1"/>
          <p:cNvSpPr>
            <a:spLocks noGrp="1"/>
          </p:cNvSpPr>
          <p:nvPr>
            <p:ph type="title"/>
          </p:nvPr>
        </p:nvSpPr>
        <p:spPr>
          <a:xfrm>
            <a:off x="1946160" y="293760"/>
            <a:ext cx="7771320" cy="608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Input Port Functions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62" name="PlaceHolder 2"/>
          <p:cNvSpPr>
            <a:spLocks noGrp="1"/>
          </p:cNvSpPr>
          <p:nvPr>
            <p:ph/>
          </p:nvPr>
        </p:nvSpPr>
        <p:spPr>
          <a:xfrm>
            <a:off x="4917960" y="3492360"/>
            <a:ext cx="5455080" cy="266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2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99"/>
                </a:solidFill>
                <a:latin typeface="Arial Unicode MS"/>
                <a:ea typeface="Arial Unicode MS"/>
              </a:rPr>
              <a:t>decentralized switching</a:t>
            </a:r>
            <a:r>
              <a:rPr b="0" i="1" lang="en-US" sz="2400" spc="-1" strike="noStrike">
                <a:solidFill>
                  <a:srgbClr val="000099"/>
                </a:solidFill>
                <a:latin typeface="Arial Unicode MS"/>
                <a:ea typeface="Arial Unicode MS"/>
              </a:rPr>
              <a:t>:</a:t>
            </a:r>
            <a:r>
              <a:rPr b="0" lang="en-US" sz="2400" spc="-1" strike="noStrike">
                <a:solidFill>
                  <a:srgbClr val="000099"/>
                </a:solidFill>
                <a:latin typeface="Arial Unicode MS"/>
                <a:ea typeface="Arial Unicode MS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using header field values, lookup output port using forwarding table in input port memory </a:t>
            </a:r>
            <a:r>
              <a:rPr b="0" i="1" lang="en-US" sz="2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(“match plus action”)</a:t>
            </a:r>
            <a:endParaRPr b="0" lang="en-US" sz="2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US" sz="2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destination-based forwarding: </a:t>
            </a:r>
            <a:r>
              <a:rPr b="0" lang="en-US" sz="2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forward based only on destination IP address (traditional)</a:t>
            </a:r>
            <a:endParaRPr b="0" lang="en-US" sz="2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US" sz="2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generalized forwarding: </a:t>
            </a:r>
            <a:r>
              <a:rPr b="0" lang="en-US" sz="2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forward based on any set of header field values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563" name="Text Box 5"/>
          <p:cNvSpPr/>
          <p:nvPr/>
        </p:nvSpPr>
        <p:spPr>
          <a:xfrm>
            <a:off x="1568520" y="3054240"/>
            <a:ext cx="24886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99"/>
                </a:solidFill>
                <a:latin typeface="Arial Unicode MS"/>
                <a:ea typeface="Arial Unicode MS"/>
              </a:rPr>
              <a:t>physical layer:</a:t>
            </a:r>
            <a:endParaRPr b="0" lang="en-US" sz="20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bit-level reception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64" name="Text Box 6"/>
          <p:cNvSpPr/>
          <p:nvPr/>
        </p:nvSpPr>
        <p:spPr>
          <a:xfrm>
            <a:off x="1963440" y="3782880"/>
            <a:ext cx="208152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99"/>
                </a:solidFill>
                <a:latin typeface="Arial Unicode MS"/>
                <a:ea typeface="Arial Unicode MS"/>
              </a:rPr>
              <a:t>data link layer:</a:t>
            </a:r>
            <a:endParaRPr b="0" lang="en-US" sz="20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e.g., Ethernet</a:t>
            </a:r>
            <a:endParaRPr b="0" lang="en-US" sz="20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see chapter 5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65" name="Line 45"/>
          <p:cNvSpPr/>
          <p:nvPr/>
        </p:nvSpPr>
        <p:spPr>
          <a:xfrm>
            <a:off x="8493120" y="690480"/>
            <a:ext cx="10800" cy="28652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66" name="Rectangle 46"/>
          <p:cNvSpPr/>
          <p:nvPr/>
        </p:nvSpPr>
        <p:spPr>
          <a:xfrm>
            <a:off x="8585280" y="1819440"/>
            <a:ext cx="1054440" cy="82764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switch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fabric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567" name="Group 56"/>
          <p:cNvGrpSpPr/>
          <p:nvPr/>
        </p:nvGrpSpPr>
        <p:grpSpPr>
          <a:xfrm>
            <a:off x="6699240" y="2062080"/>
            <a:ext cx="992520" cy="467280"/>
            <a:chOff x="6699240" y="2062080"/>
            <a:chExt cx="992520" cy="467280"/>
          </a:xfrm>
        </p:grpSpPr>
        <p:sp>
          <p:nvSpPr>
            <p:cNvPr id="1568" name="Rectangle 47"/>
            <p:cNvSpPr/>
            <p:nvPr/>
          </p:nvSpPr>
          <p:spPr>
            <a:xfrm>
              <a:off x="6699240" y="2062080"/>
              <a:ext cx="992520" cy="467280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9" name="Line 48"/>
            <p:cNvSpPr/>
            <p:nvPr/>
          </p:nvSpPr>
          <p:spPr>
            <a:xfrm>
              <a:off x="6829200" y="2071080"/>
              <a:ext cx="1800" cy="447840"/>
            </a:xfrm>
            <a:prstGeom prst="line">
              <a:avLst/>
            </a:prstGeom>
            <a:ln w="381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0" name="Line 49"/>
            <p:cNvSpPr/>
            <p:nvPr/>
          </p:nvSpPr>
          <p:spPr>
            <a:xfrm>
              <a:off x="6936120" y="2074320"/>
              <a:ext cx="1800" cy="445680"/>
            </a:xfrm>
            <a:prstGeom prst="line">
              <a:avLst/>
            </a:prstGeom>
            <a:ln w="381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1" name="Line 50"/>
            <p:cNvSpPr/>
            <p:nvPr/>
          </p:nvSpPr>
          <p:spPr>
            <a:xfrm>
              <a:off x="7044120" y="2070360"/>
              <a:ext cx="1800" cy="447480"/>
            </a:xfrm>
            <a:prstGeom prst="line">
              <a:avLst/>
            </a:prstGeom>
            <a:ln w="381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2" name="Line 51"/>
            <p:cNvSpPr/>
            <p:nvPr/>
          </p:nvSpPr>
          <p:spPr>
            <a:xfrm>
              <a:off x="7149960" y="2071080"/>
              <a:ext cx="2160" cy="447840"/>
            </a:xfrm>
            <a:prstGeom prst="line">
              <a:avLst/>
            </a:prstGeom>
            <a:ln w="381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3" name="Line 52"/>
            <p:cNvSpPr/>
            <p:nvPr/>
          </p:nvSpPr>
          <p:spPr>
            <a:xfrm>
              <a:off x="7257960" y="2070360"/>
              <a:ext cx="2160" cy="447480"/>
            </a:xfrm>
            <a:prstGeom prst="line">
              <a:avLst/>
            </a:prstGeom>
            <a:ln w="381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4" name="Line 53"/>
            <p:cNvSpPr/>
            <p:nvPr/>
          </p:nvSpPr>
          <p:spPr>
            <a:xfrm>
              <a:off x="7364160" y="2070360"/>
              <a:ext cx="1800" cy="447480"/>
            </a:xfrm>
            <a:prstGeom prst="line">
              <a:avLst/>
            </a:prstGeom>
            <a:ln w="381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5" name="Line 54"/>
            <p:cNvSpPr/>
            <p:nvPr/>
          </p:nvSpPr>
          <p:spPr>
            <a:xfrm>
              <a:off x="7473960" y="2071080"/>
              <a:ext cx="1800" cy="447840"/>
            </a:xfrm>
            <a:prstGeom prst="line">
              <a:avLst/>
            </a:prstGeom>
            <a:ln w="381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6" name="Line 55"/>
            <p:cNvSpPr/>
            <p:nvPr/>
          </p:nvSpPr>
          <p:spPr>
            <a:xfrm>
              <a:off x="7577280" y="2074320"/>
              <a:ext cx="1800" cy="445680"/>
            </a:xfrm>
            <a:prstGeom prst="line">
              <a:avLst/>
            </a:prstGeom>
            <a:ln w="381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77" name="Line 58"/>
          <p:cNvSpPr/>
          <p:nvPr/>
        </p:nvSpPr>
        <p:spPr>
          <a:xfrm flipV="1">
            <a:off x="3909960" y="2743200"/>
            <a:ext cx="446040" cy="490320"/>
          </a:xfrm>
          <a:prstGeom prst="line">
            <a:avLst/>
          </a:prstGeom>
          <a:ln w="19050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78" name="Line 59"/>
          <p:cNvSpPr/>
          <p:nvPr/>
        </p:nvSpPr>
        <p:spPr>
          <a:xfrm flipV="1">
            <a:off x="3929040" y="2939760"/>
            <a:ext cx="1193760" cy="1338480"/>
          </a:xfrm>
          <a:prstGeom prst="line">
            <a:avLst/>
          </a:prstGeom>
          <a:ln w="19050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79" name="Line 60"/>
          <p:cNvSpPr/>
          <p:nvPr/>
        </p:nvSpPr>
        <p:spPr>
          <a:xfrm flipV="1">
            <a:off x="6627600" y="3070080"/>
            <a:ext cx="476280" cy="577800"/>
          </a:xfrm>
          <a:prstGeom prst="line">
            <a:avLst/>
          </a:prstGeom>
          <a:ln w="19050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580" name="Picture 30" descr=""/>
          <p:cNvPicPr/>
          <p:nvPr/>
        </p:nvPicPr>
        <p:blipFill>
          <a:blip r:embed="rId1"/>
          <a:stretch/>
        </p:blipFill>
        <p:spPr>
          <a:xfrm>
            <a:off x="10885680" y="472680"/>
            <a:ext cx="1017360" cy="539280"/>
          </a:xfrm>
          <a:prstGeom prst="rect">
            <a:avLst/>
          </a:prstGeom>
          <a:ln w="0">
            <a:noFill/>
          </a:ln>
        </p:spPr>
      </p:pic>
      <p:sp>
        <p:nvSpPr>
          <p:cNvPr id="1581" name="TextBox 31"/>
          <p:cNvSpPr/>
          <p:nvPr/>
        </p:nvSpPr>
        <p:spPr>
          <a:xfrm>
            <a:off x="213120" y="6550200"/>
            <a:ext cx="11977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Rectangle 3"/>
          <p:cNvSpPr/>
          <p:nvPr/>
        </p:nvSpPr>
        <p:spPr>
          <a:xfrm>
            <a:off x="1946520" y="1559160"/>
            <a:ext cx="5647680" cy="423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just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Destination Address Range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11001000 00010111 00010000 00000000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through                                 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11001000 00010111 00010111 11111111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11001000 00010111 00011000 00000000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through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11001000 00010111 00011000 11111111  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11001000 00010111 00011001 00000000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through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11001000 00010111 00011111 11111111  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otherwise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83" name="Rectangle 5"/>
          <p:cNvSpPr/>
          <p:nvPr/>
        </p:nvSpPr>
        <p:spPr>
          <a:xfrm>
            <a:off x="7482600" y="1560960"/>
            <a:ext cx="1744920" cy="447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Link Interface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0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1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2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3  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584" name="Rectangle 6"/>
          <p:cNvSpPr/>
          <p:nvPr/>
        </p:nvSpPr>
        <p:spPr>
          <a:xfrm>
            <a:off x="2057400" y="1268280"/>
            <a:ext cx="7314480" cy="4524840"/>
          </a:xfrm>
          <a:prstGeom prst="rect">
            <a:avLst/>
          </a:prstGeom>
          <a:noFill/>
          <a:ln w="19050">
            <a:solidFill>
              <a:srgbClr val="0000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85" name="Line 7"/>
          <p:cNvSpPr/>
          <p:nvPr/>
        </p:nvSpPr>
        <p:spPr>
          <a:xfrm>
            <a:off x="2149200" y="2084040"/>
            <a:ext cx="7223400" cy="360"/>
          </a:xfrm>
          <a:prstGeom prst="line">
            <a:avLst/>
          </a:prstGeom>
          <a:ln w="19050">
            <a:solidFill>
              <a:srgbClr val="000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86" name="Line 8"/>
          <p:cNvSpPr/>
          <p:nvPr/>
        </p:nvSpPr>
        <p:spPr>
          <a:xfrm>
            <a:off x="2176200" y="3119400"/>
            <a:ext cx="7223040" cy="360"/>
          </a:xfrm>
          <a:prstGeom prst="line">
            <a:avLst/>
          </a:prstGeom>
          <a:ln w="19050">
            <a:solidFill>
              <a:srgbClr val="000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87" name="Line 9"/>
          <p:cNvSpPr/>
          <p:nvPr/>
        </p:nvSpPr>
        <p:spPr>
          <a:xfrm>
            <a:off x="2170080" y="4241520"/>
            <a:ext cx="7223040" cy="360"/>
          </a:xfrm>
          <a:prstGeom prst="line">
            <a:avLst/>
          </a:prstGeom>
          <a:ln w="19050">
            <a:solidFill>
              <a:srgbClr val="000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88" name="Line 10"/>
          <p:cNvSpPr/>
          <p:nvPr/>
        </p:nvSpPr>
        <p:spPr>
          <a:xfrm>
            <a:off x="2163600" y="5343480"/>
            <a:ext cx="7223040" cy="360"/>
          </a:xfrm>
          <a:prstGeom prst="line">
            <a:avLst/>
          </a:prstGeom>
          <a:ln w="19050">
            <a:solidFill>
              <a:srgbClr val="000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89" name="Line 11"/>
          <p:cNvSpPr/>
          <p:nvPr/>
        </p:nvSpPr>
        <p:spPr>
          <a:xfrm>
            <a:off x="7453080" y="1277640"/>
            <a:ext cx="360" cy="4515120"/>
          </a:xfrm>
          <a:prstGeom prst="line">
            <a:avLst/>
          </a:prstGeom>
          <a:ln w="12700">
            <a:solidFill>
              <a:srgbClr val="000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90" name="Text Box 12"/>
          <p:cNvSpPr/>
          <p:nvPr/>
        </p:nvSpPr>
        <p:spPr>
          <a:xfrm>
            <a:off x="1590840" y="6006960"/>
            <a:ext cx="89013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2400" spc="-1" strike="noStrike">
                <a:solidFill>
                  <a:srgbClr val="cc0000"/>
                </a:solidFill>
                <a:latin typeface="Arial Unicode MS"/>
                <a:ea typeface="Arial Unicode MS"/>
              </a:rPr>
              <a:t>Q: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but what happens if ranges don’t divide up so nicely?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91" name="PlaceHolder 1"/>
          <p:cNvSpPr>
            <a:spLocks noGrp="1"/>
          </p:cNvSpPr>
          <p:nvPr>
            <p:ph type="title"/>
          </p:nvPr>
        </p:nvSpPr>
        <p:spPr>
          <a:xfrm>
            <a:off x="2089080" y="165240"/>
            <a:ext cx="6377400" cy="86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Destination-Based Forwarding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92" name="TextBox 1"/>
          <p:cNvSpPr/>
          <p:nvPr/>
        </p:nvSpPr>
        <p:spPr>
          <a:xfrm>
            <a:off x="4827960" y="1036800"/>
            <a:ext cx="2273760" cy="3945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forwarding table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593" name="Picture 12" descr=""/>
          <p:cNvPicPr/>
          <p:nvPr/>
        </p:nvPicPr>
        <p:blipFill>
          <a:blip r:embed="rId1"/>
          <a:stretch/>
        </p:blipFill>
        <p:spPr>
          <a:xfrm>
            <a:off x="10885680" y="472680"/>
            <a:ext cx="1017360" cy="539280"/>
          </a:xfrm>
          <a:prstGeom prst="rect">
            <a:avLst/>
          </a:prstGeom>
          <a:ln w="0">
            <a:noFill/>
          </a:ln>
        </p:spPr>
      </p:pic>
      <p:sp>
        <p:nvSpPr>
          <p:cNvPr id="1594" name="TextBox 13"/>
          <p:cNvSpPr/>
          <p:nvPr/>
        </p:nvSpPr>
        <p:spPr>
          <a:xfrm>
            <a:off x="213120" y="6550200"/>
            <a:ext cx="11977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Rectangle 20"/>
          <p:cNvSpPr/>
          <p:nvPr/>
        </p:nvSpPr>
        <p:spPr>
          <a:xfrm>
            <a:off x="1959120" y="1335240"/>
            <a:ext cx="7999920" cy="1609920"/>
          </a:xfrm>
          <a:prstGeom prst="rect">
            <a:avLst/>
          </a:prstGeom>
          <a:solidFill>
            <a:schemeClr val="bg1"/>
          </a:solidFill>
          <a:ln w="19050">
            <a:solidFill>
              <a:srgbClr val="cc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96" name="Rectangle 18"/>
          <p:cNvSpPr/>
          <p:nvPr/>
        </p:nvSpPr>
        <p:spPr>
          <a:xfrm>
            <a:off x="5800680" y="5673600"/>
            <a:ext cx="1635480" cy="268920"/>
          </a:xfrm>
          <a:prstGeom prst="rect">
            <a:avLst/>
          </a:prstGeom>
          <a:solidFill>
            <a:srgbClr val="33cc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7" name="Rectangle 17"/>
          <p:cNvSpPr/>
          <p:nvPr/>
        </p:nvSpPr>
        <p:spPr>
          <a:xfrm>
            <a:off x="5807160" y="6068880"/>
            <a:ext cx="1635480" cy="268920"/>
          </a:xfrm>
          <a:prstGeom prst="rect">
            <a:avLst/>
          </a:prstGeom>
          <a:solidFill>
            <a:srgbClr val="33cc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8" name="PlaceHolder 1"/>
          <p:cNvSpPr>
            <a:spLocks noGrp="1"/>
          </p:cNvSpPr>
          <p:nvPr>
            <p:ph type="title"/>
          </p:nvPr>
        </p:nvSpPr>
        <p:spPr>
          <a:xfrm>
            <a:off x="1914480" y="138960"/>
            <a:ext cx="7771320" cy="908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Longest Prefix Matching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99" name="Rectangle 5"/>
          <p:cNvSpPr/>
          <p:nvPr/>
        </p:nvSpPr>
        <p:spPr>
          <a:xfrm>
            <a:off x="2693160" y="2993400"/>
            <a:ext cx="5027400" cy="21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just">
              <a:lnSpc>
                <a:spcPct val="15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Destination Address Range                        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11001000 00010111 00010*** ********* 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11001000 00010111 00011000 *********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11001000 00010111 00011*** *********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otherwise           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0" name="Rectangle 7"/>
          <p:cNvSpPr/>
          <p:nvPr/>
        </p:nvSpPr>
        <p:spPr>
          <a:xfrm>
            <a:off x="2153520" y="6027480"/>
            <a:ext cx="5800320" cy="36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DA: 11001000  00010111  00011000  10101010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1" name="Text Box 8"/>
          <p:cNvSpPr/>
          <p:nvPr/>
        </p:nvSpPr>
        <p:spPr>
          <a:xfrm>
            <a:off x="1729080" y="5272200"/>
            <a:ext cx="14932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99"/>
                </a:solidFill>
                <a:latin typeface="Arial Unicode MS"/>
                <a:ea typeface="Arial Unicode MS"/>
              </a:rPr>
              <a:t>examples: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02" name="Text Box 9"/>
          <p:cNvSpPr/>
          <p:nvPr/>
        </p:nvSpPr>
        <p:spPr>
          <a:xfrm>
            <a:off x="2136960" y="5641920"/>
            <a:ext cx="5800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DA: 11001000  00010111  00010110  10100001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3" name="Text Box 15"/>
          <p:cNvSpPr/>
          <p:nvPr/>
        </p:nvSpPr>
        <p:spPr>
          <a:xfrm>
            <a:off x="7668720" y="5640480"/>
            <a:ext cx="227376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which interface?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04" name="Text Box 16"/>
          <p:cNvSpPr/>
          <p:nvPr/>
        </p:nvSpPr>
        <p:spPr>
          <a:xfrm>
            <a:off x="7716240" y="5991120"/>
            <a:ext cx="227376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which interface?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05" name="Text Box 19"/>
          <p:cNvSpPr/>
          <p:nvPr/>
        </p:nvSpPr>
        <p:spPr>
          <a:xfrm>
            <a:off x="2095560" y="1490760"/>
            <a:ext cx="7798320" cy="145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8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when looking for forwarding table entry for given destination address, use </a:t>
            </a:r>
            <a:r>
              <a:rPr b="0" i="1" lang="en-US" sz="2800" spc="-1" strike="noStrike">
                <a:solidFill>
                  <a:srgbClr val="000099"/>
                </a:solidFill>
                <a:latin typeface="Arial Unicode MS"/>
                <a:ea typeface="Arial Unicode MS"/>
              </a:rPr>
              <a:t>longest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address prefix that matches destination address.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606" name="Text Box 22"/>
          <p:cNvSpPr/>
          <p:nvPr/>
        </p:nvSpPr>
        <p:spPr>
          <a:xfrm>
            <a:off x="1823040" y="1036800"/>
            <a:ext cx="4404240" cy="51624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longest prefix matching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607" name="Rectangle 24"/>
          <p:cNvSpPr/>
          <p:nvPr/>
        </p:nvSpPr>
        <p:spPr>
          <a:xfrm>
            <a:off x="2516040" y="3022560"/>
            <a:ext cx="7458480" cy="2105640"/>
          </a:xfrm>
          <a:prstGeom prst="rect">
            <a:avLst/>
          </a:prstGeom>
          <a:noFill/>
          <a:ln w="19050">
            <a:solidFill>
              <a:srgbClr val="0000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08" name="Line 25"/>
          <p:cNvSpPr/>
          <p:nvPr/>
        </p:nvSpPr>
        <p:spPr>
          <a:xfrm>
            <a:off x="2516040" y="3457440"/>
            <a:ext cx="7448400" cy="360"/>
          </a:xfrm>
          <a:prstGeom prst="line">
            <a:avLst/>
          </a:prstGeom>
          <a:ln w="19050">
            <a:solidFill>
              <a:srgbClr val="000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09" name="Line 26"/>
          <p:cNvSpPr/>
          <p:nvPr/>
        </p:nvSpPr>
        <p:spPr>
          <a:xfrm>
            <a:off x="2546280" y="3887640"/>
            <a:ext cx="7448400" cy="360"/>
          </a:xfrm>
          <a:prstGeom prst="line">
            <a:avLst/>
          </a:prstGeom>
          <a:ln w="19050">
            <a:solidFill>
              <a:srgbClr val="000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10" name="Line 27"/>
          <p:cNvSpPr/>
          <p:nvPr/>
        </p:nvSpPr>
        <p:spPr>
          <a:xfrm>
            <a:off x="2520720" y="4306680"/>
            <a:ext cx="7448760" cy="360"/>
          </a:xfrm>
          <a:prstGeom prst="line">
            <a:avLst/>
          </a:prstGeom>
          <a:ln w="19050">
            <a:solidFill>
              <a:srgbClr val="000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11" name="Line 28"/>
          <p:cNvSpPr/>
          <p:nvPr/>
        </p:nvSpPr>
        <p:spPr>
          <a:xfrm>
            <a:off x="2517480" y="4736880"/>
            <a:ext cx="7448760" cy="360"/>
          </a:xfrm>
          <a:prstGeom prst="line">
            <a:avLst/>
          </a:prstGeom>
          <a:ln w="19050">
            <a:solidFill>
              <a:srgbClr val="000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12" name="Line 29"/>
          <p:cNvSpPr/>
          <p:nvPr/>
        </p:nvSpPr>
        <p:spPr>
          <a:xfrm>
            <a:off x="7700760" y="3022560"/>
            <a:ext cx="360" cy="2117520"/>
          </a:xfrm>
          <a:prstGeom prst="line">
            <a:avLst/>
          </a:prstGeom>
          <a:ln w="19050">
            <a:solidFill>
              <a:srgbClr val="000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13" name="Text Box 30"/>
          <p:cNvSpPr/>
          <p:nvPr/>
        </p:nvSpPr>
        <p:spPr>
          <a:xfrm>
            <a:off x="7900200" y="2965320"/>
            <a:ext cx="1741680" cy="214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Link interface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614" name="Picture 20" descr=""/>
          <p:cNvPicPr/>
          <p:nvPr/>
        </p:nvPicPr>
        <p:blipFill>
          <a:blip r:embed="rId1"/>
          <a:stretch/>
        </p:blipFill>
        <p:spPr>
          <a:xfrm>
            <a:off x="10885680" y="472680"/>
            <a:ext cx="1017360" cy="539280"/>
          </a:xfrm>
          <a:prstGeom prst="rect">
            <a:avLst/>
          </a:prstGeom>
          <a:ln w="0">
            <a:noFill/>
          </a:ln>
        </p:spPr>
      </p:pic>
      <p:sp>
        <p:nvSpPr>
          <p:cNvPr id="1615" name="TextBox 21"/>
          <p:cNvSpPr/>
          <p:nvPr/>
        </p:nvSpPr>
        <p:spPr>
          <a:xfrm>
            <a:off x="213120" y="6550200"/>
            <a:ext cx="11977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Rectangle 2"/>
          <p:cNvSpPr/>
          <p:nvPr/>
        </p:nvSpPr>
        <p:spPr>
          <a:xfrm>
            <a:off x="3228840" y="1781280"/>
            <a:ext cx="6532920" cy="4075560"/>
          </a:xfrm>
          <a:prstGeom prst="rect">
            <a:avLst/>
          </a:prstGeom>
          <a:solidFill>
            <a:schemeClr val="bg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7" name="Rectangle 3"/>
          <p:cNvSpPr/>
          <p:nvPr/>
        </p:nvSpPr>
        <p:spPr>
          <a:xfrm>
            <a:off x="3162240" y="1855800"/>
            <a:ext cx="6532920" cy="407556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18" name="PlaceHolder 1"/>
          <p:cNvSpPr>
            <a:spLocks noGrp="1"/>
          </p:cNvSpPr>
          <p:nvPr>
            <p:ph type="title"/>
          </p:nvPr>
        </p:nvSpPr>
        <p:spPr>
          <a:xfrm>
            <a:off x="2063160" y="131760"/>
            <a:ext cx="77713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The Internet Network Layer</a:t>
            </a:r>
            <a:endParaRPr b="0" lang="en-US" sz="3200" spc="-1" strike="noStrike">
              <a:latin typeface="Arial"/>
            </a:endParaRPr>
          </a:p>
        </p:txBody>
      </p:sp>
      <p:grpSp>
        <p:nvGrpSpPr>
          <p:cNvPr id="1619" name="Group 6"/>
          <p:cNvGrpSpPr/>
          <p:nvPr/>
        </p:nvGrpSpPr>
        <p:grpSpPr>
          <a:xfrm>
            <a:off x="5207760" y="3479760"/>
            <a:ext cx="1411200" cy="1213200"/>
            <a:chOff x="5207760" y="3479760"/>
            <a:chExt cx="1411200" cy="1213200"/>
          </a:xfrm>
        </p:grpSpPr>
        <p:sp>
          <p:nvSpPr>
            <p:cNvPr id="1620" name="Rectangle 7"/>
            <p:cNvSpPr/>
            <p:nvPr/>
          </p:nvSpPr>
          <p:spPr>
            <a:xfrm>
              <a:off x="5351760" y="3479760"/>
              <a:ext cx="1194120" cy="1170360"/>
            </a:xfrm>
            <a:prstGeom prst="rect">
              <a:avLst/>
            </a:pr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1" name="Rectangle 8"/>
            <p:cNvSpPr/>
            <p:nvPr/>
          </p:nvSpPr>
          <p:spPr>
            <a:xfrm>
              <a:off x="5296320" y="3522600"/>
              <a:ext cx="1194120" cy="117036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2" name="Text Box 9"/>
            <p:cNvSpPr/>
            <p:nvPr/>
          </p:nvSpPr>
          <p:spPr>
            <a:xfrm>
              <a:off x="5207760" y="3778200"/>
              <a:ext cx="1411200" cy="63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forwarding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table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623" name="Line 10"/>
            <p:cNvSpPr/>
            <p:nvPr/>
          </p:nvSpPr>
          <p:spPr>
            <a:xfrm>
              <a:off x="5437800" y="3655800"/>
              <a:ext cx="893160" cy="3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4" name="Line 11"/>
            <p:cNvSpPr/>
            <p:nvPr/>
          </p:nvSpPr>
          <p:spPr>
            <a:xfrm>
              <a:off x="5450040" y="3741480"/>
              <a:ext cx="893160" cy="3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5" name="Line 12"/>
            <p:cNvSpPr/>
            <p:nvPr/>
          </p:nvSpPr>
          <p:spPr>
            <a:xfrm>
              <a:off x="5456160" y="3827160"/>
              <a:ext cx="893520" cy="3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6" name="Line 13"/>
            <p:cNvSpPr/>
            <p:nvPr/>
          </p:nvSpPr>
          <p:spPr>
            <a:xfrm>
              <a:off x="5437800" y="4422600"/>
              <a:ext cx="893160" cy="3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7" name="Line 14"/>
            <p:cNvSpPr/>
            <p:nvPr/>
          </p:nvSpPr>
          <p:spPr>
            <a:xfrm>
              <a:off x="5443920" y="4503600"/>
              <a:ext cx="893160" cy="3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8" name="Line 15"/>
            <p:cNvSpPr/>
            <p:nvPr/>
          </p:nvSpPr>
          <p:spPr>
            <a:xfrm>
              <a:off x="5450040" y="4584600"/>
              <a:ext cx="893160" cy="3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29" name="PlaceHolder 2"/>
          <p:cNvSpPr>
            <a:spLocks noGrp="1"/>
          </p:cNvSpPr>
          <p:nvPr>
            <p:ph/>
          </p:nvPr>
        </p:nvSpPr>
        <p:spPr>
          <a:xfrm>
            <a:off x="2082960" y="1189080"/>
            <a:ext cx="7533360" cy="43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host, router network layer functions: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30" name="Line 17"/>
          <p:cNvSpPr/>
          <p:nvPr/>
        </p:nvSpPr>
        <p:spPr>
          <a:xfrm flipV="1">
            <a:off x="3152520" y="5410080"/>
            <a:ext cx="6505560" cy="936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1" name="Line 18"/>
          <p:cNvSpPr/>
          <p:nvPr/>
        </p:nvSpPr>
        <p:spPr>
          <a:xfrm flipV="1">
            <a:off x="3181320" y="4886280"/>
            <a:ext cx="6524640" cy="936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2" name="Rectangle 20"/>
          <p:cNvSpPr/>
          <p:nvPr/>
        </p:nvSpPr>
        <p:spPr>
          <a:xfrm>
            <a:off x="3438360" y="2666880"/>
            <a:ext cx="1808640" cy="817920"/>
          </a:xfrm>
          <a:prstGeom prst="rect">
            <a:avLst/>
          </a:prstGeom>
          <a:solidFill>
            <a:srgbClr val="0000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3" name="Rectangle 21"/>
          <p:cNvSpPr/>
          <p:nvPr/>
        </p:nvSpPr>
        <p:spPr>
          <a:xfrm>
            <a:off x="3371760" y="2733840"/>
            <a:ext cx="1808640" cy="81792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34" name="Text Box 22"/>
          <p:cNvSpPr/>
          <p:nvPr/>
        </p:nvSpPr>
        <p:spPr>
          <a:xfrm>
            <a:off x="3245040" y="2714760"/>
            <a:ext cx="2121120" cy="85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routing protocols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"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path selection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"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RIP, OSPF, BGP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35" name="Freeform 23"/>
          <p:cNvSpPr/>
          <p:nvPr/>
        </p:nvSpPr>
        <p:spPr>
          <a:xfrm>
            <a:off x="4667400" y="3657600"/>
            <a:ext cx="627480" cy="389520"/>
          </a:xfrm>
          <a:custGeom>
            <a:avLst/>
            <a:gdLst/>
            <a:ahLst/>
            <a:rect l="l" t="t" r="r" b="b"/>
            <a:pathLst>
              <a:path w="396" h="246">
                <a:moveTo>
                  <a:pt x="0" y="0"/>
                </a:moveTo>
                <a:cubicBezTo>
                  <a:pt x="30" y="16"/>
                  <a:pt x="42" y="126"/>
                  <a:pt x="150" y="186"/>
                </a:cubicBezTo>
                <a:cubicBezTo>
                  <a:pt x="258" y="246"/>
                  <a:pt x="345" y="205"/>
                  <a:pt x="396" y="210"/>
                </a:cubicBezTo>
              </a:path>
            </a:pathLst>
          </a:custGeom>
          <a:noFill/>
          <a:ln w="38100">
            <a:solidFill>
              <a:srgbClr val="000099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636" name="Group 24"/>
          <p:cNvGrpSpPr/>
          <p:nvPr/>
        </p:nvGrpSpPr>
        <p:grpSpPr>
          <a:xfrm>
            <a:off x="6389280" y="2576520"/>
            <a:ext cx="3372120" cy="1180080"/>
            <a:chOff x="6389280" y="2576520"/>
            <a:chExt cx="3372120" cy="1180080"/>
          </a:xfrm>
        </p:grpSpPr>
        <p:sp>
          <p:nvSpPr>
            <p:cNvPr id="1637" name="Rectangle 25"/>
            <p:cNvSpPr/>
            <p:nvPr/>
          </p:nvSpPr>
          <p:spPr>
            <a:xfrm>
              <a:off x="6683400" y="2576520"/>
              <a:ext cx="2932560" cy="1094400"/>
            </a:xfrm>
            <a:prstGeom prst="rect">
              <a:avLst/>
            </a:pr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8" name="Rectangle 26"/>
            <p:cNvSpPr/>
            <p:nvPr/>
          </p:nvSpPr>
          <p:spPr>
            <a:xfrm>
              <a:off x="6616800" y="2643120"/>
              <a:ext cx="2932560" cy="11134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9" name="Text Box 27"/>
            <p:cNvSpPr/>
            <p:nvPr/>
          </p:nvSpPr>
          <p:spPr>
            <a:xfrm>
              <a:off x="6389280" y="2600280"/>
              <a:ext cx="3372120" cy="1124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i="1" lang="en-US" sz="20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IP protocol</a:t>
              </a:r>
              <a:endParaRPr b="0" lang="en-US" sz="2000" spc="-1" strike="noStrike">
                <a:latin typeface="Arial"/>
              </a:endParaRPr>
            </a:p>
            <a:p>
              <a:pPr marL="216000" indent="-216000">
                <a:lnSpc>
                  <a:spcPct val="100000"/>
                </a:lnSpc>
                <a:buClr>
                  <a:srgbClr val="000000"/>
                </a:buClr>
                <a:buFont typeface="Wingdings" charset="2"/>
                <a:buChar char=""/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 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addressing conventions</a:t>
              </a:r>
              <a:endParaRPr b="0" lang="en-US" sz="1600" spc="-1" strike="noStrike">
                <a:latin typeface="Arial"/>
              </a:endParaRPr>
            </a:p>
            <a:p>
              <a:pPr marL="216000" indent="-216000">
                <a:lnSpc>
                  <a:spcPct val="100000"/>
                </a:lnSpc>
                <a:buClr>
                  <a:srgbClr val="000000"/>
                </a:buClr>
                <a:buFont typeface="Wingdings" charset="2"/>
                <a:buChar char=""/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 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datagram format</a:t>
              </a:r>
              <a:endParaRPr b="0" lang="en-US" sz="1600" spc="-1" strike="noStrike">
                <a:latin typeface="Arial"/>
              </a:endParaRPr>
            </a:p>
            <a:p>
              <a:pPr marL="216000" indent="-216000">
                <a:lnSpc>
                  <a:spcPct val="100000"/>
                </a:lnSpc>
                <a:buClr>
                  <a:srgbClr val="000000"/>
                </a:buClr>
                <a:buFont typeface="Wingdings" charset="2"/>
                <a:buChar char=""/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 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packet handling conventions</a:t>
              </a:r>
              <a:endParaRPr b="0" lang="en-US" sz="1600" spc="-1" strike="noStrike">
                <a:latin typeface="Arial"/>
              </a:endParaRPr>
            </a:p>
          </p:txBody>
        </p:sp>
      </p:grpSp>
      <p:sp>
        <p:nvSpPr>
          <p:cNvPr id="1640" name="Rectangle 29"/>
          <p:cNvSpPr/>
          <p:nvPr/>
        </p:nvSpPr>
        <p:spPr>
          <a:xfrm>
            <a:off x="6740640" y="3878280"/>
            <a:ext cx="1932480" cy="846720"/>
          </a:xfrm>
          <a:prstGeom prst="rect">
            <a:avLst/>
          </a:prstGeom>
          <a:solidFill>
            <a:srgbClr val="0000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1" name="Rectangle 30"/>
          <p:cNvSpPr/>
          <p:nvPr/>
        </p:nvSpPr>
        <p:spPr>
          <a:xfrm>
            <a:off x="6673680" y="3946680"/>
            <a:ext cx="1932480" cy="84672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42" name="Text Box 31"/>
          <p:cNvSpPr/>
          <p:nvPr/>
        </p:nvSpPr>
        <p:spPr>
          <a:xfrm>
            <a:off x="6686640" y="3911760"/>
            <a:ext cx="1899000" cy="167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ICMP protocol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"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error reporting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"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router “signaling”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43" name="Line 32"/>
          <p:cNvSpPr/>
          <p:nvPr/>
        </p:nvSpPr>
        <p:spPr>
          <a:xfrm flipV="1">
            <a:off x="3181320" y="2466720"/>
            <a:ext cx="6524640" cy="972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44" name="Text Box 33"/>
          <p:cNvSpPr/>
          <p:nvPr/>
        </p:nvSpPr>
        <p:spPr>
          <a:xfrm>
            <a:off x="4500360" y="1989000"/>
            <a:ext cx="3083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e7e6e6"/>
                </a:solidFill>
                <a:latin typeface="Arial Unicode MS"/>
                <a:ea typeface="Arial Unicode MS"/>
              </a:rPr>
              <a:t>transport layer: TCP, UDP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45" name="Text Box 34"/>
          <p:cNvSpPr/>
          <p:nvPr/>
        </p:nvSpPr>
        <p:spPr>
          <a:xfrm>
            <a:off x="5663880" y="4960800"/>
            <a:ext cx="1232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e7e6e6"/>
                </a:solidFill>
                <a:latin typeface="Arial Unicode MS"/>
                <a:ea typeface="Arial Unicode MS"/>
              </a:rPr>
              <a:t>link layer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46" name="Text Box 35"/>
          <p:cNvSpPr/>
          <p:nvPr/>
        </p:nvSpPr>
        <p:spPr>
          <a:xfrm>
            <a:off x="5486400" y="5484960"/>
            <a:ext cx="1764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e7e6e6"/>
                </a:solidFill>
                <a:latin typeface="Arial Unicode MS"/>
                <a:ea typeface="Arial Unicode MS"/>
              </a:rPr>
              <a:t>physical layer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47" name="Text Box 36"/>
          <p:cNvSpPr/>
          <p:nvPr/>
        </p:nvSpPr>
        <p:spPr>
          <a:xfrm>
            <a:off x="1755360" y="3259080"/>
            <a:ext cx="141696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network</a:t>
            </a:r>
            <a:endParaRPr b="0" lang="en-US" sz="24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layer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48" name="Line 37"/>
          <p:cNvSpPr/>
          <p:nvPr/>
        </p:nvSpPr>
        <p:spPr>
          <a:xfrm flipV="1">
            <a:off x="2904840" y="2485800"/>
            <a:ext cx="360" cy="743040"/>
          </a:xfrm>
          <a:prstGeom prst="line">
            <a:avLst/>
          </a:prstGeom>
          <a:ln w="28575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49" name="Line 38"/>
          <p:cNvSpPr/>
          <p:nvPr/>
        </p:nvSpPr>
        <p:spPr>
          <a:xfrm>
            <a:off x="2904840" y="4152600"/>
            <a:ext cx="360" cy="743040"/>
          </a:xfrm>
          <a:prstGeom prst="line">
            <a:avLst/>
          </a:prstGeom>
          <a:ln w="28575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650" name="Picture 35" descr=""/>
          <p:cNvPicPr/>
          <p:nvPr/>
        </p:nvPicPr>
        <p:blipFill>
          <a:blip r:embed="rId1"/>
          <a:stretch/>
        </p:blipFill>
        <p:spPr>
          <a:xfrm>
            <a:off x="10885680" y="472680"/>
            <a:ext cx="1017360" cy="539280"/>
          </a:xfrm>
          <a:prstGeom prst="rect">
            <a:avLst/>
          </a:prstGeom>
          <a:ln w="0">
            <a:noFill/>
          </a:ln>
        </p:spPr>
      </p:pic>
      <p:sp>
        <p:nvSpPr>
          <p:cNvPr id="1651" name="TextBox 36"/>
          <p:cNvSpPr/>
          <p:nvPr/>
        </p:nvSpPr>
        <p:spPr>
          <a:xfrm>
            <a:off x="213120" y="6550200"/>
            <a:ext cx="11977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2" name="Group 55"/>
          <p:cNvGrpSpPr/>
          <p:nvPr/>
        </p:nvGrpSpPr>
        <p:grpSpPr>
          <a:xfrm>
            <a:off x="4586400" y="963720"/>
            <a:ext cx="4126320" cy="5324760"/>
            <a:chOff x="4586400" y="963720"/>
            <a:chExt cx="4126320" cy="5324760"/>
          </a:xfrm>
        </p:grpSpPr>
        <p:sp>
          <p:nvSpPr>
            <p:cNvPr id="1653" name="Rectangle 4"/>
            <p:cNvSpPr/>
            <p:nvPr/>
          </p:nvSpPr>
          <p:spPr>
            <a:xfrm>
              <a:off x="4762440" y="1378080"/>
              <a:ext cx="3950280" cy="4823280"/>
            </a:xfrm>
            <a:prstGeom prst="rect">
              <a:avLst/>
            </a:pr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4" name="Rectangle 5"/>
            <p:cNvSpPr/>
            <p:nvPr/>
          </p:nvSpPr>
          <p:spPr>
            <a:xfrm>
              <a:off x="4667400" y="1484280"/>
              <a:ext cx="3950280" cy="48042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5" name="Text Box 6"/>
            <p:cNvSpPr/>
            <p:nvPr/>
          </p:nvSpPr>
          <p:spPr>
            <a:xfrm>
              <a:off x="4601520" y="1544760"/>
              <a:ext cx="55008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ver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656" name="Text Box 7"/>
            <p:cNvSpPr/>
            <p:nvPr/>
          </p:nvSpPr>
          <p:spPr>
            <a:xfrm>
              <a:off x="7075080" y="1606680"/>
              <a:ext cx="90828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length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657" name="Line 8"/>
            <p:cNvSpPr/>
            <p:nvPr/>
          </p:nvSpPr>
          <p:spPr>
            <a:xfrm>
              <a:off x="4679640" y="2001600"/>
              <a:ext cx="3946680" cy="468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8" name="Line 9"/>
            <p:cNvSpPr/>
            <p:nvPr/>
          </p:nvSpPr>
          <p:spPr>
            <a:xfrm flipV="1">
              <a:off x="6619680" y="1493640"/>
              <a:ext cx="360" cy="50652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9" name="Text Box 10"/>
            <p:cNvSpPr/>
            <p:nvPr/>
          </p:nvSpPr>
          <p:spPr>
            <a:xfrm>
              <a:off x="6111360" y="963720"/>
              <a:ext cx="9597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32 bits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660" name="Line 11"/>
            <p:cNvSpPr/>
            <p:nvPr/>
          </p:nvSpPr>
          <p:spPr>
            <a:xfrm>
              <a:off x="7162560" y="1209600"/>
              <a:ext cx="1427400" cy="468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1" name="Line 12"/>
            <p:cNvSpPr/>
            <p:nvPr/>
          </p:nvSpPr>
          <p:spPr>
            <a:xfrm flipH="1">
              <a:off x="4654440" y="1220760"/>
              <a:ext cx="1341360" cy="3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2" name="Text Box 13"/>
            <p:cNvSpPr/>
            <p:nvPr/>
          </p:nvSpPr>
          <p:spPr>
            <a:xfrm>
              <a:off x="5556240" y="4432320"/>
              <a:ext cx="2354400" cy="1309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20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data </a:t>
              </a:r>
              <a:endParaRPr b="0" lang="en-US" sz="2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20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(variable length,</a:t>
              </a:r>
              <a:endParaRPr b="0" lang="en-US" sz="2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20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typically a TCP </a:t>
              </a:r>
              <a:endParaRPr b="0" lang="en-US" sz="2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20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or UDP segment)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663" name="Text Box 14"/>
            <p:cNvSpPr/>
            <p:nvPr/>
          </p:nvSpPr>
          <p:spPr>
            <a:xfrm>
              <a:off x="4586400" y="2095560"/>
              <a:ext cx="215172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16-bit identifier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664" name="Line 15"/>
            <p:cNvSpPr/>
            <p:nvPr/>
          </p:nvSpPr>
          <p:spPr>
            <a:xfrm>
              <a:off x="4673520" y="3500280"/>
              <a:ext cx="3951360" cy="3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5" name="Line 16"/>
            <p:cNvSpPr/>
            <p:nvPr/>
          </p:nvSpPr>
          <p:spPr>
            <a:xfrm>
              <a:off x="4673520" y="3976560"/>
              <a:ext cx="3951360" cy="3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6" name="Text Box 17"/>
            <p:cNvSpPr/>
            <p:nvPr/>
          </p:nvSpPr>
          <p:spPr>
            <a:xfrm>
              <a:off x="6958080" y="2459160"/>
              <a:ext cx="1406520" cy="63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header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 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checksum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667" name="Text Box 18"/>
            <p:cNvSpPr/>
            <p:nvPr/>
          </p:nvSpPr>
          <p:spPr>
            <a:xfrm>
              <a:off x="4646880" y="2430360"/>
              <a:ext cx="999720" cy="63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time to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live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668" name="Text Box 19"/>
            <p:cNvSpPr/>
            <p:nvPr/>
          </p:nvSpPr>
          <p:spPr>
            <a:xfrm>
              <a:off x="5149440" y="3110040"/>
              <a:ext cx="29181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32 bit source IP address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669" name="Text Box 31"/>
            <p:cNvSpPr/>
            <p:nvPr/>
          </p:nvSpPr>
          <p:spPr>
            <a:xfrm>
              <a:off x="5018040" y="1440000"/>
              <a:ext cx="822600" cy="63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head.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len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670" name="Text Box 32"/>
            <p:cNvSpPr/>
            <p:nvPr/>
          </p:nvSpPr>
          <p:spPr>
            <a:xfrm>
              <a:off x="5679360" y="1430280"/>
              <a:ext cx="997920" cy="63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type of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service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671" name="Line 33"/>
            <p:cNvSpPr/>
            <p:nvPr/>
          </p:nvSpPr>
          <p:spPr>
            <a:xfrm flipV="1">
              <a:off x="5724360" y="1488960"/>
              <a:ext cx="360" cy="50652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2" name="Line 34"/>
            <p:cNvSpPr/>
            <p:nvPr/>
          </p:nvSpPr>
          <p:spPr>
            <a:xfrm flipV="1">
              <a:off x="5109840" y="1498320"/>
              <a:ext cx="360" cy="50652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3" name="Line 37"/>
            <p:cNvSpPr/>
            <p:nvPr/>
          </p:nvSpPr>
          <p:spPr>
            <a:xfrm flipV="1">
              <a:off x="6619680" y="2008080"/>
              <a:ext cx="360" cy="50652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4" name="Text Box 38"/>
            <p:cNvSpPr/>
            <p:nvPr/>
          </p:nvSpPr>
          <p:spPr>
            <a:xfrm>
              <a:off x="6472080" y="2085840"/>
              <a:ext cx="7704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flgs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675" name="Line 39"/>
            <p:cNvSpPr/>
            <p:nvPr/>
          </p:nvSpPr>
          <p:spPr>
            <a:xfrm flipV="1">
              <a:off x="7086600" y="1998360"/>
              <a:ext cx="360" cy="50652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6" name="Text Box 40"/>
            <p:cNvSpPr/>
            <p:nvPr/>
          </p:nvSpPr>
          <p:spPr>
            <a:xfrm>
              <a:off x="7129440" y="1952640"/>
              <a:ext cx="1427760" cy="63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fragment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 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offset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677" name="Line 43"/>
            <p:cNvSpPr/>
            <p:nvPr/>
          </p:nvSpPr>
          <p:spPr>
            <a:xfrm>
              <a:off x="4673520" y="2509560"/>
              <a:ext cx="3951360" cy="3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8" name="Line 44"/>
            <p:cNvSpPr/>
            <p:nvPr/>
          </p:nvSpPr>
          <p:spPr>
            <a:xfrm flipV="1">
              <a:off x="6619680" y="2512800"/>
              <a:ext cx="360" cy="50652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9" name="Line 45"/>
            <p:cNvSpPr/>
            <p:nvPr/>
          </p:nvSpPr>
          <p:spPr>
            <a:xfrm>
              <a:off x="4654440" y="3024000"/>
              <a:ext cx="3951360" cy="3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0" name="Text Box 46"/>
            <p:cNvSpPr/>
            <p:nvPr/>
          </p:nvSpPr>
          <p:spPr>
            <a:xfrm>
              <a:off x="5718960" y="2421000"/>
              <a:ext cx="848520" cy="63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upper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 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layer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681" name="Line 47"/>
            <p:cNvSpPr/>
            <p:nvPr/>
          </p:nvSpPr>
          <p:spPr>
            <a:xfrm flipV="1">
              <a:off x="5667120" y="2522520"/>
              <a:ext cx="360" cy="5061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2" name="Text Box 49"/>
            <p:cNvSpPr/>
            <p:nvPr/>
          </p:nvSpPr>
          <p:spPr>
            <a:xfrm>
              <a:off x="4926960" y="3548160"/>
              <a:ext cx="344268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32 bit destination IP address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683" name="Line 50"/>
            <p:cNvSpPr/>
            <p:nvPr/>
          </p:nvSpPr>
          <p:spPr>
            <a:xfrm>
              <a:off x="4673520" y="4424040"/>
              <a:ext cx="3951360" cy="3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4" name="Text Box 51"/>
            <p:cNvSpPr/>
            <p:nvPr/>
          </p:nvSpPr>
          <p:spPr>
            <a:xfrm>
              <a:off x="5651640" y="4014720"/>
              <a:ext cx="191412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options (if any)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685" name="PlaceHolder 1"/>
          <p:cNvSpPr>
            <a:spLocks noGrp="1"/>
          </p:cNvSpPr>
          <p:nvPr>
            <p:ph type="title"/>
          </p:nvPr>
        </p:nvSpPr>
        <p:spPr>
          <a:xfrm>
            <a:off x="2109960" y="110160"/>
            <a:ext cx="7771320" cy="78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IP Datagram Format</a:t>
            </a:r>
            <a:endParaRPr b="0" lang="en-US" sz="3200" spc="-1" strike="noStrike">
              <a:latin typeface="Arial"/>
            </a:endParaRPr>
          </a:p>
        </p:txBody>
      </p:sp>
      <p:grpSp>
        <p:nvGrpSpPr>
          <p:cNvPr id="1686" name="Group 56"/>
          <p:cNvGrpSpPr/>
          <p:nvPr/>
        </p:nvGrpSpPr>
        <p:grpSpPr>
          <a:xfrm>
            <a:off x="2180160" y="858960"/>
            <a:ext cx="2613960" cy="792000"/>
            <a:chOff x="2180160" y="858960"/>
            <a:chExt cx="2613960" cy="792000"/>
          </a:xfrm>
        </p:grpSpPr>
        <p:sp>
          <p:nvSpPr>
            <p:cNvPr id="1687" name="Text Box 20"/>
            <p:cNvSpPr/>
            <p:nvPr/>
          </p:nvSpPr>
          <p:spPr>
            <a:xfrm>
              <a:off x="2180160" y="858960"/>
              <a:ext cx="2301120" cy="63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IP protocol version</a:t>
              </a:r>
              <a:endParaRPr b="0" lang="en-US" sz="1800" spc="-1" strike="noStrike">
                <a:latin typeface="Arial"/>
              </a:endParaRPr>
            </a:p>
            <a:p>
              <a:pPr algn="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number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688" name="Line 23"/>
            <p:cNvSpPr/>
            <p:nvPr/>
          </p:nvSpPr>
          <p:spPr>
            <a:xfrm>
              <a:off x="4265280" y="1188720"/>
              <a:ext cx="528840" cy="462240"/>
            </a:xfrm>
            <a:prstGeom prst="line">
              <a:avLst/>
            </a:prstGeom>
            <a:ln w="190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89" name="Group 57"/>
          <p:cNvGrpSpPr/>
          <p:nvPr/>
        </p:nvGrpSpPr>
        <p:grpSpPr>
          <a:xfrm>
            <a:off x="2680200" y="1406520"/>
            <a:ext cx="2518560" cy="638280"/>
            <a:chOff x="2680200" y="1406520"/>
            <a:chExt cx="2518560" cy="638280"/>
          </a:xfrm>
        </p:grpSpPr>
        <p:sp>
          <p:nvSpPr>
            <p:cNvPr id="1690" name="Text Box 21"/>
            <p:cNvSpPr/>
            <p:nvPr/>
          </p:nvSpPr>
          <p:spPr>
            <a:xfrm>
              <a:off x="2680200" y="1406520"/>
              <a:ext cx="1785960" cy="63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header length</a:t>
              </a:r>
              <a:endParaRPr b="0" lang="en-US" sz="1800" spc="-1" strike="noStrike">
                <a:latin typeface="Arial"/>
              </a:endParaRPr>
            </a:p>
            <a:p>
              <a:pPr algn="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 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(bytes)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691" name="Line 24"/>
            <p:cNvSpPr/>
            <p:nvPr/>
          </p:nvSpPr>
          <p:spPr>
            <a:xfrm>
              <a:off x="4294080" y="1746000"/>
              <a:ext cx="904680" cy="147600"/>
            </a:xfrm>
            <a:prstGeom prst="line">
              <a:avLst/>
            </a:prstGeom>
            <a:ln w="190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92" name="Group 60"/>
          <p:cNvGrpSpPr/>
          <p:nvPr/>
        </p:nvGrpSpPr>
        <p:grpSpPr>
          <a:xfrm>
            <a:off x="2089080" y="2732040"/>
            <a:ext cx="3786120" cy="1589400"/>
            <a:chOff x="2089080" y="2732040"/>
            <a:chExt cx="3786120" cy="1589400"/>
          </a:xfrm>
        </p:grpSpPr>
        <p:sp>
          <p:nvSpPr>
            <p:cNvPr id="1693" name="Text Box 27"/>
            <p:cNvSpPr/>
            <p:nvPr/>
          </p:nvSpPr>
          <p:spPr>
            <a:xfrm>
              <a:off x="2089080" y="3683160"/>
              <a:ext cx="2552400" cy="63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upper layer protocol</a:t>
              </a:r>
              <a:endParaRPr b="0" lang="en-US" sz="1800" spc="-1" strike="noStrike">
                <a:latin typeface="Arial"/>
              </a:endParaRPr>
            </a:p>
            <a:p>
              <a:pPr algn="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to deliver payload to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694" name="Line 28"/>
            <p:cNvSpPr/>
            <p:nvPr/>
          </p:nvSpPr>
          <p:spPr>
            <a:xfrm flipV="1">
              <a:off x="4408200" y="2732040"/>
              <a:ext cx="1467000" cy="1123920"/>
            </a:xfrm>
            <a:prstGeom prst="line">
              <a:avLst/>
            </a:prstGeom>
            <a:ln w="190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95" name="Group 61"/>
          <p:cNvGrpSpPr/>
          <p:nvPr/>
        </p:nvGrpSpPr>
        <p:grpSpPr>
          <a:xfrm>
            <a:off x="8370720" y="1054080"/>
            <a:ext cx="2301480" cy="734760"/>
            <a:chOff x="8370720" y="1054080"/>
            <a:chExt cx="2301480" cy="734760"/>
          </a:xfrm>
        </p:grpSpPr>
        <p:sp>
          <p:nvSpPr>
            <p:cNvPr id="1696" name="Text Box 26"/>
            <p:cNvSpPr/>
            <p:nvPr/>
          </p:nvSpPr>
          <p:spPr>
            <a:xfrm>
              <a:off x="8777880" y="1054080"/>
              <a:ext cx="1894320" cy="63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total datagram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length (bytes)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697" name="Line 30"/>
            <p:cNvSpPr/>
            <p:nvPr/>
          </p:nvSpPr>
          <p:spPr>
            <a:xfrm flipH="1">
              <a:off x="8370720" y="1379520"/>
              <a:ext cx="638280" cy="409320"/>
            </a:xfrm>
            <a:prstGeom prst="line">
              <a:avLst/>
            </a:prstGeom>
            <a:ln w="190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98" name="Group 58"/>
          <p:cNvGrpSpPr/>
          <p:nvPr/>
        </p:nvGrpSpPr>
        <p:grpSpPr>
          <a:xfrm>
            <a:off x="2665800" y="1760400"/>
            <a:ext cx="3180960" cy="562680"/>
            <a:chOff x="2665800" y="1760400"/>
            <a:chExt cx="3180960" cy="562680"/>
          </a:xfrm>
        </p:grpSpPr>
        <p:sp>
          <p:nvSpPr>
            <p:cNvPr id="1699" name="Text Box 35"/>
            <p:cNvSpPr/>
            <p:nvPr/>
          </p:nvSpPr>
          <p:spPr>
            <a:xfrm>
              <a:off x="2665800" y="1959120"/>
              <a:ext cx="188352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“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type” of data 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700" name="Line 36"/>
            <p:cNvSpPr/>
            <p:nvPr/>
          </p:nvSpPr>
          <p:spPr>
            <a:xfrm flipV="1">
              <a:off x="4313160" y="1760400"/>
              <a:ext cx="1533600" cy="414360"/>
            </a:xfrm>
            <a:prstGeom prst="line">
              <a:avLst/>
            </a:prstGeom>
            <a:ln w="190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701" name="Group 62"/>
          <p:cNvGrpSpPr/>
          <p:nvPr/>
        </p:nvGrpSpPr>
        <p:grpSpPr>
          <a:xfrm>
            <a:off x="6475320" y="1787400"/>
            <a:ext cx="4227120" cy="912600"/>
            <a:chOff x="6475320" y="1787400"/>
            <a:chExt cx="4227120" cy="912600"/>
          </a:xfrm>
        </p:grpSpPr>
        <p:sp>
          <p:nvSpPr>
            <p:cNvPr id="1702" name="Text Box 25"/>
            <p:cNvSpPr/>
            <p:nvPr/>
          </p:nvSpPr>
          <p:spPr>
            <a:xfrm>
              <a:off x="8808120" y="1787400"/>
              <a:ext cx="1894320" cy="91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for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fragmentation/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reassembly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703" name="Line 29"/>
            <p:cNvSpPr/>
            <p:nvPr/>
          </p:nvSpPr>
          <p:spPr>
            <a:xfrm flipH="1">
              <a:off x="6989760" y="2246040"/>
              <a:ext cx="2038320" cy="190440"/>
            </a:xfrm>
            <a:prstGeom prst="line">
              <a:avLst/>
            </a:prstGeom>
            <a:ln w="190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4" name="Line 41"/>
            <p:cNvSpPr/>
            <p:nvPr/>
          </p:nvSpPr>
          <p:spPr>
            <a:xfrm flipH="1" flipV="1">
              <a:off x="8351640" y="2141280"/>
              <a:ext cx="657360" cy="114480"/>
            </a:xfrm>
            <a:prstGeom prst="line">
              <a:avLst/>
            </a:prstGeom>
            <a:ln w="190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5" name="Line 42"/>
            <p:cNvSpPr/>
            <p:nvPr/>
          </p:nvSpPr>
          <p:spPr>
            <a:xfrm flipH="1">
              <a:off x="6475320" y="2255760"/>
              <a:ext cx="2514600" cy="56880"/>
            </a:xfrm>
            <a:prstGeom prst="line">
              <a:avLst/>
            </a:prstGeom>
            <a:ln w="190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706" name="Group 59"/>
          <p:cNvGrpSpPr/>
          <p:nvPr/>
        </p:nvGrpSpPr>
        <p:grpSpPr>
          <a:xfrm>
            <a:off x="2415240" y="2406600"/>
            <a:ext cx="2526480" cy="1186920"/>
            <a:chOff x="2415240" y="2406600"/>
            <a:chExt cx="2526480" cy="1186920"/>
          </a:xfrm>
        </p:grpSpPr>
        <p:sp>
          <p:nvSpPr>
            <p:cNvPr id="1707" name="Text Box 22"/>
            <p:cNvSpPr/>
            <p:nvPr/>
          </p:nvSpPr>
          <p:spPr>
            <a:xfrm>
              <a:off x="2415240" y="2406600"/>
              <a:ext cx="2166840" cy="1186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max number</a:t>
              </a:r>
              <a:endParaRPr b="0" lang="en-US" sz="1800" spc="-1" strike="noStrike">
                <a:latin typeface="Arial"/>
              </a:endParaRPr>
            </a:p>
            <a:p>
              <a:pPr algn="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remaining hops</a:t>
              </a:r>
              <a:endParaRPr b="0" lang="en-US" sz="1800" spc="-1" strike="noStrike">
                <a:latin typeface="Arial"/>
              </a:endParaRPr>
            </a:p>
            <a:p>
              <a:pPr algn="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(decremented at </a:t>
              </a:r>
              <a:endParaRPr b="0" lang="en-US" sz="1800" spc="-1" strike="noStrike">
                <a:latin typeface="Arial"/>
              </a:endParaRPr>
            </a:p>
            <a:p>
              <a:pPr algn="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each router)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708" name="Line 48"/>
            <p:cNvSpPr/>
            <p:nvPr/>
          </p:nvSpPr>
          <p:spPr>
            <a:xfrm>
              <a:off x="4389120" y="2698560"/>
              <a:ext cx="552600" cy="90360"/>
            </a:xfrm>
            <a:prstGeom prst="line">
              <a:avLst/>
            </a:prstGeom>
            <a:ln w="190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709" name="Group 63"/>
          <p:cNvGrpSpPr/>
          <p:nvPr/>
        </p:nvGrpSpPr>
        <p:grpSpPr>
          <a:xfrm>
            <a:off x="8056440" y="3987720"/>
            <a:ext cx="2630160" cy="1461240"/>
            <a:chOff x="8056440" y="3987720"/>
            <a:chExt cx="2630160" cy="1461240"/>
          </a:xfrm>
        </p:grpSpPr>
        <p:sp>
          <p:nvSpPr>
            <p:cNvPr id="1710" name="Text Box 52"/>
            <p:cNvSpPr/>
            <p:nvPr/>
          </p:nvSpPr>
          <p:spPr>
            <a:xfrm>
              <a:off x="8696520" y="3987720"/>
              <a:ext cx="1990080" cy="1461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e.g. timestamp,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record route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taken, specify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list of routers 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to visit.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711" name="Line 53"/>
            <p:cNvSpPr/>
            <p:nvPr/>
          </p:nvSpPr>
          <p:spPr>
            <a:xfrm flipH="1">
              <a:off x="8056440" y="4208400"/>
              <a:ext cx="819000" cy="9360"/>
            </a:xfrm>
            <a:prstGeom prst="line">
              <a:avLst/>
            </a:prstGeom>
            <a:ln w="190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12" name="Rectangle 54"/>
          <p:cNvSpPr/>
          <p:nvPr/>
        </p:nvSpPr>
        <p:spPr>
          <a:xfrm>
            <a:off x="1768320" y="4595760"/>
            <a:ext cx="2619720" cy="1605600"/>
          </a:xfrm>
          <a:prstGeom prst="rect">
            <a:avLst/>
          </a:prstGeom>
          <a:noFill/>
          <a:ln w="9525">
            <a:solidFill>
              <a:srgbClr val="cc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85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how much overhead?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SzPct val="65000"/>
              <a:buFont typeface="Wingdings" charset="2"/>
              <a:buChar char="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20 bytes of TCP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SzPct val="65000"/>
              <a:buFont typeface="Wingdings" charset="2"/>
              <a:buChar char="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20 bytes of IP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SzPct val="65000"/>
              <a:buFont typeface="Wingdings" charset="2"/>
              <a:buChar char="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= 40 bytes + app layer overhead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713" name="Picture 62" descr=""/>
          <p:cNvPicPr/>
          <p:nvPr/>
        </p:nvPicPr>
        <p:blipFill>
          <a:blip r:embed="rId1"/>
          <a:stretch/>
        </p:blipFill>
        <p:spPr>
          <a:xfrm>
            <a:off x="10885680" y="472680"/>
            <a:ext cx="1017360" cy="539280"/>
          </a:xfrm>
          <a:prstGeom prst="rect">
            <a:avLst/>
          </a:prstGeom>
          <a:ln w="0">
            <a:noFill/>
          </a:ln>
        </p:spPr>
      </p:pic>
      <p:sp>
        <p:nvSpPr>
          <p:cNvPr id="1714" name="TextBox 63"/>
          <p:cNvSpPr/>
          <p:nvPr/>
        </p:nvSpPr>
        <p:spPr>
          <a:xfrm>
            <a:off x="213120" y="6550200"/>
            <a:ext cx="11977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3" dur="indefinite" restart="never" nodeType="tmRoot">
          <p:childTnLst>
            <p:seq>
              <p:cTn id="134" dur="indefinite" nodeType="mainSeq">
                <p:childTnLst>
                  <p:par>
                    <p:cTn id="135" nodeType="clickEffect" fill="hold">
                      <p:stCondLst>
                        <p:cond delay="indefinite"/>
                      </p:stCondLst>
                      <p:childTnLst>
                        <p:par>
                          <p:cTn id="13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39" dur="500"/>
                                        <p:tgtEl>
                                          <p:spTgt spid="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nodeType="clickEffect" fill="hold">
                      <p:stCondLst>
                        <p:cond delay="indefinite"/>
                      </p:stCondLst>
                      <p:childTnLst>
                        <p:par>
                          <p:cTn id="14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42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44" dur="500"/>
                                        <p:tgtEl>
                                          <p:spTgt spid="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nodeType="clickEffect" fill="hold">
                      <p:stCondLst>
                        <p:cond delay="indefinite"/>
                      </p:stCondLst>
                      <p:childTnLst>
                        <p:par>
                          <p:cTn id="14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49" dur="500"/>
                                        <p:tgtEl>
                                          <p:spTgt spid="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nodeType="clickEffect" fill="hold">
                      <p:stCondLst>
                        <p:cond delay="indefinite"/>
                      </p:stCondLst>
                      <p:childTnLst>
                        <p:par>
                          <p:cTn id="15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52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54" dur="500"/>
                                        <p:tgtEl>
                                          <p:spTgt spid="1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nodeType="clickEffect" fill="hold">
                      <p:stCondLst>
                        <p:cond delay="indefinite"/>
                      </p:stCondLst>
                      <p:childTnLst>
                        <p:par>
                          <p:cTn id="15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57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59" dur="500"/>
                                        <p:tgtEl>
                                          <p:spTgt spid="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nodeType="clickEffect" fill="hold">
                      <p:stCondLst>
                        <p:cond delay="indefinite"/>
                      </p:stCondLst>
                      <p:childTnLst>
                        <p:par>
                          <p:cTn id="16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62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64" dur="500"/>
                                        <p:tgtEl>
                                          <p:spTgt spid="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nodeType="clickEffect" fill="hold">
                      <p:stCondLst>
                        <p:cond delay="indefinite"/>
                      </p:stCondLst>
                      <p:childTnLst>
                        <p:par>
                          <p:cTn id="16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69" dur="500"/>
                                        <p:tgtEl>
                                          <p:spTgt spid="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nodeType="clickEffect" fill="hold">
                      <p:stCondLst>
                        <p:cond delay="indefinite"/>
                      </p:stCondLst>
                      <p:childTnLst>
                        <p:par>
                          <p:cTn id="17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72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74" dur="500"/>
                                        <p:tgtEl>
                                          <p:spTgt spid="1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nodeType="clickEffect" fill="hold">
                      <p:stCondLst>
                        <p:cond delay="indefinite"/>
                      </p:stCondLst>
                      <p:childTnLst>
                        <p:par>
                          <p:cTn id="17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77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79" dur="500"/>
                                        <p:tgtEl>
                                          <p:spTgt spid="1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Freeform 140"/>
          <p:cNvSpPr/>
          <p:nvPr/>
        </p:nvSpPr>
        <p:spPr>
          <a:xfrm rot="16200000">
            <a:off x="7727040" y="3197520"/>
            <a:ext cx="844920" cy="1592640"/>
          </a:xfrm>
          <a:custGeom>
            <a:avLst/>
            <a:gdLst/>
            <a:ahLst/>
            <a:rect l="l" t="t" r="r" b="b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66cc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6" name="Freeform 140"/>
          <p:cNvSpPr/>
          <p:nvPr/>
        </p:nvSpPr>
        <p:spPr>
          <a:xfrm rot="10800000">
            <a:off x="8726040" y="1871280"/>
            <a:ext cx="844920" cy="1592640"/>
          </a:xfrm>
          <a:custGeom>
            <a:avLst/>
            <a:gdLst/>
            <a:ahLst/>
            <a:rect l="l" t="t" r="r" b="b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66cc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7" name="Freeform 140"/>
          <p:cNvSpPr/>
          <p:nvPr/>
        </p:nvSpPr>
        <p:spPr>
          <a:xfrm>
            <a:off x="6689880" y="1452600"/>
            <a:ext cx="1037160" cy="1926000"/>
          </a:xfrm>
          <a:custGeom>
            <a:avLst/>
            <a:gdLst/>
            <a:ahLst/>
            <a:rect l="l" t="t" r="r" b="b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66cc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8" name="PlaceHolder 1"/>
          <p:cNvSpPr>
            <a:spLocks noGrp="1"/>
          </p:cNvSpPr>
          <p:nvPr>
            <p:ph type="title"/>
          </p:nvPr>
        </p:nvSpPr>
        <p:spPr>
          <a:xfrm>
            <a:off x="2143080" y="256320"/>
            <a:ext cx="7771320" cy="95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IP Addressing: Introduction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19" name="PlaceHolder 2"/>
          <p:cNvSpPr>
            <a:spLocks noGrp="1"/>
          </p:cNvSpPr>
          <p:nvPr>
            <p:ph/>
          </p:nvPr>
        </p:nvSpPr>
        <p:spPr>
          <a:xfrm>
            <a:off x="1334160" y="1371600"/>
            <a:ext cx="3694680" cy="464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IP address: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32-bit identifier for host, router </a:t>
            </a:r>
            <a:r>
              <a:rPr b="0" i="1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interface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interface: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connection between host/router and physical link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router’s typically have multiple interfaces</a:t>
            </a:r>
            <a:endParaRPr b="0" lang="en-US" sz="20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host typically has one or two interfaces (e.g., wired Ethernet, wireless 802.11)</a:t>
            </a: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IP addresses associated with each interface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20" name="Text Box 26"/>
          <p:cNvSpPr/>
          <p:nvPr/>
        </p:nvSpPr>
        <p:spPr>
          <a:xfrm>
            <a:off x="6029280" y="1282680"/>
            <a:ext cx="9111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223.1.1.1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1721" name="Group 27"/>
          <p:cNvGrpSpPr/>
          <p:nvPr/>
        </p:nvGrpSpPr>
        <p:grpSpPr>
          <a:xfrm>
            <a:off x="5296680" y="2243160"/>
            <a:ext cx="961560" cy="272160"/>
            <a:chOff x="5296680" y="2243160"/>
            <a:chExt cx="961560" cy="272160"/>
          </a:xfrm>
        </p:grpSpPr>
        <p:sp>
          <p:nvSpPr>
            <p:cNvPr id="1722" name="Rectangle 28"/>
            <p:cNvSpPr/>
            <p:nvPr/>
          </p:nvSpPr>
          <p:spPr>
            <a:xfrm>
              <a:off x="5425920" y="2320920"/>
              <a:ext cx="832320" cy="180000"/>
            </a:xfrm>
            <a:prstGeom prst="rect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3" name="Text Box 29"/>
            <p:cNvSpPr/>
            <p:nvPr/>
          </p:nvSpPr>
          <p:spPr>
            <a:xfrm>
              <a:off x="5296680" y="2243160"/>
              <a:ext cx="9111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223.1.1.2</a:t>
              </a:r>
              <a:endParaRPr b="0" lang="en-US" sz="1200" spc="-1" strike="noStrike">
                <a:latin typeface="Arial"/>
              </a:endParaRPr>
            </a:p>
          </p:txBody>
        </p:sp>
      </p:grpSp>
      <p:sp>
        <p:nvSpPr>
          <p:cNvPr id="1724" name="Text Box 30"/>
          <p:cNvSpPr/>
          <p:nvPr/>
        </p:nvSpPr>
        <p:spPr>
          <a:xfrm>
            <a:off x="6134760" y="3238560"/>
            <a:ext cx="9111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223.1.1.3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25" name="Text Box 31"/>
          <p:cNvSpPr/>
          <p:nvPr/>
        </p:nvSpPr>
        <p:spPr>
          <a:xfrm>
            <a:off x="7234920" y="2368440"/>
            <a:ext cx="9111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223.1.1.4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26" name="Line 32"/>
          <p:cNvSpPr/>
          <p:nvPr/>
        </p:nvSpPr>
        <p:spPr>
          <a:xfrm>
            <a:off x="8378640" y="2668320"/>
            <a:ext cx="581040" cy="468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7" name="Text Box 33"/>
          <p:cNvSpPr/>
          <p:nvPr/>
        </p:nvSpPr>
        <p:spPr>
          <a:xfrm>
            <a:off x="8211240" y="2378160"/>
            <a:ext cx="9111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223.1.2.9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28" name="Line 36"/>
          <p:cNvSpPr/>
          <p:nvPr/>
        </p:nvSpPr>
        <p:spPr>
          <a:xfrm>
            <a:off x="9402480" y="1977840"/>
            <a:ext cx="235080" cy="648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9" name="Line 38"/>
          <p:cNvSpPr/>
          <p:nvPr/>
        </p:nvSpPr>
        <p:spPr>
          <a:xfrm>
            <a:off x="9402480" y="3249360"/>
            <a:ext cx="235080" cy="648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0" name="Text Box 41"/>
          <p:cNvSpPr/>
          <p:nvPr/>
        </p:nvSpPr>
        <p:spPr>
          <a:xfrm>
            <a:off x="8939880" y="3349800"/>
            <a:ext cx="9111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223.1.2.2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31" name="Text Box 44"/>
          <p:cNvSpPr/>
          <p:nvPr/>
        </p:nvSpPr>
        <p:spPr>
          <a:xfrm>
            <a:off x="8732160" y="1743120"/>
            <a:ext cx="9111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223.1.2.1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32" name="Line 45"/>
          <p:cNvSpPr/>
          <p:nvPr/>
        </p:nvSpPr>
        <p:spPr>
          <a:xfrm>
            <a:off x="8140680" y="3006720"/>
            <a:ext cx="360" cy="75708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3" name="Line 47"/>
          <p:cNvSpPr/>
          <p:nvPr/>
        </p:nvSpPr>
        <p:spPr>
          <a:xfrm flipH="1" flipV="1">
            <a:off x="7527600" y="4279680"/>
            <a:ext cx="3240" cy="24120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4" name="Line 48"/>
          <p:cNvSpPr/>
          <p:nvPr/>
        </p:nvSpPr>
        <p:spPr>
          <a:xfrm flipH="1" flipV="1">
            <a:off x="8704080" y="4284360"/>
            <a:ext cx="3240" cy="24156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5" name="Text Box 53"/>
          <p:cNvSpPr/>
          <p:nvPr/>
        </p:nvSpPr>
        <p:spPr>
          <a:xfrm>
            <a:off x="8694000" y="4344840"/>
            <a:ext cx="9111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223.1.3.2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36" name="Text Box 56"/>
          <p:cNvSpPr/>
          <p:nvPr/>
        </p:nvSpPr>
        <p:spPr>
          <a:xfrm>
            <a:off x="7450920" y="4349880"/>
            <a:ext cx="9111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223.1.3.1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1737" name="Group 57"/>
          <p:cNvGrpSpPr/>
          <p:nvPr/>
        </p:nvGrpSpPr>
        <p:grpSpPr>
          <a:xfrm>
            <a:off x="7589520" y="3102120"/>
            <a:ext cx="1008720" cy="272160"/>
            <a:chOff x="7589520" y="3102120"/>
            <a:chExt cx="1008720" cy="272160"/>
          </a:xfrm>
        </p:grpSpPr>
        <p:sp>
          <p:nvSpPr>
            <p:cNvPr id="1738" name="Rectangle 58"/>
            <p:cNvSpPr/>
            <p:nvPr/>
          </p:nvSpPr>
          <p:spPr>
            <a:xfrm>
              <a:off x="7724880" y="3189240"/>
              <a:ext cx="846720" cy="180000"/>
            </a:xfrm>
            <a:prstGeom prst="rect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9" name="Text Box 59"/>
            <p:cNvSpPr/>
            <p:nvPr/>
          </p:nvSpPr>
          <p:spPr>
            <a:xfrm>
              <a:off x="7589520" y="3102120"/>
              <a:ext cx="100872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223.1.3.27</a:t>
              </a:r>
              <a:endParaRPr b="0" lang="en-US" sz="1200" spc="-1" strike="noStrike">
                <a:latin typeface="Arial"/>
              </a:endParaRPr>
            </a:p>
          </p:txBody>
        </p:sp>
      </p:grpSp>
      <p:sp>
        <p:nvSpPr>
          <p:cNvPr id="1740" name="Text Box 60"/>
          <p:cNvSpPr/>
          <p:nvPr/>
        </p:nvSpPr>
        <p:spPr>
          <a:xfrm>
            <a:off x="5138640" y="5342040"/>
            <a:ext cx="5783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223.1.1.1 = 11011111 00000001 00000001 00000001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41" name="Freeform 61"/>
          <p:cNvSpPr/>
          <p:nvPr/>
        </p:nvSpPr>
        <p:spPr>
          <a:xfrm>
            <a:off x="6686640" y="5597640"/>
            <a:ext cx="891000" cy="91080"/>
          </a:xfrm>
          <a:custGeom>
            <a:avLst/>
            <a:gdLst/>
            <a:ahLst/>
            <a:rect l="l" t="t" r="r" b="b"/>
            <a:pathLst>
              <a:path w="562" h="58">
                <a:moveTo>
                  <a:pt x="0" y="0"/>
                </a:moveTo>
                <a:lnTo>
                  <a:pt x="0" y="58"/>
                </a:lnTo>
                <a:lnTo>
                  <a:pt x="562" y="58"/>
                </a:lnTo>
                <a:lnTo>
                  <a:pt x="562" y="16"/>
                </a:lnTo>
              </a:path>
            </a:pathLst>
          </a:custGeom>
          <a:noFill/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2" name="Freeform 62"/>
          <p:cNvSpPr/>
          <p:nvPr/>
        </p:nvSpPr>
        <p:spPr>
          <a:xfrm>
            <a:off x="7648560" y="5616720"/>
            <a:ext cx="891000" cy="78120"/>
          </a:xfrm>
          <a:custGeom>
            <a:avLst/>
            <a:gdLst/>
            <a:ahLst/>
            <a:rect l="l" t="t" r="r" b="b"/>
            <a:pathLst>
              <a:path w="562" h="50">
                <a:moveTo>
                  <a:pt x="0" y="0"/>
                </a:moveTo>
                <a:lnTo>
                  <a:pt x="0" y="50"/>
                </a:lnTo>
                <a:lnTo>
                  <a:pt x="562" y="50"/>
                </a:lnTo>
                <a:lnTo>
                  <a:pt x="562" y="8"/>
                </a:lnTo>
              </a:path>
            </a:pathLst>
          </a:custGeom>
          <a:noFill/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3" name="Freeform 63"/>
          <p:cNvSpPr/>
          <p:nvPr/>
        </p:nvSpPr>
        <p:spPr>
          <a:xfrm>
            <a:off x="8613720" y="5619600"/>
            <a:ext cx="869040" cy="78120"/>
          </a:xfrm>
          <a:custGeom>
            <a:avLst/>
            <a:gdLst/>
            <a:ahLst/>
            <a:rect l="l" t="t" r="r" b="b"/>
            <a:pathLst>
              <a:path w="562" h="50">
                <a:moveTo>
                  <a:pt x="0" y="0"/>
                </a:moveTo>
                <a:lnTo>
                  <a:pt x="0" y="50"/>
                </a:lnTo>
                <a:lnTo>
                  <a:pt x="562" y="50"/>
                </a:lnTo>
                <a:lnTo>
                  <a:pt x="562" y="8"/>
                </a:lnTo>
              </a:path>
            </a:pathLst>
          </a:custGeom>
          <a:noFill/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4" name="Freeform 64"/>
          <p:cNvSpPr/>
          <p:nvPr/>
        </p:nvSpPr>
        <p:spPr>
          <a:xfrm>
            <a:off x="9578880" y="5622840"/>
            <a:ext cx="869040" cy="78120"/>
          </a:xfrm>
          <a:custGeom>
            <a:avLst/>
            <a:gdLst/>
            <a:ahLst/>
            <a:rect l="l" t="t" r="r" b="b"/>
            <a:pathLst>
              <a:path w="562" h="50">
                <a:moveTo>
                  <a:pt x="0" y="0"/>
                </a:moveTo>
                <a:lnTo>
                  <a:pt x="0" y="50"/>
                </a:lnTo>
                <a:lnTo>
                  <a:pt x="562" y="50"/>
                </a:lnTo>
                <a:lnTo>
                  <a:pt x="562" y="8"/>
                </a:lnTo>
              </a:path>
            </a:pathLst>
          </a:custGeom>
          <a:noFill/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5" name="Text Box 65"/>
          <p:cNvSpPr/>
          <p:nvPr/>
        </p:nvSpPr>
        <p:spPr>
          <a:xfrm>
            <a:off x="6861960" y="5818320"/>
            <a:ext cx="5684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223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46" name="Text Box 66"/>
          <p:cNvSpPr/>
          <p:nvPr/>
        </p:nvSpPr>
        <p:spPr>
          <a:xfrm>
            <a:off x="7921800" y="5827680"/>
            <a:ext cx="309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47" name="Text Box 67"/>
          <p:cNvSpPr/>
          <p:nvPr/>
        </p:nvSpPr>
        <p:spPr>
          <a:xfrm>
            <a:off x="9879120" y="5827680"/>
            <a:ext cx="309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48" name="Text Box 68"/>
          <p:cNvSpPr/>
          <p:nvPr/>
        </p:nvSpPr>
        <p:spPr>
          <a:xfrm>
            <a:off x="8859960" y="5827680"/>
            <a:ext cx="309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1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1749" name="Group 73"/>
          <p:cNvGrpSpPr/>
          <p:nvPr/>
        </p:nvGrpSpPr>
        <p:grpSpPr>
          <a:xfrm>
            <a:off x="5898600" y="1528920"/>
            <a:ext cx="640440" cy="557640"/>
            <a:chOff x="5898600" y="1528920"/>
            <a:chExt cx="640440" cy="557640"/>
          </a:xfrm>
        </p:grpSpPr>
        <p:pic>
          <p:nvPicPr>
            <p:cNvPr id="1750" name="Picture 74" descr="desktop_computer_stylized_medium"/>
            <p:cNvPicPr/>
            <p:nvPr/>
          </p:nvPicPr>
          <p:blipFill>
            <a:blip r:embed="rId1"/>
            <a:stretch/>
          </p:blipFill>
          <p:spPr>
            <a:xfrm flipH="1">
              <a:off x="5898600" y="1528920"/>
              <a:ext cx="640440" cy="557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51" name="Freeform 75"/>
            <p:cNvSpPr/>
            <p:nvPr/>
          </p:nvSpPr>
          <p:spPr>
            <a:xfrm flipH="1">
              <a:off x="6169320" y="1582200"/>
              <a:ext cx="310680" cy="25488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752" name="Group 80"/>
          <p:cNvGrpSpPr/>
          <p:nvPr/>
        </p:nvGrpSpPr>
        <p:grpSpPr>
          <a:xfrm>
            <a:off x="5893560" y="2127240"/>
            <a:ext cx="640440" cy="557640"/>
            <a:chOff x="5893560" y="2127240"/>
            <a:chExt cx="640440" cy="557640"/>
          </a:xfrm>
        </p:grpSpPr>
        <p:pic>
          <p:nvPicPr>
            <p:cNvPr id="1753" name="Picture 81" descr="desktop_computer_stylized_medium"/>
            <p:cNvPicPr/>
            <p:nvPr/>
          </p:nvPicPr>
          <p:blipFill>
            <a:blip r:embed="rId2"/>
            <a:stretch/>
          </p:blipFill>
          <p:spPr>
            <a:xfrm flipH="1">
              <a:off x="5893560" y="2127240"/>
              <a:ext cx="640440" cy="557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54" name="Freeform 82"/>
            <p:cNvSpPr/>
            <p:nvPr/>
          </p:nvSpPr>
          <p:spPr>
            <a:xfrm flipH="1">
              <a:off x="6164640" y="2180880"/>
              <a:ext cx="310680" cy="25488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755" name="Group 83"/>
          <p:cNvGrpSpPr/>
          <p:nvPr/>
        </p:nvGrpSpPr>
        <p:grpSpPr>
          <a:xfrm>
            <a:off x="5922360" y="2736720"/>
            <a:ext cx="640440" cy="557640"/>
            <a:chOff x="5922360" y="2736720"/>
            <a:chExt cx="640440" cy="557640"/>
          </a:xfrm>
        </p:grpSpPr>
        <p:pic>
          <p:nvPicPr>
            <p:cNvPr id="1756" name="Picture 84" descr="desktop_computer_stylized_medium"/>
            <p:cNvPicPr/>
            <p:nvPr/>
          </p:nvPicPr>
          <p:blipFill>
            <a:blip r:embed="rId3"/>
            <a:stretch/>
          </p:blipFill>
          <p:spPr>
            <a:xfrm flipH="1">
              <a:off x="5922360" y="2736720"/>
              <a:ext cx="640440" cy="557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57" name="Freeform 85"/>
            <p:cNvSpPr/>
            <p:nvPr/>
          </p:nvSpPr>
          <p:spPr>
            <a:xfrm flipH="1">
              <a:off x="6193080" y="2790360"/>
              <a:ext cx="310680" cy="25488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758" name="Group 87"/>
          <p:cNvGrpSpPr/>
          <p:nvPr/>
        </p:nvGrpSpPr>
        <p:grpSpPr>
          <a:xfrm>
            <a:off x="9580680" y="1685880"/>
            <a:ext cx="640440" cy="557640"/>
            <a:chOff x="9580680" y="1685880"/>
            <a:chExt cx="640440" cy="557640"/>
          </a:xfrm>
        </p:grpSpPr>
        <p:pic>
          <p:nvPicPr>
            <p:cNvPr id="1759" name="Picture 88" descr="desktop_computer_stylized_medium"/>
            <p:cNvPicPr/>
            <p:nvPr/>
          </p:nvPicPr>
          <p:blipFill>
            <a:blip r:embed="rId4"/>
            <a:stretch/>
          </p:blipFill>
          <p:spPr>
            <a:xfrm>
              <a:off x="9580680" y="1685880"/>
              <a:ext cx="640440" cy="557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60" name="Freeform 89"/>
            <p:cNvSpPr/>
            <p:nvPr/>
          </p:nvSpPr>
          <p:spPr>
            <a:xfrm>
              <a:off x="9636840" y="1739520"/>
              <a:ext cx="310680" cy="25488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761" name="Group 90"/>
          <p:cNvGrpSpPr/>
          <p:nvPr/>
        </p:nvGrpSpPr>
        <p:grpSpPr>
          <a:xfrm>
            <a:off x="9594720" y="2965320"/>
            <a:ext cx="640440" cy="557640"/>
            <a:chOff x="9594720" y="2965320"/>
            <a:chExt cx="640440" cy="557640"/>
          </a:xfrm>
        </p:grpSpPr>
        <p:pic>
          <p:nvPicPr>
            <p:cNvPr id="1762" name="Picture 91" descr="desktop_computer_stylized_medium"/>
            <p:cNvPicPr/>
            <p:nvPr/>
          </p:nvPicPr>
          <p:blipFill>
            <a:blip r:embed="rId5"/>
            <a:stretch/>
          </p:blipFill>
          <p:spPr>
            <a:xfrm>
              <a:off x="9594720" y="2965320"/>
              <a:ext cx="640440" cy="557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63" name="Freeform 92"/>
            <p:cNvSpPr/>
            <p:nvPr/>
          </p:nvSpPr>
          <p:spPr>
            <a:xfrm>
              <a:off x="9651240" y="3018960"/>
              <a:ext cx="310680" cy="25488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764" name="Group 93"/>
          <p:cNvGrpSpPr/>
          <p:nvPr/>
        </p:nvGrpSpPr>
        <p:grpSpPr>
          <a:xfrm>
            <a:off x="8496360" y="4489560"/>
            <a:ext cx="640440" cy="557640"/>
            <a:chOff x="8496360" y="4489560"/>
            <a:chExt cx="640440" cy="557640"/>
          </a:xfrm>
        </p:grpSpPr>
        <p:pic>
          <p:nvPicPr>
            <p:cNvPr id="1765" name="Picture 94" descr="desktop_computer_stylized_medium"/>
            <p:cNvPicPr/>
            <p:nvPr/>
          </p:nvPicPr>
          <p:blipFill>
            <a:blip r:embed="rId6"/>
            <a:stretch/>
          </p:blipFill>
          <p:spPr>
            <a:xfrm>
              <a:off x="8496360" y="4489560"/>
              <a:ext cx="640440" cy="557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66" name="Freeform 95"/>
            <p:cNvSpPr/>
            <p:nvPr/>
          </p:nvSpPr>
          <p:spPr>
            <a:xfrm>
              <a:off x="8552520" y="4543200"/>
              <a:ext cx="310680" cy="25488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767" name="Group 96"/>
          <p:cNvGrpSpPr/>
          <p:nvPr/>
        </p:nvGrpSpPr>
        <p:grpSpPr>
          <a:xfrm>
            <a:off x="7332840" y="4530600"/>
            <a:ext cx="640440" cy="557640"/>
            <a:chOff x="7332840" y="4530600"/>
            <a:chExt cx="640440" cy="557640"/>
          </a:xfrm>
        </p:grpSpPr>
        <p:pic>
          <p:nvPicPr>
            <p:cNvPr id="1768" name="Picture 97" descr="desktop_computer_stylized_medium"/>
            <p:cNvPicPr/>
            <p:nvPr/>
          </p:nvPicPr>
          <p:blipFill>
            <a:blip r:embed="rId7"/>
            <a:stretch/>
          </p:blipFill>
          <p:spPr>
            <a:xfrm>
              <a:off x="7332840" y="4530600"/>
              <a:ext cx="640440" cy="557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69" name="Freeform 98"/>
            <p:cNvSpPr/>
            <p:nvPr/>
          </p:nvSpPr>
          <p:spPr>
            <a:xfrm>
              <a:off x="7389000" y="4584240"/>
              <a:ext cx="310680" cy="25488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770" name="Group 99"/>
          <p:cNvGrpSpPr/>
          <p:nvPr/>
        </p:nvGrpSpPr>
        <p:grpSpPr>
          <a:xfrm>
            <a:off x="7761240" y="2624040"/>
            <a:ext cx="697680" cy="354600"/>
            <a:chOff x="7761240" y="2624040"/>
            <a:chExt cx="697680" cy="354600"/>
          </a:xfrm>
        </p:grpSpPr>
        <p:sp>
          <p:nvSpPr>
            <p:cNvPr id="1771" name="Oval 407"/>
            <p:cNvSpPr/>
            <p:nvPr/>
          </p:nvSpPr>
          <p:spPr>
            <a:xfrm>
              <a:off x="7764480" y="2781720"/>
              <a:ext cx="691200" cy="196920"/>
            </a:xfrm>
            <a:prstGeom prst="ellipse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2" name="Rectangle 410"/>
            <p:cNvSpPr/>
            <p:nvPr/>
          </p:nvSpPr>
          <p:spPr>
            <a:xfrm>
              <a:off x="7764480" y="2759040"/>
              <a:ext cx="694440" cy="122400"/>
            </a:xfrm>
            <a:prstGeom prst="rect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3" name="Oval 411"/>
            <p:cNvSpPr/>
            <p:nvPr/>
          </p:nvSpPr>
          <p:spPr>
            <a:xfrm>
              <a:off x="7761240" y="2624040"/>
              <a:ext cx="692280" cy="231120"/>
            </a:xfrm>
            <a:prstGeom prst="ellipse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774" name="Group 103"/>
            <p:cNvGrpSpPr/>
            <p:nvPr/>
          </p:nvGrpSpPr>
          <p:grpSpPr>
            <a:xfrm>
              <a:off x="7900560" y="2684520"/>
              <a:ext cx="390960" cy="106560"/>
              <a:chOff x="7900560" y="2684520"/>
              <a:chExt cx="390960" cy="106560"/>
            </a:xfrm>
          </p:grpSpPr>
          <p:sp>
            <p:nvSpPr>
              <p:cNvPr id="1775" name="Freeform 104"/>
              <p:cNvSpPr/>
              <p:nvPr/>
            </p:nvSpPr>
            <p:spPr>
              <a:xfrm>
                <a:off x="7900560" y="2684520"/>
                <a:ext cx="390960" cy="106560"/>
              </a:xfrm>
              <a:custGeom>
                <a:avLst/>
                <a:gdLst/>
                <a:ah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76" name="Freeform 105"/>
              <p:cNvSpPr/>
              <p:nvPr/>
            </p:nvSpPr>
            <p:spPr>
              <a:xfrm>
                <a:off x="7918200" y="2684520"/>
                <a:ext cx="355320" cy="106560"/>
              </a:xfrm>
              <a:custGeom>
                <a:avLst/>
                <a:gdLst/>
                <a:ah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777" name="Line 106"/>
            <p:cNvSpPr/>
            <p:nvPr/>
          </p:nvSpPr>
          <p:spPr>
            <a:xfrm>
              <a:off x="7764120" y="2732760"/>
              <a:ext cx="360" cy="15660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8" name="Line 107"/>
            <p:cNvSpPr/>
            <p:nvPr/>
          </p:nvSpPr>
          <p:spPr>
            <a:xfrm>
              <a:off x="8454240" y="2739960"/>
              <a:ext cx="360" cy="15372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79" name="Line 5"/>
          <p:cNvSpPr/>
          <p:nvPr/>
        </p:nvSpPr>
        <p:spPr>
          <a:xfrm>
            <a:off x="6503760" y="1815840"/>
            <a:ext cx="390600" cy="648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0" name="Line 7"/>
          <p:cNvSpPr/>
          <p:nvPr/>
        </p:nvSpPr>
        <p:spPr>
          <a:xfrm flipV="1">
            <a:off x="6538680" y="2555640"/>
            <a:ext cx="277920" cy="324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1" name="Line 8"/>
          <p:cNvSpPr/>
          <p:nvPr/>
        </p:nvSpPr>
        <p:spPr>
          <a:xfrm>
            <a:off x="6549840" y="3087360"/>
            <a:ext cx="422280" cy="504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2" name="Line 11"/>
          <p:cNvSpPr/>
          <p:nvPr/>
        </p:nvSpPr>
        <p:spPr>
          <a:xfrm>
            <a:off x="7304040" y="2663640"/>
            <a:ext cx="561960" cy="144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783" name="Picture 69" descr=""/>
          <p:cNvPicPr/>
          <p:nvPr/>
        </p:nvPicPr>
        <p:blipFill>
          <a:blip r:embed="rId8"/>
          <a:stretch/>
        </p:blipFill>
        <p:spPr>
          <a:xfrm>
            <a:off x="10885680" y="472680"/>
            <a:ext cx="1017360" cy="539280"/>
          </a:xfrm>
          <a:prstGeom prst="rect">
            <a:avLst/>
          </a:prstGeom>
          <a:ln w="0">
            <a:noFill/>
          </a:ln>
        </p:spPr>
      </p:pic>
      <p:sp>
        <p:nvSpPr>
          <p:cNvPr id="1784" name="TextBox 70"/>
          <p:cNvSpPr/>
          <p:nvPr/>
        </p:nvSpPr>
        <p:spPr>
          <a:xfrm>
            <a:off x="213120" y="6550200"/>
            <a:ext cx="11977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5" name="PlaceHolder 1"/>
          <p:cNvSpPr>
            <a:spLocks noGrp="1"/>
          </p:cNvSpPr>
          <p:nvPr>
            <p:ph/>
          </p:nvPr>
        </p:nvSpPr>
        <p:spPr>
          <a:xfrm>
            <a:off x="1975680" y="1060200"/>
            <a:ext cx="8695800" cy="5442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5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IP address and subnet mask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192.168.10.1    IP address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255.255.255.0   Subnet Mask    8 bits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Subnet mask identify the network and host portions of the IP address.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Binary 1(one) means Network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Binary 0 (zero) means Host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255  . 255  . 254  .0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11111111.11111111.11111110.00000000         9 bits    2’9 =512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6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172.168.10.1</a:t>
            </a:r>
            <a:endParaRPr b="0" lang="en-US" sz="16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255.255.0.0        16 bits        65536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6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10.0.0.1</a:t>
            </a:r>
            <a:endParaRPr b="0" lang="en-US" sz="16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255.0.0.0     24 bits available for host addresses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786" name="Picture 2" descr=""/>
          <p:cNvPicPr/>
          <p:nvPr/>
        </p:nvPicPr>
        <p:blipFill>
          <a:blip r:embed="rId1"/>
          <a:stretch/>
        </p:blipFill>
        <p:spPr>
          <a:xfrm>
            <a:off x="10885680" y="472680"/>
            <a:ext cx="1017360" cy="539280"/>
          </a:xfrm>
          <a:prstGeom prst="rect">
            <a:avLst/>
          </a:prstGeom>
          <a:ln w="0">
            <a:noFill/>
          </a:ln>
        </p:spPr>
      </p:pic>
      <p:sp>
        <p:nvSpPr>
          <p:cNvPr id="1787" name="TextBox 3"/>
          <p:cNvSpPr/>
          <p:nvPr/>
        </p:nvSpPr>
        <p:spPr>
          <a:xfrm>
            <a:off x="213120" y="6550200"/>
            <a:ext cx="11977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PlaceHolder 1"/>
          <p:cNvSpPr>
            <a:spLocks noGrp="1"/>
          </p:cNvSpPr>
          <p:nvPr>
            <p:ph type="title"/>
          </p:nvPr>
        </p:nvSpPr>
        <p:spPr>
          <a:xfrm>
            <a:off x="2138040" y="327240"/>
            <a:ext cx="7771320" cy="84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IP Addressing: CIDR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89" name="PlaceHolder 2"/>
          <p:cNvSpPr>
            <a:spLocks noGrp="1"/>
          </p:cNvSpPr>
          <p:nvPr>
            <p:ph/>
          </p:nvPr>
        </p:nvSpPr>
        <p:spPr>
          <a:xfrm>
            <a:off x="2089080" y="1528920"/>
            <a:ext cx="8106120" cy="3170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CIDR: Classless InterDomain Routing</a:t>
            </a:r>
            <a:endParaRPr b="0" lang="en-US" sz="32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subnet portion of address of arbitrary length</a:t>
            </a:r>
            <a:endParaRPr b="0" lang="en-US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address format: a.b.c.d/x, where x is # bits in subnet portion of address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790" name="Text Box 5"/>
          <p:cNvSpPr/>
          <p:nvPr/>
        </p:nvSpPr>
        <p:spPr>
          <a:xfrm>
            <a:off x="2431080" y="4459320"/>
            <a:ext cx="69584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99"/>
                </a:solidFill>
                <a:latin typeface="Arial Unicode MS"/>
                <a:ea typeface="Arial Unicode MS"/>
              </a:rPr>
              <a:t>11001000  00010111  0001000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0  00000000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91" name="Text Box 6"/>
          <p:cNvSpPr/>
          <p:nvPr/>
        </p:nvSpPr>
        <p:spPr>
          <a:xfrm>
            <a:off x="4463640" y="3914640"/>
            <a:ext cx="9630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99"/>
                </a:solidFill>
                <a:latin typeface="Arial Unicode MS"/>
                <a:ea typeface="Arial Unicode MS"/>
              </a:rPr>
              <a:t>subnet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99"/>
                </a:solidFill>
                <a:latin typeface="Arial Unicode MS"/>
                <a:ea typeface="Arial Unicode MS"/>
              </a:rPr>
              <a:t>part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2" name="Text Box 7"/>
          <p:cNvSpPr/>
          <p:nvPr/>
        </p:nvSpPr>
        <p:spPr>
          <a:xfrm>
            <a:off x="7761240" y="3878280"/>
            <a:ext cx="6735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host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part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3" name="Line 8"/>
          <p:cNvSpPr/>
          <p:nvPr/>
        </p:nvSpPr>
        <p:spPr>
          <a:xfrm>
            <a:off x="5516280" y="4224240"/>
            <a:ext cx="1621080" cy="360"/>
          </a:xfrm>
          <a:prstGeom prst="line">
            <a:avLst/>
          </a:prstGeom>
          <a:ln w="28575">
            <a:solidFill>
              <a:srgbClr val="00009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94" name="Line 11"/>
          <p:cNvSpPr/>
          <p:nvPr/>
        </p:nvSpPr>
        <p:spPr>
          <a:xfrm>
            <a:off x="8307360" y="4213080"/>
            <a:ext cx="595080" cy="360"/>
          </a:xfrm>
          <a:prstGeom prst="line">
            <a:avLst/>
          </a:prstGeom>
          <a:ln w="2857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95" name="Text Box 12"/>
          <p:cNvSpPr/>
          <p:nvPr/>
        </p:nvSpPr>
        <p:spPr>
          <a:xfrm>
            <a:off x="4639320" y="5045040"/>
            <a:ext cx="25099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200.23.16.0/23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96" name="Line 14"/>
          <p:cNvSpPr/>
          <p:nvPr/>
        </p:nvSpPr>
        <p:spPr>
          <a:xfrm flipH="1">
            <a:off x="2917800" y="4214520"/>
            <a:ext cx="1438200" cy="360"/>
          </a:xfrm>
          <a:prstGeom prst="line">
            <a:avLst/>
          </a:prstGeom>
          <a:ln w="28575">
            <a:solidFill>
              <a:srgbClr val="00009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97" name="Line 15"/>
          <p:cNvSpPr/>
          <p:nvPr/>
        </p:nvSpPr>
        <p:spPr>
          <a:xfrm flipH="1">
            <a:off x="7176960" y="4225680"/>
            <a:ext cx="647640" cy="360"/>
          </a:xfrm>
          <a:prstGeom prst="line">
            <a:avLst/>
          </a:prstGeom>
          <a:ln w="1905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798" name="Picture 11" descr=""/>
          <p:cNvPicPr/>
          <p:nvPr/>
        </p:nvPicPr>
        <p:blipFill>
          <a:blip r:embed="rId1"/>
          <a:stretch/>
        </p:blipFill>
        <p:spPr>
          <a:xfrm>
            <a:off x="10885680" y="472680"/>
            <a:ext cx="1017360" cy="539280"/>
          </a:xfrm>
          <a:prstGeom prst="rect">
            <a:avLst/>
          </a:prstGeom>
          <a:ln w="0">
            <a:noFill/>
          </a:ln>
        </p:spPr>
      </p:pic>
      <p:sp>
        <p:nvSpPr>
          <p:cNvPr id="1799" name="TextBox 12"/>
          <p:cNvSpPr/>
          <p:nvPr/>
        </p:nvSpPr>
        <p:spPr>
          <a:xfrm>
            <a:off x="213120" y="6550200"/>
            <a:ext cx="11977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PlaceHolder 1"/>
          <p:cNvSpPr>
            <a:spLocks noGrp="1"/>
          </p:cNvSpPr>
          <p:nvPr>
            <p:ph type="title"/>
          </p:nvPr>
        </p:nvSpPr>
        <p:spPr>
          <a:xfrm>
            <a:off x="2023920" y="317520"/>
            <a:ext cx="7771320" cy="84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Subneting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801" name="Picture 5" descr=""/>
          <p:cNvPicPr/>
          <p:nvPr/>
        </p:nvPicPr>
        <p:blipFill>
          <a:blip r:embed="rId1"/>
          <a:stretch/>
        </p:blipFill>
        <p:spPr>
          <a:xfrm>
            <a:off x="2023920" y="1392120"/>
            <a:ext cx="8497440" cy="5034240"/>
          </a:xfrm>
          <a:prstGeom prst="rect">
            <a:avLst/>
          </a:prstGeom>
          <a:ln w="0">
            <a:noFill/>
          </a:ln>
        </p:spPr>
      </p:pic>
      <p:pic>
        <p:nvPicPr>
          <p:cNvPr id="1802" name="Picture 3" descr=""/>
          <p:cNvPicPr/>
          <p:nvPr/>
        </p:nvPicPr>
        <p:blipFill>
          <a:blip r:embed="rId2"/>
          <a:stretch/>
        </p:blipFill>
        <p:spPr>
          <a:xfrm>
            <a:off x="10885680" y="472680"/>
            <a:ext cx="1017360" cy="539280"/>
          </a:xfrm>
          <a:prstGeom prst="rect">
            <a:avLst/>
          </a:prstGeom>
          <a:ln w="0">
            <a:noFill/>
          </a:ln>
        </p:spPr>
      </p:pic>
      <p:sp>
        <p:nvSpPr>
          <p:cNvPr id="1803" name="TextBox 4"/>
          <p:cNvSpPr/>
          <p:nvPr/>
        </p:nvSpPr>
        <p:spPr>
          <a:xfrm>
            <a:off x="213120" y="6550200"/>
            <a:ext cx="11977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PlaceHolder 1"/>
          <p:cNvSpPr>
            <a:spLocks noGrp="1"/>
          </p:cNvSpPr>
          <p:nvPr>
            <p:ph type="title"/>
          </p:nvPr>
        </p:nvSpPr>
        <p:spPr>
          <a:xfrm>
            <a:off x="2190600" y="361080"/>
            <a:ext cx="3700800" cy="76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Subnets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05" name="PlaceHolder 2"/>
          <p:cNvSpPr>
            <a:spLocks noGrp="1"/>
          </p:cNvSpPr>
          <p:nvPr>
            <p:ph/>
          </p:nvPr>
        </p:nvSpPr>
        <p:spPr>
          <a:xfrm>
            <a:off x="2000160" y="1333440"/>
            <a:ext cx="3694680" cy="464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35080" indent="-235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IP address: </a:t>
            </a:r>
            <a:endParaRPr b="0" lang="en-US" sz="2400" spc="-1" strike="noStrike">
              <a:latin typeface="Arial"/>
            </a:endParaRPr>
          </a:p>
          <a:p>
            <a:pPr lvl="1" marL="512640" indent="-163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subnet part - high order bits</a:t>
            </a:r>
            <a:endParaRPr b="0" lang="en-US" sz="2400" spc="-1" strike="noStrike">
              <a:latin typeface="Arial"/>
            </a:endParaRPr>
          </a:p>
          <a:p>
            <a:pPr lvl="1" marL="512640" indent="-163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host part - low order bits </a:t>
            </a:r>
            <a:endParaRPr b="0" lang="en-US" sz="2400" spc="-1" strike="noStrike">
              <a:latin typeface="Arial"/>
            </a:endParaRPr>
          </a:p>
          <a:p>
            <a:pPr marL="235080" indent="-235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what’s a subnet ?</a:t>
            </a:r>
            <a:endParaRPr b="0" lang="en-US" sz="2400" spc="-1" strike="noStrike">
              <a:latin typeface="Arial"/>
            </a:endParaRPr>
          </a:p>
          <a:p>
            <a:pPr lvl="1" marL="512640" indent="-163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device interfaces with same subnet part of IP address</a:t>
            </a:r>
            <a:endParaRPr b="0" lang="en-US" sz="2400" spc="-1" strike="noStrike">
              <a:latin typeface="Arial"/>
            </a:endParaRPr>
          </a:p>
          <a:p>
            <a:pPr lvl="1" marL="512640" indent="-163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can physically reach each other </a:t>
            </a:r>
            <a:r>
              <a:rPr b="0" i="1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without intervening router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06" name="Text Box 56"/>
          <p:cNvSpPr/>
          <p:nvPr/>
        </p:nvSpPr>
        <p:spPr>
          <a:xfrm>
            <a:off x="6005520" y="5199120"/>
            <a:ext cx="42350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network consisting of 3 subnets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07" name="Rectangle 139"/>
          <p:cNvSpPr/>
          <p:nvPr/>
        </p:nvSpPr>
        <p:spPr>
          <a:xfrm>
            <a:off x="6489720" y="3354480"/>
            <a:ext cx="846720" cy="1800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8" name="Freeform 140"/>
          <p:cNvSpPr/>
          <p:nvPr/>
        </p:nvSpPr>
        <p:spPr>
          <a:xfrm>
            <a:off x="5902200" y="1293840"/>
            <a:ext cx="1940400" cy="2048400"/>
          </a:xfrm>
          <a:custGeom>
            <a:avLst/>
            <a:gdLst/>
            <a:ahLst/>
            <a:rect l="l" t="t" r="r" b="b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66cc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9" name="Freeform 141"/>
          <p:cNvSpPr/>
          <p:nvPr/>
        </p:nvSpPr>
        <p:spPr>
          <a:xfrm>
            <a:off x="8429760" y="1603440"/>
            <a:ext cx="1905480" cy="1958040"/>
          </a:xfrm>
          <a:custGeom>
            <a:avLst/>
            <a:gdLst/>
            <a:ahLst/>
            <a:rect l="l" t="t" r="r" b="b"/>
            <a:pathLst>
              <a:path w="1201" h="1234">
                <a:moveTo>
                  <a:pt x="25" y="709"/>
                </a:moveTo>
                <a:cubicBezTo>
                  <a:pt x="49" y="824"/>
                  <a:pt x="428" y="709"/>
                  <a:pt x="526" y="780"/>
                </a:cubicBezTo>
                <a:cubicBezTo>
                  <a:pt x="624" y="851"/>
                  <a:pt x="543" y="1059"/>
                  <a:pt x="613" y="1134"/>
                </a:cubicBezTo>
                <a:cubicBezTo>
                  <a:pt x="683" y="1209"/>
                  <a:pt x="853" y="1234"/>
                  <a:pt x="946" y="1230"/>
                </a:cubicBezTo>
                <a:cubicBezTo>
                  <a:pt x="1039" y="1226"/>
                  <a:pt x="1141" y="1163"/>
                  <a:pt x="1171" y="1107"/>
                </a:cubicBezTo>
                <a:cubicBezTo>
                  <a:pt x="1201" y="1051"/>
                  <a:pt x="1135" y="963"/>
                  <a:pt x="1126" y="894"/>
                </a:cubicBezTo>
                <a:cubicBezTo>
                  <a:pt x="1117" y="825"/>
                  <a:pt x="1119" y="772"/>
                  <a:pt x="1114" y="693"/>
                </a:cubicBezTo>
                <a:cubicBezTo>
                  <a:pt x="1109" y="614"/>
                  <a:pt x="1095" y="502"/>
                  <a:pt x="1099" y="423"/>
                </a:cubicBezTo>
                <a:cubicBezTo>
                  <a:pt x="1103" y="344"/>
                  <a:pt x="1141" y="281"/>
                  <a:pt x="1141" y="216"/>
                </a:cubicBezTo>
                <a:cubicBezTo>
                  <a:pt x="1141" y="151"/>
                  <a:pt x="1185" y="56"/>
                  <a:pt x="1102" y="33"/>
                </a:cubicBezTo>
                <a:cubicBezTo>
                  <a:pt x="1019" y="10"/>
                  <a:pt x="740" y="0"/>
                  <a:pt x="646" y="81"/>
                </a:cubicBezTo>
                <a:cubicBezTo>
                  <a:pt x="552" y="162"/>
                  <a:pt x="635" y="441"/>
                  <a:pt x="535" y="519"/>
                </a:cubicBezTo>
                <a:cubicBezTo>
                  <a:pt x="435" y="597"/>
                  <a:pt x="129" y="516"/>
                  <a:pt x="44" y="548"/>
                </a:cubicBezTo>
                <a:cubicBezTo>
                  <a:pt x="15" y="601"/>
                  <a:pt x="0" y="594"/>
                  <a:pt x="25" y="709"/>
                </a:cubicBezTo>
                <a:close/>
              </a:path>
            </a:pathLst>
          </a:custGeom>
          <a:solidFill>
            <a:srgbClr val="66cc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0" name="Freeform 142"/>
          <p:cNvSpPr/>
          <p:nvPr/>
        </p:nvSpPr>
        <p:spPr>
          <a:xfrm>
            <a:off x="7102440" y="3036960"/>
            <a:ext cx="2040480" cy="1978560"/>
          </a:xfrm>
          <a:custGeom>
            <a:avLst/>
            <a:gdLst/>
            <a:ahLst/>
            <a:rect l="l" t="t" r="r" b="b"/>
            <a:pathLst>
              <a:path w="1286" h="1247">
                <a:moveTo>
                  <a:pt x="587" y="30"/>
                </a:moveTo>
                <a:cubicBezTo>
                  <a:pt x="473" y="60"/>
                  <a:pt x="601" y="475"/>
                  <a:pt x="509" y="618"/>
                </a:cubicBezTo>
                <a:cubicBezTo>
                  <a:pt x="424" y="765"/>
                  <a:pt x="154" y="830"/>
                  <a:pt x="77" y="909"/>
                </a:cubicBezTo>
                <a:cubicBezTo>
                  <a:pt x="0" y="988"/>
                  <a:pt x="37" y="1043"/>
                  <a:pt x="47" y="1095"/>
                </a:cubicBezTo>
                <a:cubicBezTo>
                  <a:pt x="57" y="1147"/>
                  <a:pt x="71" y="1205"/>
                  <a:pt x="140" y="1224"/>
                </a:cubicBezTo>
                <a:cubicBezTo>
                  <a:pt x="209" y="1243"/>
                  <a:pt x="369" y="1212"/>
                  <a:pt x="461" y="1209"/>
                </a:cubicBezTo>
                <a:cubicBezTo>
                  <a:pt x="553" y="1206"/>
                  <a:pt x="571" y="1206"/>
                  <a:pt x="692" y="1209"/>
                </a:cubicBezTo>
                <a:cubicBezTo>
                  <a:pt x="813" y="1212"/>
                  <a:pt x="1094" y="1247"/>
                  <a:pt x="1190" y="1227"/>
                </a:cubicBezTo>
                <a:cubicBezTo>
                  <a:pt x="1286" y="1207"/>
                  <a:pt x="1279" y="1170"/>
                  <a:pt x="1271" y="1089"/>
                </a:cubicBezTo>
                <a:cubicBezTo>
                  <a:pt x="1263" y="1008"/>
                  <a:pt x="1217" y="818"/>
                  <a:pt x="1139" y="741"/>
                </a:cubicBezTo>
                <a:cubicBezTo>
                  <a:pt x="1061" y="664"/>
                  <a:pt x="865" y="743"/>
                  <a:pt x="800" y="627"/>
                </a:cubicBezTo>
                <a:cubicBezTo>
                  <a:pt x="735" y="511"/>
                  <a:pt x="785" y="142"/>
                  <a:pt x="749" y="42"/>
                </a:cubicBezTo>
                <a:cubicBezTo>
                  <a:pt x="695" y="15"/>
                  <a:pt x="701" y="0"/>
                  <a:pt x="587" y="30"/>
                </a:cubicBezTo>
                <a:close/>
              </a:path>
            </a:pathLst>
          </a:custGeom>
          <a:solidFill>
            <a:srgbClr val="66cc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1" name="Line 143"/>
          <p:cNvSpPr/>
          <p:nvPr/>
        </p:nvSpPr>
        <p:spPr>
          <a:xfrm>
            <a:off x="6540480" y="1815840"/>
            <a:ext cx="277560" cy="180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2" name="Line 145"/>
          <p:cNvSpPr/>
          <p:nvPr/>
        </p:nvSpPr>
        <p:spPr>
          <a:xfrm flipV="1">
            <a:off x="6540480" y="2460600"/>
            <a:ext cx="277560" cy="288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3" name="Line 146"/>
          <p:cNvSpPr/>
          <p:nvPr/>
        </p:nvSpPr>
        <p:spPr>
          <a:xfrm>
            <a:off x="6549840" y="3087360"/>
            <a:ext cx="272880" cy="180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4" name="Line 147"/>
          <p:cNvSpPr/>
          <p:nvPr/>
        </p:nvSpPr>
        <p:spPr>
          <a:xfrm>
            <a:off x="7043400" y="2662200"/>
            <a:ext cx="822600" cy="288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5" name="Text Box 148"/>
          <p:cNvSpPr/>
          <p:nvPr/>
        </p:nvSpPr>
        <p:spPr>
          <a:xfrm>
            <a:off x="6440400" y="1490760"/>
            <a:ext cx="1148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223.1.1.1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16" name="Text Box 149"/>
          <p:cNvSpPr/>
          <p:nvPr/>
        </p:nvSpPr>
        <p:spPr>
          <a:xfrm>
            <a:off x="6326280" y="3116160"/>
            <a:ext cx="1148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223.1.1.3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17" name="Text Box 150"/>
          <p:cNvSpPr/>
          <p:nvPr/>
        </p:nvSpPr>
        <p:spPr>
          <a:xfrm>
            <a:off x="7072200" y="2355840"/>
            <a:ext cx="1148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223.1.1.4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18" name="Line 151"/>
          <p:cNvSpPr/>
          <p:nvPr/>
        </p:nvSpPr>
        <p:spPr>
          <a:xfrm>
            <a:off x="8378640" y="2668320"/>
            <a:ext cx="639720" cy="180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9" name="Text Box 152"/>
          <p:cNvSpPr/>
          <p:nvPr/>
        </p:nvSpPr>
        <p:spPr>
          <a:xfrm>
            <a:off x="8193240" y="2357280"/>
            <a:ext cx="1148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223.1.2.9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20" name="Line 154"/>
          <p:cNvSpPr/>
          <p:nvPr/>
        </p:nvSpPr>
        <p:spPr>
          <a:xfrm>
            <a:off x="9402480" y="1977840"/>
            <a:ext cx="235080" cy="648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1" name="Line 155"/>
          <p:cNvSpPr/>
          <p:nvPr/>
        </p:nvSpPr>
        <p:spPr>
          <a:xfrm>
            <a:off x="9402480" y="3249360"/>
            <a:ext cx="235080" cy="648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2" name="Line 156"/>
          <p:cNvSpPr/>
          <p:nvPr/>
        </p:nvSpPr>
        <p:spPr>
          <a:xfrm>
            <a:off x="8140680" y="3006720"/>
            <a:ext cx="2880" cy="64440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3" name="Line 158"/>
          <p:cNvSpPr/>
          <p:nvPr/>
        </p:nvSpPr>
        <p:spPr>
          <a:xfrm flipH="1" flipV="1">
            <a:off x="7527600" y="4279680"/>
            <a:ext cx="3240" cy="24120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4" name="Line 159"/>
          <p:cNvSpPr/>
          <p:nvPr/>
        </p:nvSpPr>
        <p:spPr>
          <a:xfrm flipH="1" flipV="1">
            <a:off x="8704080" y="4284360"/>
            <a:ext cx="3240" cy="24156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5" name="Text Box 160"/>
          <p:cNvSpPr/>
          <p:nvPr/>
        </p:nvSpPr>
        <p:spPr>
          <a:xfrm>
            <a:off x="8616960" y="4162320"/>
            <a:ext cx="1148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223.1.3.2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26" name="Text Box 161"/>
          <p:cNvSpPr/>
          <p:nvPr/>
        </p:nvSpPr>
        <p:spPr>
          <a:xfrm>
            <a:off x="6446880" y="4257720"/>
            <a:ext cx="1148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223.1.3.1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1827" name="Group 162"/>
          <p:cNvGrpSpPr/>
          <p:nvPr/>
        </p:nvGrpSpPr>
        <p:grpSpPr>
          <a:xfrm>
            <a:off x="5898600" y="1517760"/>
            <a:ext cx="640440" cy="557640"/>
            <a:chOff x="5898600" y="1517760"/>
            <a:chExt cx="640440" cy="557640"/>
          </a:xfrm>
        </p:grpSpPr>
        <p:pic>
          <p:nvPicPr>
            <p:cNvPr id="1828" name="Picture 163" descr="desktop_computer_stylized_medium"/>
            <p:cNvPicPr/>
            <p:nvPr/>
          </p:nvPicPr>
          <p:blipFill>
            <a:blip r:embed="rId1"/>
            <a:stretch/>
          </p:blipFill>
          <p:spPr>
            <a:xfrm flipH="1">
              <a:off x="5898600" y="1517760"/>
              <a:ext cx="640440" cy="557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29" name="Freeform 164"/>
            <p:cNvSpPr/>
            <p:nvPr/>
          </p:nvSpPr>
          <p:spPr>
            <a:xfrm flipH="1">
              <a:off x="6169320" y="1571400"/>
              <a:ext cx="310680" cy="25488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830" name="Group 165"/>
          <p:cNvGrpSpPr/>
          <p:nvPr/>
        </p:nvGrpSpPr>
        <p:grpSpPr>
          <a:xfrm>
            <a:off x="5893560" y="2127240"/>
            <a:ext cx="640440" cy="557640"/>
            <a:chOff x="5893560" y="2127240"/>
            <a:chExt cx="640440" cy="557640"/>
          </a:xfrm>
        </p:grpSpPr>
        <p:pic>
          <p:nvPicPr>
            <p:cNvPr id="1831" name="Picture 166" descr="desktop_computer_stylized_medium"/>
            <p:cNvPicPr/>
            <p:nvPr/>
          </p:nvPicPr>
          <p:blipFill>
            <a:blip r:embed="rId2"/>
            <a:stretch/>
          </p:blipFill>
          <p:spPr>
            <a:xfrm flipH="1">
              <a:off x="5893560" y="2127240"/>
              <a:ext cx="640440" cy="557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32" name="Freeform 167"/>
            <p:cNvSpPr/>
            <p:nvPr/>
          </p:nvSpPr>
          <p:spPr>
            <a:xfrm flipH="1">
              <a:off x="6164640" y="2180880"/>
              <a:ext cx="310680" cy="25488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833" name="Group 168"/>
          <p:cNvGrpSpPr/>
          <p:nvPr/>
        </p:nvGrpSpPr>
        <p:grpSpPr>
          <a:xfrm>
            <a:off x="5922360" y="2736720"/>
            <a:ext cx="640440" cy="557640"/>
            <a:chOff x="5922360" y="2736720"/>
            <a:chExt cx="640440" cy="557640"/>
          </a:xfrm>
        </p:grpSpPr>
        <p:pic>
          <p:nvPicPr>
            <p:cNvPr id="1834" name="Picture 169" descr="desktop_computer_stylized_medium"/>
            <p:cNvPicPr/>
            <p:nvPr/>
          </p:nvPicPr>
          <p:blipFill>
            <a:blip r:embed="rId3"/>
            <a:stretch/>
          </p:blipFill>
          <p:spPr>
            <a:xfrm flipH="1">
              <a:off x="5922360" y="2736720"/>
              <a:ext cx="640440" cy="557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35" name="Freeform 170"/>
            <p:cNvSpPr/>
            <p:nvPr/>
          </p:nvSpPr>
          <p:spPr>
            <a:xfrm flipH="1">
              <a:off x="6193080" y="2790360"/>
              <a:ext cx="310680" cy="25488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836" name="Group 171"/>
          <p:cNvGrpSpPr/>
          <p:nvPr/>
        </p:nvGrpSpPr>
        <p:grpSpPr>
          <a:xfrm>
            <a:off x="9629640" y="1685880"/>
            <a:ext cx="640440" cy="557640"/>
            <a:chOff x="9629640" y="1685880"/>
            <a:chExt cx="640440" cy="557640"/>
          </a:xfrm>
        </p:grpSpPr>
        <p:pic>
          <p:nvPicPr>
            <p:cNvPr id="1837" name="Picture 172" descr="desktop_computer_stylized_medium"/>
            <p:cNvPicPr/>
            <p:nvPr/>
          </p:nvPicPr>
          <p:blipFill>
            <a:blip r:embed="rId4"/>
            <a:stretch/>
          </p:blipFill>
          <p:spPr>
            <a:xfrm>
              <a:off x="9629640" y="1685880"/>
              <a:ext cx="640440" cy="557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38" name="Freeform 173"/>
            <p:cNvSpPr/>
            <p:nvPr/>
          </p:nvSpPr>
          <p:spPr>
            <a:xfrm>
              <a:off x="9686160" y="1739520"/>
              <a:ext cx="310680" cy="25488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839" name="Group 174"/>
          <p:cNvGrpSpPr/>
          <p:nvPr/>
        </p:nvGrpSpPr>
        <p:grpSpPr>
          <a:xfrm>
            <a:off x="9704520" y="2965320"/>
            <a:ext cx="640440" cy="557640"/>
            <a:chOff x="9704520" y="2965320"/>
            <a:chExt cx="640440" cy="557640"/>
          </a:xfrm>
        </p:grpSpPr>
        <p:pic>
          <p:nvPicPr>
            <p:cNvPr id="1840" name="Picture 175" descr="desktop_computer_stylized_medium"/>
            <p:cNvPicPr/>
            <p:nvPr/>
          </p:nvPicPr>
          <p:blipFill>
            <a:blip r:embed="rId5"/>
            <a:stretch/>
          </p:blipFill>
          <p:spPr>
            <a:xfrm>
              <a:off x="9704520" y="2965320"/>
              <a:ext cx="640440" cy="557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41" name="Freeform 176"/>
            <p:cNvSpPr/>
            <p:nvPr/>
          </p:nvSpPr>
          <p:spPr>
            <a:xfrm>
              <a:off x="9760680" y="3018960"/>
              <a:ext cx="310680" cy="25488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842" name="Group 177"/>
          <p:cNvGrpSpPr/>
          <p:nvPr/>
        </p:nvGrpSpPr>
        <p:grpSpPr>
          <a:xfrm>
            <a:off x="8496360" y="4489560"/>
            <a:ext cx="640440" cy="557640"/>
            <a:chOff x="8496360" y="4489560"/>
            <a:chExt cx="640440" cy="557640"/>
          </a:xfrm>
        </p:grpSpPr>
        <p:pic>
          <p:nvPicPr>
            <p:cNvPr id="1843" name="Picture 178" descr="desktop_computer_stylized_medium"/>
            <p:cNvPicPr/>
            <p:nvPr/>
          </p:nvPicPr>
          <p:blipFill>
            <a:blip r:embed="rId6"/>
            <a:stretch/>
          </p:blipFill>
          <p:spPr>
            <a:xfrm>
              <a:off x="8496360" y="4489560"/>
              <a:ext cx="640440" cy="557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44" name="Freeform 179"/>
            <p:cNvSpPr/>
            <p:nvPr/>
          </p:nvSpPr>
          <p:spPr>
            <a:xfrm>
              <a:off x="8552520" y="4543200"/>
              <a:ext cx="310680" cy="25488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845" name="Group 180"/>
          <p:cNvGrpSpPr/>
          <p:nvPr/>
        </p:nvGrpSpPr>
        <p:grpSpPr>
          <a:xfrm>
            <a:off x="7332840" y="4530600"/>
            <a:ext cx="640440" cy="557640"/>
            <a:chOff x="7332840" y="4530600"/>
            <a:chExt cx="640440" cy="557640"/>
          </a:xfrm>
        </p:grpSpPr>
        <p:pic>
          <p:nvPicPr>
            <p:cNvPr id="1846" name="Picture 181" descr="desktop_computer_stylized_medium"/>
            <p:cNvPicPr/>
            <p:nvPr/>
          </p:nvPicPr>
          <p:blipFill>
            <a:blip r:embed="rId7"/>
            <a:stretch/>
          </p:blipFill>
          <p:spPr>
            <a:xfrm>
              <a:off x="7332840" y="4530600"/>
              <a:ext cx="640440" cy="557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47" name="Freeform 182"/>
            <p:cNvSpPr/>
            <p:nvPr/>
          </p:nvSpPr>
          <p:spPr>
            <a:xfrm>
              <a:off x="7389000" y="4584240"/>
              <a:ext cx="310680" cy="25488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848" name="Group 183"/>
          <p:cNvGrpSpPr/>
          <p:nvPr/>
        </p:nvGrpSpPr>
        <p:grpSpPr>
          <a:xfrm>
            <a:off x="7761240" y="2624040"/>
            <a:ext cx="697680" cy="354600"/>
            <a:chOff x="7761240" y="2624040"/>
            <a:chExt cx="697680" cy="354600"/>
          </a:xfrm>
        </p:grpSpPr>
        <p:sp>
          <p:nvSpPr>
            <p:cNvPr id="1849" name="Oval 407"/>
            <p:cNvSpPr/>
            <p:nvPr/>
          </p:nvSpPr>
          <p:spPr>
            <a:xfrm>
              <a:off x="7764480" y="2781720"/>
              <a:ext cx="691200" cy="196920"/>
            </a:xfrm>
            <a:prstGeom prst="ellipse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0" name="Rectangle 410"/>
            <p:cNvSpPr/>
            <p:nvPr/>
          </p:nvSpPr>
          <p:spPr>
            <a:xfrm>
              <a:off x="7764480" y="2759040"/>
              <a:ext cx="694440" cy="122400"/>
            </a:xfrm>
            <a:prstGeom prst="rect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1" name="Oval 411"/>
            <p:cNvSpPr/>
            <p:nvPr/>
          </p:nvSpPr>
          <p:spPr>
            <a:xfrm>
              <a:off x="7761240" y="2624040"/>
              <a:ext cx="692280" cy="231120"/>
            </a:xfrm>
            <a:prstGeom prst="ellipse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852" name="Group 187"/>
            <p:cNvGrpSpPr/>
            <p:nvPr/>
          </p:nvGrpSpPr>
          <p:grpSpPr>
            <a:xfrm>
              <a:off x="7900560" y="2684520"/>
              <a:ext cx="390960" cy="106560"/>
              <a:chOff x="7900560" y="2684520"/>
              <a:chExt cx="390960" cy="106560"/>
            </a:xfrm>
          </p:grpSpPr>
          <p:sp>
            <p:nvSpPr>
              <p:cNvPr id="1853" name="Freeform 188"/>
              <p:cNvSpPr/>
              <p:nvPr/>
            </p:nvSpPr>
            <p:spPr>
              <a:xfrm>
                <a:off x="7900560" y="2684520"/>
                <a:ext cx="390960" cy="106560"/>
              </a:xfrm>
              <a:custGeom>
                <a:avLst/>
                <a:gdLst/>
                <a:ah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54" name="Freeform 189"/>
              <p:cNvSpPr/>
              <p:nvPr/>
            </p:nvSpPr>
            <p:spPr>
              <a:xfrm>
                <a:off x="7918200" y="2684520"/>
                <a:ext cx="355320" cy="106560"/>
              </a:xfrm>
              <a:custGeom>
                <a:avLst/>
                <a:gdLst/>
                <a:ah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855" name="Line 190"/>
            <p:cNvSpPr/>
            <p:nvPr/>
          </p:nvSpPr>
          <p:spPr>
            <a:xfrm>
              <a:off x="7764120" y="2732760"/>
              <a:ext cx="360" cy="15660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6" name="Line 191"/>
            <p:cNvSpPr/>
            <p:nvPr/>
          </p:nvSpPr>
          <p:spPr>
            <a:xfrm>
              <a:off x="8454240" y="2739960"/>
              <a:ext cx="360" cy="15372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857" name="Group 192"/>
          <p:cNvGrpSpPr/>
          <p:nvPr/>
        </p:nvGrpSpPr>
        <p:grpSpPr>
          <a:xfrm>
            <a:off x="8373960" y="3529080"/>
            <a:ext cx="1053360" cy="572760"/>
            <a:chOff x="8373960" y="3529080"/>
            <a:chExt cx="1053360" cy="572760"/>
          </a:xfrm>
        </p:grpSpPr>
        <p:sp>
          <p:nvSpPr>
            <p:cNvPr id="1858" name="Text Box 193"/>
            <p:cNvSpPr/>
            <p:nvPr/>
          </p:nvSpPr>
          <p:spPr>
            <a:xfrm>
              <a:off x="8464320" y="3529080"/>
              <a:ext cx="9630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cc0000"/>
                  </a:solidFill>
                  <a:latin typeface="Arial Unicode MS"/>
                  <a:ea typeface="Arial Unicode MS"/>
                </a:rPr>
                <a:t>subnet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859" name="Line 194"/>
            <p:cNvSpPr/>
            <p:nvPr/>
          </p:nvSpPr>
          <p:spPr>
            <a:xfrm flipH="1">
              <a:off x="8373960" y="3797280"/>
              <a:ext cx="171360" cy="304560"/>
            </a:xfrm>
            <a:prstGeom prst="line">
              <a:avLst/>
            </a:prstGeom>
            <a:ln w="9525">
              <a:solidFill>
                <a:srgbClr val="cc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60" name="Rectangle 195"/>
          <p:cNvSpPr/>
          <p:nvPr/>
        </p:nvSpPr>
        <p:spPr>
          <a:xfrm>
            <a:off x="6654960" y="2163600"/>
            <a:ext cx="288000" cy="232200"/>
          </a:xfrm>
          <a:prstGeom prst="rect">
            <a:avLst/>
          </a:prstGeom>
          <a:solidFill>
            <a:srgbClr val="66cc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1" name="Text Box 196"/>
          <p:cNvSpPr/>
          <p:nvPr/>
        </p:nvSpPr>
        <p:spPr>
          <a:xfrm>
            <a:off x="6440400" y="2133720"/>
            <a:ext cx="1148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223.1.1.2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62" name="Rectangle 197"/>
          <p:cNvSpPr/>
          <p:nvPr/>
        </p:nvSpPr>
        <p:spPr>
          <a:xfrm>
            <a:off x="9360000" y="2149560"/>
            <a:ext cx="288000" cy="232200"/>
          </a:xfrm>
          <a:prstGeom prst="rect">
            <a:avLst/>
          </a:prstGeom>
          <a:solidFill>
            <a:srgbClr val="66cc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3" name="Rectangle 198"/>
          <p:cNvSpPr/>
          <p:nvPr/>
        </p:nvSpPr>
        <p:spPr>
          <a:xfrm>
            <a:off x="9356760" y="2949480"/>
            <a:ext cx="288000" cy="232200"/>
          </a:xfrm>
          <a:prstGeom prst="rect">
            <a:avLst/>
          </a:prstGeom>
          <a:solidFill>
            <a:srgbClr val="66cc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4" name="Rectangle 199"/>
          <p:cNvSpPr/>
          <p:nvPr/>
        </p:nvSpPr>
        <p:spPr>
          <a:xfrm>
            <a:off x="8004240" y="3135240"/>
            <a:ext cx="288000" cy="232200"/>
          </a:xfrm>
          <a:prstGeom prst="rect">
            <a:avLst/>
          </a:prstGeom>
          <a:solidFill>
            <a:srgbClr val="66cc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5" name="Text Box 200"/>
          <p:cNvSpPr/>
          <p:nvPr/>
        </p:nvSpPr>
        <p:spPr>
          <a:xfrm>
            <a:off x="7461000" y="3097080"/>
            <a:ext cx="1278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223.1.3.27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66" name="Text Box 201"/>
          <p:cNvSpPr/>
          <p:nvPr/>
        </p:nvSpPr>
        <p:spPr>
          <a:xfrm>
            <a:off x="8655120" y="2887560"/>
            <a:ext cx="1148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223.1.2.2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67" name="Text Box 202"/>
          <p:cNvSpPr/>
          <p:nvPr/>
        </p:nvSpPr>
        <p:spPr>
          <a:xfrm>
            <a:off x="9051840" y="2128680"/>
            <a:ext cx="1148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223.1.2.1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868" name="Picture 65" descr=""/>
          <p:cNvPicPr/>
          <p:nvPr/>
        </p:nvPicPr>
        <p:blipFill>
          <a:blip r:embed="rId8"/>
          <a:stretch/>
        </p:blipFill>
        <p:spPr>
          <a:xfrm>
            <a:off x="10885680" y="472680"/>
            <a:ext cx="1017360" cy="539280"/>
          </a:xfrm>
          <a:prstGeom prst="rect">
            <a:avLst/>
          </a:prstGeom>
          <a:ln w="0">
            <a:noFill/>
          </a:ln>
        </p:spPr>
      </p:pic>
      <p:sp>
        <p:nvSpPr>
          <p:cNvPr id="1869" name="TextBox 66"/>
          <p:cNvSpPr/>
          <p:nvPr/>
        </p:nvSpPr>
        <p:spPr>
          <a:xfrm>
            <a:off x="213120" y="6550200"/>
            <a:ext cx="11977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1042920" y="500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Topics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Network Layer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Router Architecture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IP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Subnets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DHCP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NAT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IPv6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SDN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217" name="Picture 3" descr=""/>
          <p:cNvPicPr/>
          <p:nvPr/>
        </p:nvPicPr>
        <p:blipFill>
          <a:blip r:embed="rId1"/>
          <a:stretch/>
        </p:blipFill>
        <p:spPr>
          <a:xfrm>
            <a:off x="10885680" y="472680"/>
            <a:ext cx="1017360" cy="539280"/>
          </a:xfrm>
          <a:prstGeom prst="rect">
            <a:avLst/>
          </a:prstGeom>
          <a:ln w="0">
            <a:noFill/>
          </a:ln>
        </p:spPr>
      </p:pic>
      <p:sp>
        <p:nvSpPr>
          <p:cNvPr id="218" name="TextBox 4"/>
          <p:cNvSpPr/>
          <p:nvPr/>
        </p:nvSpPr>
        <p:spPr>
          <a:xfrm>
            <a:off x="213120" y="6550200"/>
            <a:ext cx="11977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PlaceHolder 1"/>
          <p:cNvSpPr>
            <a:spLocks noGrp="1"/>
          </p:cNvSpPr>
          <p:nvPr>
            <p:ph/>
          </p:nvPr>
        </p:nvSpPr>
        <p:spPr>
          <a:xfrm>
            <a:off x="2000160" y="1333440"/>
            <a:ext cx="3694680" cy="464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871" name="PlaceHolder 2"/>
          <p:cNvSpPr>
            <a:spLocks noGrp="1"/>
          </p:cNvSpPr>
          <p:nvPr>
            <p:ph/>
          </p:nvPr>
        </p:nvSpPr>
        <p:spPr>
          <a:xfrm>
            <a:off x="2039760" y="1535040"/>
            <a:ext cx="3808800" cy="464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recipe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to determine the subnets, detach each interface from its host or router, creating islands of isolated networks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each isolated network is called a </a:t>
            </a:r>
            <a:r>
              <a:rPr b="0" i="1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subnet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72" name="Text Box 61"/>
          <p:cNvSpPr/>
          <p:nvPr/>
        </p:nvSpPr>
        <p:spPr>
          <a:xfrm>
            <a:off x="6918840" y="5781600"/>
            <a:ext cx="28314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subnet mask: /24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73" name="PlaceHolder 3"/>
          <p:cNvSpPr>
            <a:spLocks noGrp="1"/>
          </p:cNvSpPr>
          <p:nvPr>
            <p:ph type="title"/>
          </p:nvPr>
        </p:nvSpPr>
        <p:spPr>
          <a:xfrm>
            <a:off x="2039760" y="387360"/>
            <a:ext cx="3700800" cy="76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Subnets</a:t>
            </a:r>
            <a:endParaRPr b="0" lang="en-US" sz="3200" spc="-1" strike="noStrike">
              <a:latin typeface="Arial"/>
            </a:endParaRPr>
          </a:p>
        </p:txBody>
      </p:sp>
      <p:grpSp>
        <p:nvGrpSpPr>
          <p:cNvPr id="1874" name="Group 190"/>
          <p:cNvGrpSpPr/>
          <p:nvPr/>
        </p:nvGrpSpPr>
        <p:grpSpPr>
          <a:xfrm>
            <a:off x="5893560" y="907920"/>
            <a:ext cx="4451400" cy="4650840"/>
            <a:chOff x="5893560" y="907920"/>
            <a:chExt cx="4451400" cy="4650840"/>
          </a:xfrm>
        </p:grpSpPr>
        <p:sp>
          <p:nvSpPr>
            <p:cNvPr id="1875" name="Text Box 191"/>
            <p:cNvSpPr/>
            <p:nvPr/>
          </p:nvSpPr>
          <p:spPr>
            <a:xfrm>
              <a:off x="5905800" y="907920"/>
              <a:ext cx="179964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i="1" lang="en-US" sz="2000" spc="-1" strike="noStrike">
                  <a:solidFill>
                    <a:srgbClr val="cc0000"/>
                  </a:solidFill>
                  <a:latin typeface="Arial Unicode MS"/>
                  <a:ea typeface="Arial Unicode MS"/>
                </a:rPr>
                <a:t>223.1.1.0/24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876" name="Text Box 192"/>
            <p:cNvSpPr/>
            <p:nvPr/>
          </p:nvSpPr>
          <p:spPr>
            <a:xfrm>
              <a:off x="8436240" y="1150920"/>
              <a:ext cx="179964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i="1" lang="en-US" sz="2000" spc="-1" strike="noStrike">
                  <a:solidFill>
                    <a:srgbClr val="cc0000"/>
                  </a:solidFill>
                  <a:latin typeface="Arial Unicode MS"/>
                  <a:ea typeface="Arial Unicode MS"/>
                </a:rPr>
                <a:t>223.1.2.0/24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877" name="Text Box 193"/>
            <p:cNvSpPr/>
            <p:nvPr/>
          </p:nvSpPr>
          <p:spPr>
            <a:xfrm>
              <a:off x="7363080" y="5164200"/>
              <a:ext cx="179964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i="1" lang="en-US" sz="2000" spc="-1" strike="noStrike">
                  <a:solidFill>
                    <a:srgbClr val="cc0000"/>
                  </a:solidFill>
                  <a:latin typeface="Arial Unicode MS"/>
                  <a:ea typeface="Arial Unicode MS"/>
                </a:rPr>
                <a:t>223.1.3.0/24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878" name="Rectangle 194"/>
            <p:cNvSpPr/>
            <p:nvPr/>
          </p:nvSpPr>
          <p:spPr>
            <a:xfrm>
              <a:off x="6489720" y="3354480"/>
              <a:ext cx="846720" cy="180000"/>
            </a:xfrm>
            <a:prstGeom prst="rect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9" name="Freeform 195"/>
            <p:cNvSpPr/>
            <p:nvPr/>
          </p:nvSpPr>
          <p:spPr>
            <a:xfrm>
              <a:off x="5902200" y="1293840"/>
              <a:ext cx="1940400" cy="2048400"/>
            </a:xfrm>
            <a:custGeom>
              <a:avLst/>
              <a:gdLst/>
              <a:ahLst/>
              <a:rect l="l" t="t" r="r" b="b"/>
              <a:pathLst>
                <a:path w="1223" h="1291">
                  <a:moveTo>
                    <a:pt x="1201" y="756"/>
                  </a:moveTo>
                  <a:cubicBezTo>
                    <a:pt x="1180" y="640"/>
                    <a:pt x="798" y="744"/>
                    <a:pt x="702" y="670"/>
                  </a:cubicBezTo>
                  <a:cubicBezTo>
                    <a:pt x="603" y="561"/>
                    <a:pt x="669" y="206"/>
                    <a:pt x="608" y="103"/>
                  </a:cubicBezTo>
                  <a:cubicBezTo>
                    <a:pt x="547" y="0"/>
                    <a:pt x="425" y="55"/>
                    <a:pt x="335" y="52"/>
                  </a:cubicBezTo>
                  <a:cubicBezTo>
                    <a:pt x="245" y="49"/>
                    <a:pt x="114" y="0"/>
                    <a:pt x="65" y="82"/>
                  </a:cubicBezTo>
                  <a:cubicBezTo>
                    <a:pt x="16" y="164"/>
                    <a:pt x="45" y="433"/>
                    <a:pt x="41" y="544"/>
                  </a:cubicBezTo>
                  <a:cubicBezTo>
                    <a:pt x="37" y="655"/>
                    <a:pt x="41" y="685"/>
                    <a:pt x="38" y="751"/>
                  </a:cubicBezTo>
                  <a:cubicBezTo>
                    <a:pt x="35" y="817"/>
                    <a:pt x="26" y="880"/>
                    <a:pt x="23" y="940"/>
                  </a:cubicBezTo>
                  <a:cubicBezTo>
                    <a:pt x="20" y="1000"/>
                    <a:pt x="0" y="1068"/>
                    <a:pt x="17" y="1114"/>
                  </a:cubicBezTo>
                  <a:cubicBezTo>
                    <a:pt x="34" y="1160"/>
                    <a:pt x="31" y="1198"/>
                    <a:pt x="128" y="1219"/>
                  </a:cubicBezTo>
                  <a:cubicBezTo>
                    <a:pt x="225" y="1240"/>
                    <a:pt x="509" y="1291"/>
                    <a:pt x="602" y="1243"/>
                  </a:cubicBezTo>
                  <a:cubicBezTo>
                    <a:pt x="695" y="1195"/>
                    <a:pt x="590" y="984"/>
                    <a:pt x="686" y="930"/>
                  </a:cubicBezTo>
                  <a:cubicBezTo>
                    <a:pt x="782" y="876"/>
                    <a:pt x="1091" y="945"/>
                    <a:pt x="1177" y="916"/>
                  </a:cubicBezTo>
                  <a:cubicBezTo>
                    <a:pt x="1208" y="864"/>
                    <a:pt x="1223" y="871"/>
                    <a:pt x="1201" y="756"/>
                  </a:cubicBezTo>
                  <a:close/>
                </a:path>
              </a:pathLst>
            </a:custGeom>
            <a:solidFill>
              <a:srgbClr val="66cc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0" name="Freeform 196"/>
            <p:cNvSpPr/>
            <p:nvPr/>
          </p:nvSpPr>
          <p:spPr>
            <a:xfrm>
              <a:off x="8429760" y="1603440"/>
              <a:ext cx="1905480" cy="1958040"/>
            </a:xfrm>
            <a:custGeom>
              <a:avLst/>
              <a:gdLst/>
              <a:ahLst/>
              <a:rect l="l" t="t" r="r" b="b"/>
              <a:pathLst>
                <a:path w="1201" h="1234">
                  <a:moveTo>
                    <a:pt x="25" y="709"/>
                  </a:moveTo>
                  <a:cubicBezTo>
                    <a:pt x="49" y="824"/>
                    <a:pt x="428" y="709"/>
                    <a:pt x="526" y="780"/>
                  </a:cubicBezTo>
                  <a:cubicBezTo>
                    <a:pt x="624" y="851"/>
                    <a:pt x="543" y="1059"/>
                    <a:pt x="613" y="1134"/>
                  </a:cubicBezTo>
                  <a:cubicBezTo>
                    <a:pt x="683" y="1209"/>
                    <a:pt x="853" y="1234"/>
                    <a:pt x="946" y="1230"/>
                  </a:cubicBezTo>
                  <a:cubicBezTo>
                    <a:pt x="1039" y="1226"/>
                    <a:pt x="1141" y="1163"/>
                    <a:pt x="1171" y="1107"/>
                  </a:cubicBezTo>
                  <a:cubicBezTo>
                    <a:pt x="1201" y="1051"/>
                    <a:pt x="1135" y="963"/>
                    <a:pt x="1126" y="894"/>
                  </a:cubicBezTo>
                  <a:cubicBezTo>
                    <a:pt x="1117" y="825"/>
                    <a:pt x="1119" y="772"/>
                    <a:pt x="1114" y="693"/>
                  </a:cubicBezTo>
                  <a:cubicBezTo>
                    <a:pt x="1109" y="614"/>
                    <a:pt x="1095" y="502"/>
                    <a:pt x="1099" y="423"/>
                  </a:cubicBezTo>
                  <a:cubicBezTo>
                    <a:pt x="1103" y="344"/>
                    <a:pt x="1141" y="281"/>
                    <a:pt x="1141" y="216"/>
                  </a:cubicBezTo>
                  <a:cubicBezTo>
                    <a:pt x="1141" y="151"/>
                    <a:pt x="1185" y="56"/>
                    <a:pt x="1102" y="33"/>
                  </a:cubicBezTo>
                  <a:cubicBezTo>
                    <a:pt x="1019" y="10"/>
                    <a:pt x="740" y="0"/>
                    <a:pt x="646" y="81"/>
                  </a:cubicBezTo>
                  <a:cubicBezTo>
                    <a:pt x="552" y="162"/>
                    <a:pt x="635" y="441"/>
                    <a:pt x="535" y="519"/>
                  </a:cubicBezTo>
                  <a:cubicBezTo>
                    <a:pt x="435" y="597"/>
                    <a:pt x="129" y="516"/>
                    <a:pt x="44" y="548"/>
                  </a:cubicBezTo>
                  <a:cubicBezTo>
                    <a:pt x="15" y="601"/>
                    <a:pt x="0" y="594"/>
                    <a:pt x="25" y="709"/>
                  </a:cubicBezTo>
                  <a:close/>
                </a:path>
              </a:pathLst>
            </a:custGeom>
            <a:solidFill>
              <a:srgbClr val="66cc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1" name="Freeform 197"/>
            <p:cNvSpPr/>
            <p:nvPr/>
          </p:nvSpPr>
          <p:spPr>
            <a:xfrm>
              <a:off x="7102440" y="3036960"/>
              <a:ext cx="2040480" cy="1978560"/>
            </a:xfrm>
            <a:custGeom>
              <a:avLst/>
              <a:gdLst/>
              <a:ahLst/>
              <a:rect l="l" t="t" r="r" b="b"/>
              <a:pathLst>
                <a:path w="1286" h="1247">
                  <a:moveTo>
                    <a:pt x="587" y="30"/>
                  </a:moveTo>
                  <a:cubicBezTo>
                    <a:pt x="473" y="60"/>
                    <a:pt x="601" y="475"/>
                    <a:pt x="509" y="618"/>
                  </a:cubicBezTo>
                  <a:cubicBezTo>
                    <a:pt x="424" y="765"/>
                    <a:pt x="154" y="830"/>
                    <a:pt x="77" y="909"/>
                  </a:cubicBezTo>
                  <a:cubicBezTo>
                    <a:pt x="0" y="988"/>
                    <a:pt x="37" y="1043"/>
                    <a:pt x="47" y="1095"/>
                  </a:cubicBezTo>
                  <a:cubicBezTo>
                    <a:pt x="57" y="1147"/>
                    <a:pt x="71" y="1205"/>
                    <a:pt x="140" y="1224"/>
                  </a:cubicBezTo>
                  <a:cubicBezTo>
                    <a:pt x="209" y="1243"/>
                    <a:pt x="369" y="1212"/>
                    <a:pt x="461" y="1209"/>
                  </a:cubicBezTo>
                  <a:cubicBezTo>
                    <a:pt x="553" y="1206"/>
                    <a:pt x="571" y="1206"/>
                    <a:pt x="692" y="1209"/>
                  </a:cubicBezTo>
                  <a:cubicBezTo>
                    <a:pt x="813" y="1212"/>
                    <a:pt x="1094" y="1247"/>
                    <a:pt x="1190" y="1227"/>
                  </a:cubicBezTo>
                  <a:cubicBezTo>
                    <a:pt x="1286" y="1207"/>
                    <a:pt x="1279" y="1170"/>
                    <a:pt x="1271" y="1089"/>
                  </a:cubicBezTo>
                  <a:cubicBezTo>
                    <a:pt x="1263" y="1008"/>
                    <a:pt x="1217" y="818"/>
                    <a:pt x="1139" y="741"/>
                  </a:cubicBezTo>
                  <a:cubicBezTo>
                    <a:pt x="1061" y="664"/>
                    <a:pt x="865" y="743"/>
                    <a:pt x="800" y="627"/>
                  </a:cubicBezTo>
                  <a:cubicBezTo>
                    <a:pt x="735" y="511"/>
                    <a:pt x="785" y="142"/>
                    <a:pt x="749" y="42"/>
                  </a:cubicBezTo>
                  <a:cubicBezTo>
                    <a:pt x="695" y="15"/>
                    <a:pt x="701" y="0"/>
                    <a:pt x="587" y="30"/>
                  </a:cubicBezTo>
                  <a:close/>
                </a:path>
              </a:pathLst>
            </a:custGeom>
            <a:solidFill>
              <a:srgbClr val="66cc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2" name="Line 198"/>
            <p:cNvSpPr/>
            <p:nvPr/>
          </p:nvSpPr>
          <p:spPr>
            <a:xfrm>
              <a:off x="6540480" y="1815840"/>
              <a:ext cx="277560" cy="180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3" name="Line 200"/>
            <p:cNvSpPr/>
            <p:nvPr/>
          </p:nvSpPr>
          <p:spPr>
            <a:xfrm flipV="1">
              <a:off x="6540480" y="2460600"/>
              <a:ext cx="277560" cy="288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4" name="Line 201"/>
            <p:cNvSpPr/>
            <p:nvPr/>
          </p:nvSpPr>
          <p:spPr>
            <a:xfrm>
              <a:off x="6549840" y="3087360"/>
              <a:ext cx="272880" cy="180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5" name="Text Box 203"/>
            <p:cNvSpPr/>
            <p:nvPr/>
          </p:nvSpPr>
          <p:spPr>
            <a:xfrm>
              <a:off x="6440400" y="1490760"/>
              <a:ext cx="114876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223.1.1.1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886" name="Text Box 204"/>
            <p:cNvSpPr/>
            <p:nvPr/>
          </p:nvSpPr>
          <p:spPr>
            <a:xfrm>
              <a:off x="6326280" y="3116160"/>
              <a:ext cx="114876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223.1.1.3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887" name="Text Box 205"/>
            <p:cNvSpPr/>
            <p:nvPr/>
          </p:nvSpPr>
          <p:spPr>
            <a:xfrm>
              <a:off x="7072200" y="2355840"/>
              <a:ext cx="114876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223.1.1.4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888" name="Text Box 207"/>
            <p:cNvSpPr/>
            <p:nvPr/>
          </p:nvSpPr>
          <p:spPr>
            <a:xfrm>
              <a:off x="8193240" y="2357280"/>
              <a:ext cx="114876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223.1.2.9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889" name="Line 209"/>
            <p:cNvSpPr/>
            <p:nvPr/>
          </p:nvSpPr>
          <p:spPr>
            <a:xfrm>
              <a:off x="9402480" y="1977840"/>
              <a:ext cx="235080" cy="648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0" name="Line 210"/>
            <p:cNvSpPr/>
            <p:nvPr/>
          </p:nvSpPr>
          <p:spPr>
            <a:xfrm>
              <a:off x="9402480" y="3249360"/>
              <a:ext cx="235080" cy="648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1" name="Line 213"/>
            <p:cNvSpPr/>
            <p:nvPr/>
          </p:nvSpPr>
          <p:spPr>
            <a:xfrm flipH="1" flipV="1">
              <a:off x="7527600" y="4279680"/>
              <a:ext cx="3240" cy="24120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2" name="Line 214"/>
            <p:cNvSpPr/>
            <p:nvPr/>
          </p:nvSpPr>
          <p:spPr>
            <a:xfrm flipH="1" flipV="1">
              <a:off x="8704080" y="4284360"/>
              <a:ext cx="3240" cy="2415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3" name="Text Box 215"/>
            <p:cNvSpPr/>
            <p:nvPr/>
          </p:nvSpPr>
          <p:spPr>
            <a:xfrm>
              <a:off x="8616960" y="4162320"/>
              <a:ext cx="114876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223.1.3.2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894" name="Text Box 216"/>
            <p:cNvSpPr/>
            <p:nvPr/>
          </p:nvSpPr>
          <p:spPr>
            <a:xfrm>
              <a:off x="6446880" y="4257720"/>
              <a:ext cx="114876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223.1.3.1</a:t>
              </a:r>
              <a:endParaRPr b="0" lang="en-US" sz="1600" spc="-1" strike="noStrike">
                <a:latin typeface="Arial"/>
              </a:endParaRPr>
            </a:p>
          </p:txBody>
        </p:sp>
        <p:grpSp>
          <p:nvGrpSpPr>
            <p:cNvPr id="1895" name="Group 217"/>
            <p:cNvGrpSpPr/>
            <p:nvPr/>
          </p:nvGrpSpPr>
          <p:grpSpPr>
            <a:xfrm>
              <a:off x="5898600" y="1517760"/>
              <a:ext cx="640440" cy="557640"/>
              <a:chOff x="5898600" y="1517760"/>
              <a:chExt cx="640440" cy="557640"/>
            </a:xfrm>
          </p:grpSpPr>
          <p:pic>
            <p:nvPicPr>
              <p:cNvPr id="1896" name="Picture 218" descr="desktop_computer_stylized_medium"/>
              <p:cNvPicPr/>
              <p:nvPr/>
            </p:nvPicPr>
            <p:blipFill>
              <a:blip r:embed="rId1"/>
              <a:stretch/>
            </p:blipFill>
            <p:spPr>
              <a:xfrm flipH="1">
                <a:off x="5898600" y="1517760"/>
                <a:ext cx="640440" cy="5576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897" name="Freeform 219"/>
              <p:cNvSpPr/>
              <p:nvPr/>
            </p:nvSpPr>
            <p:spPr>
              <a:xfrm flipH="1">
                <a:off x="6169320" y="1571400"/>
                <a:ext cx="310680" cy="254880"/>
              </a:xfrm>
              <a:custGeom>
                <a:avLst/>
                <a:gdLst/>
                <a:ahLst/>
                <a:rect l="l" t="t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81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898" name="Group 220"/>
            <p:cNvGrpSpPr/>
            <p:nvPr/>
          </p:nvGrpSpPr>
          <p:grpSpPr>
            <a:xfrm>
              <a:off x="5893560" y="2127240"/>
              <a:ext cx="640440" cy="557640"/>
              <a:chOff x="5893560" y="2127240"/>
              <a:chExt cx="640440" cy="557640"/>
            </a:xfrm>
          </p:grpSpPr>
          <p:pic>
            <p:nvPicPr>
              <p:cNvPr id="1899" name="Picture 221" descr="desktop_computer_stylized_medium"/>
              <p:cNvPicPr/>
              <p:nvPr/>
            </p:nvPicPr>
            <p:blipFill>
              <a:blip r:embed="rId2"/>
              <a:stretch/>
            </p:blipFill>
            <p:spPr>
              <a:xfrm flipH="1">
                <a:off x="5893560" y="2127240"/>
                <a:ext cx="640440" cy="5576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900" name="Freeform 222"/>
              <p:cNvSpPr/>
              <p:nvPr/>
            </p:nvSpPr>
            <p:spPr>
              <a:xfrm flipH="1">
                <a:off x="6164640" y="2180880"/>
                <a:ext cx="310680" cy="254880"/>
              </a:xfrm>
              <a:custGeom>
                <a:avLst/>
                <a:gdLst/>
                <a:ahLst/>
                <a:rect l="l" t="t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81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901" name="Group 223"/>
            <p:cNvGrpSpPr/>
            <p:nvPr/>
          </p:nvGrpSpPr>
          <p:grpSpPr>
            <a:xfrm>
              <a:off x="5922360" y="2736720"/>
              <a:ext cx="640440" cy="557640"/>
              <a:chOff x="5922360" y="2736720"/>
              <a:chExt cx="640440" cy="557640"/>
            </a:xfrm>
          </p:grpSpPr>
          <p:pic>
            <p:nvPicPr>
              <p:cNvPr id="1902" name="Picture 224" descr="desktop_computer_stylized_medium"/>
              <p:cNvPicPr/>
              <p:nvPr/>
            </p:nvPicPr>
            <p:blipFill>
              <a:blip r:embed="rId3"/>
              <a:stretch/>
            </p:blipFill>
            <p:spPr>
              <a:xfrm flipH="1">
                <a:off x="5922360" y="2736720"/>
                <a:ext cx="640440" cy="5576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903" name="Freeform 225"/>
              <p:cNvSpPr/>
              <p:nvPr/>
            </p:nvSpPr>
            <p:spPr>
              <a:xfrm flipH="1">
                <a:off x="6193080" y="2790360"/>
                <a:ext cx="310680" cy="254880"/>
              </a:xfrm>
              <a:custGeom>
                <a:avLst/>
                <a:gdLst/>
                <a:ahLst/>
                <a:rect l="l" t="t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81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904" name="Group 226"/>
            <p:cNvGrpSpPr/>
            <p:nvPr/>
          </p:nvGrpSpPr>
          <p:grpSpPr>
            <a:xfrm>
              <a:off x="9629640" y="1685880"/>
              <a:ext cx="640440" cy="557640"/>
              <a:chOff x="9629640" y="1685880"/>
              <a:chExt cx="640440" cy="557640"/>
            </a:xfrm>
          </p:grpSpPr>
          <p:pic>
            <p:nvPicPr>
              <p:cNvPr id="1905" name="Picture 227" descr="desktop_computer_stylized_medium"/>
              <p:cNvPicPr/>
              <p:nvPr/>
            </p:nvPicPr>
            <p:blipFill>
              <a:blip r:embed="rId4"/>
              <a:stretch/>
            </p:blipFill>
            <p:spPr>
              <a:xfrm>
                <a:off x="9629640" y="1685880"/>
                <a:ext cx="640440" cy="5576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906" name="Freeform 228"/>
              <p:cNvSpPr/>
              <p:nvPr/>
            </p:nvSpPr>
            <p:spPr>
              <a:xfrm>
                <a:off x="9686160" y="1739520"/>
                <a:ext cx="310680" cy="254880"/>
              </a:xfrm>
              <a:custGeom>
                <a:avLst/>
                <a:gdLst/>
                <a:ahLst/>
                <a:rect l="l" t="t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907" name="Group 229"/>
            <p:cNvGrpSpPr/>
            <p:nvPr/>
          </p:nvGrpSpPr>
          <p:grpSpPr>
            <a:xfrm>
              <a:off x="9704520" y="2965320"/>
              <a:ext cx="640440" cy="557640"/>
              <a:chOff x="9704520" y="2965320"/>
              <a:chExt cx="640440" cy="557640"/>
            </a:xfrm>
          </p:grpSpPr>
          <p:pic>
            <p:nvPicPr>
              <p:cNvPr id="1908" name="Picture 230" descr="desktop_computer_stylized_medium"/>
              <p:cNvPicPr/>
              <p:nvPr/>
            </p:nvPicPr>
            <p:blipFill>
              <a:blip r:embed="rId5"/>
              <a:stretch/>
            </p:blipFill>
            <p:spPr>
              <a:xfrm>
                <a:off x="9704520" y="2965320"/>
                <a:ext cx="640440" cy="5576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909" name="Freeform 231"/>
              <p:cNvSpPr/>
              <p:nvPr/>
            </p:nvSpPr>
            <p:spPr>
              <a:xfrm>
                <a:off x="9760680" y="3018960"/>
                <a:ext cx="310680" cy="254880"/>
              </a:xfrm>
              <a:custGeom>
                <a:avLst/>
                <a:gdLst/>
                <a:ahLst/>
                <a:rect l="l" t="t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910" name="Group 232"/>
            <p:cNvGrpSpPr/>
            <p:nvPr/>
          </p:nvGrpSpPr>
          <p:grpSpPr>
            <a:xfrm>
              <a:off x="8496360" y="4489560"/>
              <a:ext cx="640440" cy="557640"/>
              <a:chOff x="8496360" y="4489560"/>
              <a:chExt cx="640440" cy="557640"/>
            </a:xfrm>
          </p:grpSpPr>
          <p:pic>
            <p:nvPicPr>
              <p:cNvPr id="1911" name="Picture 233" descr="desktop_computer_stylized_medium"/>
              <p:cNvPicPr/>
              <p:nvPr/>
            </p:nvPicPr>
            <p:blipFill>
              <a:blip r:embed="rId6"/>
              <a:stretch/>
            </p:blipFill>
            <p:spPr>
              <a:xfrm>
                <a:off x="8496360" y="4489560"/>
                <a:ext cx="640440" cy="5576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912" name="Freeform 234"/>
              <p:cNvSpPr/>
              <p:nvPr/>
            </p:nvSpPr>
            <p:spPr>
              <a:xfrm>
                <a:off x="8552520" y="4543200"/>
                <a:ext cx="310680" cy="254880"/>
              </a:xfrm>
              <a:custGeom>
                <a:avLst/>
                <a:gdLst/>
                <a:ahLst/>
                <a:rect l="l" t="t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913" name="Group 235"/>
            <p:cNvGrpSpPr/>
            <p:nvPr/>
          </p:nvGrpSpPr>
          <p:grpSpPr>
            <a:xfrm>
              <a:off x="7332840" y="4530600"/>
              <a:ext cx="640440" cy="557640"/>
              <a:chOff x="7332840" y="4530600"/>
              <a:chExt cx="640440" cy="557640"/>
            </a:xfrm>
          </p:grpSpPr>
          <p:pic>
            <p:nvPicPr>
              <p:cNvPr id="1914" name="Picture 236" descr="desktop_computer_stylized_medium"/>
              <p:cNvPicPr/>
              <p:nvPr/>
            </p:nvPicPr>
            <p:blipFill>
              <a:blip r:embed="rId7"/>
              <a:stretch/>
            </p:blipFill>
            <p:spPr>
              <a:xfrm>
                <a:off x="7332840" y="4530600"/>
                <a:ext cx="640440" cy="5576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915" name="Freeform 237"/>
              <p:cNvSpPr/>
              <p:nvPr/>
            </p:nvSpPr>
            <p:spPr>
              <a:xfrm>
                <a:off x="7389000" y="4584240"/>
                <a:ext cx="310680" cy="254880"/>
              </a:xfrm>
              <a:custGeom>
                <a:avLst/>
                <a:gdLst/>
                <a:ahLst/>
                <a:rect l="l" t="t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916" name="Group 238"/>
            <p:cNvGrpSpPr/>
            <p:nvPr/>
          </p:nvGrpSpPr>
          <p:grpSpPr>
            <a:xfrm>
              <a:off x="7761240" y="2624040"/>
              <a:ext cx="697680" cy="354600"/>
              <a:chOff x="7761240" y="2624040"/>
              <a:chExt cx="697680" cy="354600"/>
            </a:xfrm>
          </p:grpSpPr>
          <p:sp>
            <p:nvSpPr>
              <p:cNvPr id="1917" name="Oval 407"/>
              <p:cNvSpPr/>
              <p:nvPr/>
            </p:nvSpPr>
            <p:spPr>
              <a:xfrm>
                <a:off x="7764480" y="2781720"/>
                <a:ext cx="691200" cy="196920"/>
              </a:xfrm>
              <a:prstGeom prst="ellipse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18" name="Rectangle 410"/>
              <p:cNvSpPr/>
              <p:nvPr/>
            </p:nvSpPr>
            <p:spPr>
              <a:xfrm>
                <a:off x="7764480" y="2759040"/>
                <a:ext cx="694440" cy="122400"/>
              </a:xfrm>
              <a:prstGeom prst="rect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19" name="Oval 411"/>
              <p:cNvSpPr/>
              <p:nvPr/>
            </p:nvSpPr>
            <p:spPr>
              <a:xfrm>
                <a:off x="7761240" y="2624040"/>
                <a:ext cx="692280" cy="231120"/>
              </a:xfrm>
              <a:prstGeom prst="ellipse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920" name="Group 242"/>
              <p:cNvGrpSpPr/>
              <p:nvPr/>
            </p:nvGrpSpPr>
            <p:grpSpPr>
              <a:xfrm>
                <a:off x="7900560" y="2684520"/>
                <a:ext cx="390960" cy="106560"/>
                <a:chOff x="7900560" y="2684520"/>
                <a:chExt cx="390960" cy="106560"/>
              </a:xfrm>
            </p:grpSpPr>
            <p:sp>
              <p:nvSpPr>
                <p:cNvPr id="1921" name="Freeform 243"/>
                <p:cNvSpPr/>
                <p:nvPr/>
              </p:nvSpPr>
              <p:spPr>
                <a:xfrm>
                  <a:off x="7900560" y="2684520"/>
                  <a:ext cx="390960" cy="10656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922" name="Freeform 244"/>
                <p:cNvSpPr/>
                <p:nvPr/>
              </p:nvSpPr>
              <p:spPr>
                <a:xfrm>
                  <a:off x="7918200" y="2684520"/>
                  <a:ext cx="355320" cy="10656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923" name="Line 245"/>
              <p:cNvSpPr/>
              <p:nvPr/>
            </p:nvSpPr>
            <p:spPr>
              <a:xfrm>
                <a:off x="7764120" y="2732760"/>
                <a:ext cx="360" cy="15660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24" name="Line 246"/>
              <p:cNvSpPr/>
              <p:nvPr/>
            </p:nvSpPr>
            <p:spPr>
              <a:xfrm>
                <a:off x="8454240" y="2739960"/>
                <a:ext cx="360" cy="15372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925" name="Group 247"/>
            <p:cNvGrpSpPr/>
            <p:nvPr/>
          </p:nvGrpSpPr>
          <p:grpSpPr>
            <a:xfrm>
              <a:off x="8373960" y="3529080"/>
              <a:ext cx="1053360" cy="572760"/>
              <a:chOff x="8373960" y="3529080"/>
              <a:chExt cx="1053360" cy="572760"/>
            </a:xfrm>
          </p:grpSpPr>
          <p:sp>
            <p:nvSpPr>
              <p:cNvPr id="1926" name="Text Box 248"/>
              <p:cNvSpPr/>
              <p:nvPr/>
            </p:nvSpPr>
            <p:spPr>
              <a:xfrm>
                <a:off x="8464320" y="3529080"/>
                <a:ext cx="963000" cy="363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800" spc="-1" strike="noStrike">
                    <a:solidFill>
                      <a:srgbClr val="cc0000"/>
                    </a:solidFill>
                    <a:latin typeface="Arial Unicode MS"/>
                    <a:ea typeface="Arial Unicode MS"/>
                  </a:rPr>
                  <a:t>subnet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1927" name="Line 249"/>
              <p:cNvSpPr/>
              <p:nvPr/>
            </p:nvSpPr>
            <p:spPr>
              <a:xfrm flipH="1">
                <a:off x="8373960" y="3797280"/>
                <a:ext cx="171360" cy="304560"/>
              </a:xfrm>
              <a:prstGeom prst="line">
                <a:avLst/>
              </a:prstGeom>
              <a:ln w="9525">
                <a:solidFill>
                  <a:srgbClr val="cc0000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928" name="Rectangle 250"/>
            <p:cNvSpPr/>
            <p:nvPr/>
          </p:nvSpPr>
          <p:spPr>
            <a:xfrm>
              <a:off x="6654960" y="2163600"/>
              <a:ext cx="288000" cy="232200"/>
            </a:xfrm>
            <a:prstGeom prst="rect">
              <a:avLst/>
            </a:prstGeom>
            <a:solidFill>
              <a:srgbClr val="66cc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9" name="Text Box 251"/>
            <p:cNvSpPr/>
            <p:nvPr/>
          </p:nvSpPr>
          <p:spPr>
            <a:xfrm>
              <a:off x="6440400" y="2133720"/>
              <a:ext cx="114876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223.1.1.2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930" name="Rectangle 252"/>
            <p:cNvSpPr/>
            <p:nvPr/>
          </p:nvSpPr>
          <p:spPr>
            <a:xfrm>
              <a:off x="9360000" y="2149560"/>
              <a:ext cx="288000" cy="232200"/>
            </a:xfrm>
            <a:prstGeom prst="rect">
              <a:avLst/>
            </a:prstGeom>
            <a:solidFill>
              <a:srgbClr val="66cc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1" name="Rectangle 253"/>
            <p:cNvSpPr/>
            <p:nvPr/>
          </p:nvSpPr>
          <p:spPr>
            <a:xfrm>
              <a:off x="9356760" y="2949480"/>
              <a:ext cx="288000" cy="232200"/>
            </a:xfrm>
            <a:prstGeom prst="rect">
              <a:avLst/>
            </a:prstGeom>
            <a:solidFill>
              <a:srgbClr val="66cc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2" name="Rectangle 254"/>
            <p:cNvSpPr/>
            <p:nvPr/>
          </p:nvSpPr>
          <p:spPr>
            <a:xfrm>
              <a:off x="8004240" y="3135240"/>
              <a:ext cx="288000" cy="232200"/>
            </a:xfrm>
            <a:prstGeom prst="rect">
              <a:avLst/>
            </a:prstGeom>
            <a:solidFill>
              <a:srgbClr val="66cc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3" name="Text Box 255"/>
            <p:cNvSpPr/>
            <p:nvPr/>
          </p:nvSpPr>
          <p:spPr>
            <a:xfrm>
              <a:off x="7461000" y="3097080"/>
              <a:ext cx="127836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223.1.3.27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934" name="Text Box 256"/>
            <p:cNvSpPr/>
            <p:nvPr/>
          </p:nvSpPr>
          <p:spPr>
            <a:xfrm>
              <a:off x="8655120" y="2887560"/>
              <a:ext cx="114876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223.1.2.2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935" name="Text Box 257"/>
            <p:cNvSpPr/>
            <p:nvPr/>
          </p:nvSpPr>
          <p:spPr>
            <a:xfrm>
              <a:off x="9051840" y="2128680"/>
              <a:ext cx="114876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223.1.2.1</a:t>
              </a:r>
              <a:endParaRPr b="0" lang="en-US" sz="1600" spc="-1" strike="noStrike">
                <a:latin typeface="Arial"/>
              </a:endParaRPr>
            </a:p>
          </p:txBody>
        </p:sp>
      </p:grpSp>
      <p:sp>
        <p:nvSpPr>
          <p:cNvPr id="1936" name="Line 147"/>
          <p:cNvSpPr/>
          <p:nvPr/>
        </p:nvSpPr>
        <p:spPr>
          <a:xfrm>
            <a:off x="7043400" y="2662200"/>
            <a:ext cx="822600" cy="288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7" name="Line 151"/>
          <p:cNvSpPr/>
          <p:nvPr/>
        </p:nvSpPr>
        <p:spPr>
          <a:xfrm>
            <a:off x="8378640" y="2668320"/>
            <a:ext cx="639720" cy="180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8" name="Line 156"/>
          <p:cNvSpPr/>
          <p:nvPr/>
        </p:nvSpPr>
        <p:spPr>
          <a:xfrm>
            <a:off x="8140680" y="3006720"/>
            <a:ext cx="2880" cy="64440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939" name="Picture 70" descr=""/>
          <p:cNvPicPr/>
          <p:nvPr/>
        </p:nvPicPr>
        <p:blipFill>
          <a:blip r:embed="rId8"/>
          <a:stretch/>
        </p:blipFill>
        <p:spPr>
          <a:xfrm>
            <a:off x="10885680" y="472680"/>
            <a:ext cx="1017360" cy="539280"/>
          </a:xfrm>
          <a:prstGeom prst="rect">
            <a:avLst/>
          </a:prstGeom>
          <a:ln w="0">
            <a:noFill/>
          </a:ln>
        </p:spPr>
      </p:pic>
      <p:sp>
        <p:nvSpPr>
          <p:cNvPr id="1940" name="TextBox 71"/>
          <p:cNvSpPr/>
          <p:nvPr/>
        </p:nvSpPr>
        <p:spPr>
          <a:xfrm>
            <a:off x="213120" y="6550200"/>
            <a:ext cx="11977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Freeform 2"/>
          <p:cNvSpPr/>
          <p:nvPr/>
        </p:nvSpPr>
        <p:spPr>
          <a:xfrm>
            <a:off x="7639200" y="2819520"/>
            <a:ext cx="1267200" cy="1462680"/>
          </a:xfrm>
          <a:custGeom>
            <a:avLst/>
            <a:gdLst/>
            <a:ahLst/>
            <a:rect l="l" t="t" r="r" b="b"/>
            <a:pathLst>
              <a:path w="799" h="922">
                <a:moveTo>
                  <a:pt x="6" y="66"/>
                </a:moveTo>
                <a:cubicBezTo>
                  <a:pt x="13" y="117"/>
                  <a:pt x="234" y="314"/>
                  <a:pt x="341" y="446"/>
                </a:cubicBezTo>
                <a:cubicBezTo>
                  <a:pt x="448" y="578"/>
                  <a:pt x="577" y="794"/>
                  <a:pt x="648" y="858"/>
                </a:cubicBezTo>
                <a:cubicBezTo>
                  <a:pt x="719" y="922"/>
                  <a:pt x="799" y="912"/>
                  <a:pt x="768" y="828"/>
                </a:cubicBezTo>
                <a:cubicBezTo>
                  <a:pt x="737" y="744"/>
                  <a:pt x="581" y="492"/>
                  <a:pt x="463" y="354"/>
                </a:cubicBezTo>
                <a:cubicBezTo>
                  <a:pt x="345" y="216"/>
                  <a:pt x="136" y="48"/>
                  <a:pt x="60" y="0"/>
                </a:cubicBezTo>
                <a:cubicBezTo>
                  <a:pt x="25" y="47"/>
                  <a:pt x="0" y="15"/>
                  <a:pt x="6" y="66"/>
                </a:cubicBezTo>
                <a:close/>
              </a:path>
            </a:pathLst>
          </a:custGeom>
          <a:solidFill>
            <a:srgbClr val="66cc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2" name="Freeform 3"/>
          <p:cNvSpPr/>
          <p:nvPr/>
        </p:nvSpPr>
        <p:spPr>
          <a:xfrm>
            <a:off x="6343560" y="4330800"/>
            <a:ext cx="2256480" cy="325800"/>
          </a:xfrm>
          <a:custGeom>
            <a:avLst/>
            <a:gdLst/>
            <a:ahLst/>
            <a:rect l="l" t="t" r="r" b="b"/>
            <a:pathLst>
              <a:path w="1422" h="206">
                <a:moveTo>
                  <a:pt x="42" y="176"/>
                </a:moveTo>
                <a:cubicBezTo>
                  <a:pt x="84" y="206"/>
                  <a:pt x="437" y="167"/>
                  <a:pt x="641" y="166"/>
                </a:cubicBezTo>
                <a:cubicBezTo>
                  <a:pt x="845" y="165"/>
                  <a:pt x="1153" y="192"/>
                  <a:pt x="1266" y="170"/>
                </a:cubicBezTo>
                <a:cubicBezTo>
                  <a:pt x="1379" y="148"/>
                  <a:pt x="1422" y="58"/>
                  <a:pt x="1320" y="32"/>
                </a:cubicBezTo>
                <a:cubicBezTo>
                  <a:pt x="1218" y="6"/>
                  <a:pt x="869" y="15"/>
                  <a:pt x="657" y="14"/>
                </a:cubicBezTo>
                <a:cubicBezTo>
                  <a:pt x="445" y="13"/>
                  <a:pt x="147" y="0"/>
                  <a:pt x="45" y="27"/>
                </a:cubicBezTo>
                <a:cubicBezTo>
                  <a:pt x="56" y="84"/>
                  <a:pt x="0" y="146"/>
                  <a:pt x="42" y="176"/>
                </a:cubicBezTo>
                <a:close/>
              </a:path>
            </a:pathLst>
          </a:custGeom>
          <a:solidFill>
            <a:srgbClr val="66cc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3" name="Freeform 4"/>
          <p:cNvSpPr/>
          <p:nvPr/>
        </p:nvSpPr>
        <p:spPr>
          <a:xfrm>
            <a:off x="6086520" y="2743200"/>
            <a:ext cx="1157760" cy="1546560"/>
          </a:xfrm>
          <a:custGeom>
            <a:avLst/>
            <a:gdLst/>
            <a:ahLst/>
            <a:rect l="l" t="t" r="r" b="b"/>
            <a:pathLst>
              <a:path w="730" h="975">
                <a:moveTo>
                  <a:pt x="157" y="952"/>
                </a:moveTo>
                <a:cubicBezTo>
                  <a:pt x="272" y="930"/>
                  <a:pt x="357" y="644"/>
                  <a:pt x="462" y="498"/>
                </a:cubicBezTo>
                <a:cubicBezTo>
                  <a:pt x="554" y="363"/>
                  <a:pt x="686" y="220"/>
                  <a:pt x="708" y="144"/>
                </a:cubicBezTo>
                <a:cubicBezTo>
                  <a:pt x="730" y="68"/>
                  <a:pt x="654" y="0"/>
                  <a:pt x="594" y="42"/>
                </a:cubicBezTo>
                <a:cubicBezTo>
                  <a:pt x="534" y="84"/>
                  <a:pt x="447" y="253"/>
                  <a:pt x="348" y="396"/>
                </a:cubicBezTo>
                <a:cubicBezTo>
                  <a:pt x="249" y="539"/>
                  <a:pt x="32" y="807"/>
                  <a:pt x="0" y="900"/>
                </a:cubicBezTo>
                <a:cubicBezTo>
                  <a:pt x="53" y="924"/>
                  <a:pt x="43" y="975"/>
                  <a:pt x="157" y="952"/>
                </a:cubicBezTo>
                <a:close/>
              </a:path>
            </a:pathLst>
          </a:custGeom>
          <a:solidFill>
            <a:srgbClr val="66cc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4" name="Freeform 5"/>
          <p:cNvSpPr/>
          <p:nvPr/>
        </p:nvSpPr>
        <p:spPr>
          <a:xfrm rot="5265600">
            <a:off x="6801120" y="505440"/>
            <a:ext cx="1611720" cy="2161080"/>
          </a:xfrm>
          <a:custGeom>
            <a:avLst/>
            <a:gdLst/>
            <a:ahLst/>
            <a:rect l="l" t="t" r="r" b="b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66cc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5" name="PlaceHolder 1"/>
          <p:cNvSpPr>
            <a:spLocks noGrp="1"/>
          </p:cNvSpPr>
          <p:nvPr>
            <p:ph/>
          </p:nvPr>
        </p:nvSpPr>
        <p:spPr>
          <a:xfrm>
            <a:off x="2081160" y="1569600"/>
            <a:ext cx="3694680" cy="464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99"/>
                </a:solidFill>
                <a:latin typeface="Arial Unicode MS"/>
                <a:ea typeface="Arial Unicode MS"/>
              </a:rPr>
              <a:t>how many?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946" name="Line 10"/>
          <p:cNvSpPr/>
          <p:nvPr/>
        </p:nvSpPr>
        <p:spPr>
          <a:xfrm flipH="1" flipV="1">
            <a:off x="8251560" y="1401480"/>
            <a:ext cx="3240" cy="16524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7" name="Line 11"/>
          <p:cNvSpPr/>
          <p:nvPr/>
        </p:nvSpPr>
        <p:spPr>
          <a:xfrm flipH="1">
            <a:off x="6751440" y="1347480"/>
            <a:ext cx="3240" cy="22572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8" name="Line 14"/>
          <p:cNvSpPr/>
          <p:nvPr/>
        </p:nvSpPr>
        <p:spPr>
          <a:xfrm flipH="1">
            <a:off x="7380000" y="1790640"/>
            <a:ext cx="3240" cy="59184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9" name="Text Box 15"/>
          <p:cNvSpPr/>
          <p:nvPr/>
        </p:nvSpPr>
        <p:spPr>
          <a:xfrm>
            <a:off x="5702400" y="1346040"/>
            <a:ext cx="1148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223.1.1.1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0" name="Rectangle 16"/>
          <p:cNvSpPr/>
          <p:nvPr/>
        </p:nvSpPr>
        <p:spPr>
          <a:xfrm>
            <a:off x="7253280" y="2052720"/>
            <a:ext cx="308520" cy="180000"/>
          </a:xfrm>
          <a:prstGeom prst="rect">
            <a:avLst/>
          </a:prstGeom>
          <a:solidFill>
            <a:srgbClr val="66cc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1" name="Text Box 17"/>
          <p:cNvSpPr/>
          <p:nvPr/>
        </p:nvSpPr>
        <p:spPr>
          <a:xfrm>
            <a:off x="6837480" y="1954080"/>
            <a:ext cx="1148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223.1.1.3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2" name="Text Box 18"/>
          <p:cNvSpPr/>
          <p:nvPr/>
        </p:nvSpPr>
        <p:spPr>
          <a:xfrm>
            <a:off x="8150400" y="1351080"/>
            <a:ext cx="1148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223.1.1.4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3" name="Freeform 19"/>
          <p:cNvSpPr/>
          <p:nvPr/>
        </p:nvSpPr>
        <p:spPr>
          <a:xfrm>
            <a:off x="5146560" y="4437000"/>
            <a:ext cx="1538640" cy="1657800"/>
          </a:xfrm>
          <a:custGeom>
            <a:avLst/>
            <a:gdLst/>
            <a:ahLst/>
            <a:rect l="l" t="t" r="r" b="b"/>
            <a:pathLst>
              <a:path w="970" h="939">
                <a:moveTo>
                  <a:pt x="451" y="41"/>
                </a:moveTo>
                <a:cubicBezTo>
                  <a:pt x="415" y="47"/>
                  <a:pt x="452" y="358"/>
                  <a:pt x="388" y="431"/>
                </a:cubicBezTo>
                <a:cubicBezTo>
                  <a:pt x="324" y="504"/>
                  <a:pt x="128" y="419"/>
                  <a:pt x="64" y="479"/>
                </a:cubicBezTo>
                <a:cubicBezTo>
                  <a:pt x="0" y="539"/>
                  <a:pt x="1" y="718"/>
                  <a:pt x="7" y="791"/>
                </a:cubicBezTo>
                <a:cubicBezTo>
                  <a:pt x="13" y="864"/>
                  <a:pt x="31" y="901"/>
                  <a:pt x="100" y="920"/>
                </a:cubicBezTo>
                <a:cubicBezTo>
                  <a:pt x="169" y="939"/>
                  <a:pt x="329" y="908"/>
                  <a:pt x="421" y="905"/>
                </a:cubicBezTo>
                <a:cubicBezTo>
                  <a:pt x="513" y="902"/>
                  <a:pt x="572" y="913"/>
                  <a:pt x="652" y="905"/>
                </a:cubicBezTo>
                <a:cubicBezTo>
                  <a:pt x="732" y="897"/>
                  <a:pt x="860" y="929"/>
                  <a:pt x="904" y="857"/>
                </a:cubicBezTo>
                <a:cubicBezTo>
                  <a:pt x="948" y="785"/>
                  <a:pt x="970" y="542"/>
                  <a:pt x="916" y="473"/>
                </a:cubicBezTo>
                <a:cubicBezTo>
                  <a:pt x="862" y="404"/>
                  <a:pt x="645" y="511"/>
                  <a:pt x="580" y="443"/>
                </a:cubicBezTo>
                <a:cubicBezTo>
                  <a:pt x="515" y="375"/>
                  <a:pt x="534" y="130"/>
                  <a:pt x="526" y="65"/>
                </a:cubicBezTo>
                <a:cubicBezTo>
                  <a:pt x="518" y="0"/>
                  <a:pt x="542" y="57"/>
                  <a:pt x="529" y="53"/>
                </a:cubicBezTo>
                <a:cubicBezTo>
                  <a:pt x="520" y="26"/>
                  <a:pt x="487" y="35"/>
                  <a:pt x="451" y="41"/>
                </a:cubicBezTo>
                <a:close/>
              </a:path>
            </a:pathLst>
          </a:custGeom>
          <a:solidFill>
            <a:srgbClr val="66cc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4" name="Line 34"/>
          <p:cNvSpPr/>
          <p:nvPr/>
        </p:nvSpPr>
        <p:spPr>
          <a:xfrm>
            <a:off x="5902200" y="4667040"/>
            <a:ext cx="7920" cy="56196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55" name="Line 36"/>
          <p:cNvSpPr/>
          <p:nvPr/>
        </p:nvSpPr>
        <p:spPr>
          <a:xfrm flipH="1" flipV="1">
            <a:off x="5394240" y="5387760"/>
            <a:ext cx="3240" cy="16992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56" name="Line 37"/>
          <p:cNvSpPr/>
          <p:nvPr/>
        </p:nvSpPr>
        <p:spPr>
          <a:xfrm flipH="1" flipV="1">
            <a:off x="6389640" y="5373360"/>
            <a:ext cx="2880" cy="24156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57" name="Text Box 40"/>
          <p:cNvSpPr/>
          <p:nvPr/>
        </p:nvSpPr>
        <p:spPr>
          <a:xfrm>
            <a:off x="6278760" y="5261040"/>
            <a:ext cx="1148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223.1.2.2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8" name="Text Box 41"/>
          <p:cNvSpPr/>
          <p:nvPr/>
        </p:nvSpPr>
        <p:spPr>
          <a:xfrm>
            <a:off x="4383000" y="5256360"/>
            <a:ext cx="1148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223.1.2.1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9" name="Rectangle 42"/>
          <p:cNvSpPr/>
          <p:nvPr/>
        </p:nvSpPr>
        <p:spPr>
          <a:xfrm>
            <a:off x="5843520" y="4767120"/>
            <a:ext cx="127440" cy="180000"/>
          </a:xfrm>
          <a:prstGeom prst="rect">
            <a:avLst/>
          </a:prstGeom>
          <a:solidFill>
            <a:srgbClr val="66cc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0" name="Text Box 43"/>
          <p:cNvSpPr/>
          <p:nvPr/>
        </p:nvSpPr>
        <p:spPr>
          <a:xfrm>
            <a:off x="5342040" y="4707000"/>
            <a:ext cx="1148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223.1.2.6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61" name="Freeform 45"/>
          <p:cNvSpPr/>
          <p:nvPr/>
        </p:nvSpPr>
        <p:spPr>
          <a:xfrm>
            <a:off x="8164440" y="4416480"/>
            <a:ext cx="1538640" cy="1668960"/>
          </a:xfrm>
          <a:custGeom>
            <a:avLst/>
            <a:gdLst/>
            <a:ahLst/>
            <a:rect l="l" t="t" r="r" b="b"/>
            <a:pathLst>
              <a:path w="970" h="939">
                <a:moveTo>
                  <a:pt x="451" y="41"/>
                </a:moveTo>
                <a:cubicBezTo>
                  <a:pt x="415" y="47"/>
                  <a:pt x="452" y="358"/>
                  <a:pt x="388" y="431"/>
                </a:cubicBezTo>
                <a:cubicBezTo>
                  <a:pt x="324" y="504"/>
                  <a:pt x="128" y="419"/>
                  <a:pt x="64" y="479"/>
                </a:cubicBezTo>
                <a:cubicBezTo>
                  <a:pt x="0" y="539"/>
                  <a:pt x="1" y="718"/>
                  <a:pt x="7" y="791"/>
                </a:cubicBezTo>
                <a:cubicBezTo>
                  <a:pt x="13" y="864"/>
                  <a:pt x="31" y="901"/>
                  <a:pt x="100" y="920"/>
                </a:cubicBezTo>
                <a:cubicBezTo>
                  <a:pt x="169" y="939"/>
                  <a:pt x="329" y="908"/>
                  <a:pt x="421" y="905"/>
                </a:cubicBezTo>
                <a:cubicBezTo>
                  <a:pt x="513" y="902"/>
                  <a:pt x="572" y="913"/>
                  <a:pt x="652" y="905"/>
                </a:cubicBezTo>
                <a:cubicBezTo>
                  <a:pt x="732" y="897"/>
                  <a:pt x="860" y="929"/>
                  <a:pt x="904" y="857"/>
                </a:cubicBezTo>
                <a:cubicBezTo>
                  <a:pt x="948" y="785"/>
                  <a:pt x="970" y="542"/>
                  <a:pt x="916" y="473"/>
                </a:cubicBezTo>
                <a:cubicBezTo>
                  <a:pt x="862" y="404"/>
                  <a:pt x="645" y="511"/>
                  <a:pt x="580" y="443"/>
                </a:cubicBezTo>
                <a:cubicBezTo>
                  <a:pt x="515" y="375"/>
                  <a:pt x="534" y="130"/>
                  <a:pt x="526" y="65"/>
                </a:cubicBezTo>
                <a:cubicBezTo>
                  <a:pt x="518" y="0"/>
                  <a:pt x="542" y="57"/>
                  <a:pt x="529" y="53"/>
                </a:cubicBezTo>
                <a:cubicBezTo>
                  <a:pt x="520" y="26"/>
                  <a:pt x="487" y="35"/>
                  <a:pt x="451" y="41"/>
                </a:cubicBezTo>
                <a:close/>
              </a:path>
            </a:pathLst>
          </a:custGeom>
          <a:solidFill>
            <a:srgbClr val="66cc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2" name="Line 60"/>
          <p:cNvSpPr/>
          <p:nvPr/>
        </p:nvSpPr>
        <p:spPr>
          <a:xfrm>
            <a:off x="8931240" y="4686120"/>
            <a:ext cx="1440" cy="52056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3" name="Line 62"/>
          <p:cNvSpPr/>
          <p:nvPr/>
        </p:nvSpPr>
        <p:spPr>
          <a:xfrm flipH="1" flipV="1">
            <a:off x="8422920" y="5406840"/>
            <a:ext cx="3240" cy="16992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4" name="Line 63"/>
          <p:cNvSpPr/>
          <p:nvPr/>
        </p:nvSpPr>
        <p:spPr>
          <a:xfrm flipH="1" flipV="1">
            <a:off x="9418320" y="5392440"/>
            <a:ext cx="3240" cy="24156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5" name="Text Box 66"/>
          <p:cNvSpPr/>
          <p:nvPr/>
        </p:nvSpPr>
        <p:spPr>
          <a:xfrm>
            <a:off x="9307440" y="5280120"/>
            <a:ext cx="1148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223.1.3.2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66" name="Text Box 67"/>
          <p:cNvSpPr/>
          <p:nvPr/>
        </p:nvSpPr>
        <p:spPr>
          <a:xfrm>
            <a:off x="7412040" y="5275440"/>
            <a:ext cx="1148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223.1.3.1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67" name="Rectangle 68"/>
          <p:cNvSpPr/>
          <p:nvPr/>
        </p:nvSpPr>
        <p:spPr>
          <a:xfrm>
            <a:off x="8872560" y="4786200"/>
            <a:ext cx="127440" cy="180000"/>
          </a:xfrm>
          <a:prstGeom prst="rect">
            <a:avLst/>
          </a:prstGeom>
          <a:solidFill>
            <a:srgbClr val="66cc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8" name="Text Box 69"/>
          <p:cNvSpPr/>
          <p:nvPr/>
        </p:nvSpPr>
        <p:spPr>
          <a:xfrm>
            <a:off x="8356320" y="4751280"/>
            <a:ext cx="1278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223.1.3.27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69" name="Line 84"/>
          <p:cNvSpPr/>
          <p:nvPr/>
        </p:nvSpPr>
        <p:spPr>
          <a:xfrm flipH="1" flipV="1">
            <a:off x="7632360" y="1306440"/>
            <a:ext cx="3240" cy="26496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0" name="Text Box 86"/>
          <p:cNvSpPr/>
          <p:nvPr/>
        </p:nvSpPr>
        <p:spPr>
          <a:xfrm>
            <a:off x="7083360" y="557280"/>
            <a:ext cx="1148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223.1.1.2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71" name="Line 87"/>
          <p:cNvSpPr/>
          <p:nvPr/>
        </p:nvSpPr>
        <p:spPr>
          <a:xfrm flipV="1">
            <a:off x="6114960" y="2761920"/>
            <a:ext cx="1114200" cy="154332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2" name="Line 88"/>
          <p:cNvSpPr/>
          <p:nvPr/>
        </p:nvSpPr>
        <p:spPr>
          <a:xfrm flipH="1" flipV="1">
            <a:off x="7629480" y="2743200"/>
            <a:ext cx="1276200" cy="154296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3" name="Line 89"/>
          <p:cNvSpPr/>
          <p:nvPr/>
        </p:nvSpPr>
        <p:spPr>
          <a:xfrm flipH="1" flipV="1">
            <a:off x="6305400" y="4505040"/>
            <a:ext cx="2305080" cy="972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4" name="Text Box 90"/>
          <p:cNvSpPr/>
          <p:nvPr/>
        </p:nvSpPr>
        <p:spPr>
          <a:xfrm>
            <a:off x="7650360" y="2655720"/>
            <a:ext cx="1148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223.1.7.0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75" name="Text Box 91"/>
          <p:cNvSpPr/>
          <p:nvPr/>
        </p:nvSpPr>
        <p:spPr>
          <a:xfrm>
            <a:off x="8726400" y="3941640"/>
            <a:ext cx="1148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223.1.7.1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76" name="Text Box 92"/>
          <p:cNvSpPr/>
          <p:nvPr/>
        </p:nvSpPr>
        <p:spPr>
          <a:xfrm>
            <a:off x="7488360" y="4199040"/>
            <a:ext cx="1148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223.1.8.0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77" name="Text Box 93"/>
          <p:cNvSpPr/>
          <p:nvPr/>
        </p:nvSpPr>
        <p:spPr>
          <a:xfrm>
            <a:off x="6240600" y="4199040"/>
            <a:ext cx="1148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223.1.8.1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78" name="Text Box 94"/>
          <p:cNvSpPr/>
          <p:nvPr/>
        </p:nvSpPr>
        <p:spPr>
          <a:xfrm>
            <a:off x="5164200" y="3903840"/>
            <a:ext cx="1148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223.1.9.1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79" name="Text Box 95"/>
          <p:cNvSpPr/>
          <p:nvPr/>
        </p:nvSpPr>
        <p:spPr>
          <a:xfrm>
            <a:off x="6031080" y="2665440"/>
            <a:ext cx="1148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223.1.9.2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80" name="PlaceHolder 2"/>
          <p:cNvSpPr>
            <a:spLocks noGrp="1"/>
          </p:cNvSpPr>
          <p:nvPr>
            <p:ph type="title"/>
          </p:nvPr>
        </p:nvSpPr>
        <p:spPr>
          <a:xfrm>
            <a:off x="2057760" y="299160"/>
            <a:ext cx="3700800" cy="76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Subnets</a:t>
            </a:r>
            <a:endParaRPr b="0" lang="en-US" sz="3200" spc="-1" strike="noStrike">
              <a:latin typeface="Arial"/>
            </a:endParaRPr>
          </a:p>
        </p:txBody>
      </p:sp>
      <p:grpSp>
        <p:nvGrpSpPr>
          <p:cNvPr id="1981" name="Group 100"/>
          <p:cNvGrpSpPr/>
          <p:nvPr/>
        </p:nvGrpSpPr>
        <p:grpSpPr>
          <a:xfrm>
            <a:off x="7068960" y="2379600"/>
            <a:ext cx="742320" cy="387720"/>
            <a:chOff x="7068960" y="2379600"/>
            <a:chExt cx="742320" cy="387720"/>
          </a:xfrm>
        </p:grpSpPr>
        <p:sp>
          <p:nvSpPr>
            <p:cNvPr id="1982" name="Oval 407"/>
            <p:cNvSpPr/>
            <p:nvPr/>
          </p:nvSpPr>
          <p:spPr>
            <a:xfrm>
              <a:off x="7072560" y="2552040"/>
              <a:ext cx="735120" cy="215280"/>
            </a:xfrm>
            <a:prstGeom prst="ellipse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3" name="Rectangle 410"/>
            <p:cNvSpPr/>
            <p:nvPr/>
          </p:nvSpPr>
          <p:spPr>
            <a:xfrm>
              <a:off x="7072560" y="2527200"/>
              <a:ext cx="738720" cy="133920"/>
            </a:xfrm>
            <a:prstGeom prst="rect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4" name="Oval 411"/>
            <p:cNvSpPr/>
            <p:nvPr/>
          </p:nvSpPr>
          <p:spPr>
            <a:xfrm>
              <a:off x="7068960" y="2379600"/>
              <a:ext cx="736200" cy="253080"/>
            </a:xfrm>
            <a:prstGeom prst="ellipse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985" name="Group 104"/>
            <p:cNvGrpSpPr/>
            <p:nvPr/>
          </p:nvGrpSpPr>
          <p:grpSpPr>
            <a:xfrm>
              <a:off x="7217280" y="2445480"/>
              <a:ext cx="415800" cy="116640"/>
              <a:chOff x="7217280" y="2445480"/>
              <a:chExt cx="415800" cy="116640"/>
            </a:xfrm>
          </p:grpSpPr>
          <p:sp>
            <p:nvSpPr>
              <p:cNvPr id="1986" name="Freeform 105"/>
              <p:cNvSpPr/>
              <p:nvPr/>
            </p:nvSpPr>
            <p:spPr>
              <a:xfrm>
                <a:off x="7217280" y="2445480"/>
                <a:ext cx="415800" cy="116640"/>
              </a:xfrm>
              <a:custGeom>
                <a:avLst/>
                <a:gdLst/>
                <a:ah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87" name="Freeform 106"/>
              <p:cNvSpPr/>
              <p:nvPr/>
            </p:nvSpPr>
            <p:spPr>
              <a:xfrm>
                <a:off x="7236000" y="2445480"/>
                <a:ext cx="378000" cy="116640"/>
              </a:xfrm>
              <a:custGeom>
                <a:avLst/>
                <a:gdLst/>
                <a:ah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988" name="Line 107"/>
            <p:cNvSpPr/>
            <p:nvPr/>
          </p:nvSpPr>
          <p:spPr>
            <a:xfrm>
              <a:off x="7072200" y="2498760"/>
              <a:ext cx="360" cy="17100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9" name="Line 108"/>
            <p:cNvSpPr/>
            <p:nvPr/>
          </p:nvSpPr>
          <p:spPr>
            <a:xfrm>
              <a:off x="7807320" y="2506680"/>
              <a:ext cx="360" cy="1677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990" name="Group 109"/>
          <p:cNvGrpSpPr/>
          <p:nvPr/>
        </p:nvGrpSpPr>
        <p:grpSpPr>
          <a:xfrm>
            <a:off x="8604360" y="4272120"/>
            <a:ext cx="741960" cy="387720"/>
            <a:chOff x="8604360" y="4272120"/>
            <a:chExt cx="741960" cy="387720"/>
          </a:xfrm>
        </p:grpSpPr>
        <p:sp>
          <p:nvSpPr>
            <p:cNvPr id="1991" name="Oval 407"/>
            <p:cNvSpPr/>
            <p:nvPr/>
          </p:nvSpPr>
          <p:spPr>
            <a:xfrm>
              <a:off x="8607600" y="4444560"/>
              <a:ext cx="735120" cy="215280"/>
            </a:xfrm>
            <a:prstGeom prst="ellipse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2" name="Rectangle 410"/>
            <p:cNvSpPr/>
            <p:nvPr/>
          </p:nvSpPr>
          <p:spPr>
            <a:xfrm>
              <a:off x="8607600" y="4419360"/>
              <a:ext cx="738720" cy="133920"/>
            </a:xfrm>
            <a:prstGeom prst="rect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3" name="Oval 411"/>
            <p:cNvSpPr/>
            <p:nvPr/>
          </p:nvSpPr>
          <p:spPr>
            <a:xfrm>
              <a:off x="8604360" y="4272120"/>
              <a:ext cx="736200" cy="253080"/>
            </a:xfrm>
            <a:prstGeom prst="ellipse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994" name="Group 113"/>
            <p:cNvGrpSpPr/>
            <p:nvPr/>
          </p:nvGrpSpPr>
          <p:grpSpPr>
            <a:xfrm>
              <a:off x="8752320" y="4338000"/>
              <a:ext cx="415800" cy="116640"/>
              <a:chOff x="8752320" y="4338000"/>
              <a:chExt cx="415800" cy="116640"/>
            </a:xfrm>
          </p:grpSpPr>
          <p:sp>
            <p:nvSpPr>
              <p:cNvPr id="1995" name="Freeform 114"/>
              <p:cNvSpPr/>
              <p:nvPr/>
            </p:nvSpPr>
            <p:spPr>
              <a:xfrm>
                <a:off x="8752320" y="4338000"/>
                <a:ext cx="415800" cy="116640"/>
              </a:xfrm>
              <a:custGeom>
                <a:avLst/>
                <a:gdLst/>
                <a:ah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96" name="Freeform 115"/>
              <p:cNvSpPr/>
              <p:nvPr/>
            </p:nvSpPr>
            <p:spPr>
              <a:xfrm>
                <a:off x="8771400" y="4338000"/>
                <a:ext cx="378000" cy="116640"/>
              </a:xfrm>
              <a:custGeom>
                <a:avLst/>
                <a:gdLst/>
                <a:ah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997" name="Line 116"/>
            <p:cNvSpPr/>
            <p:nvPr/>
          </p:nvSpPr>
          <p:spPr>
            <a:xfrm>
              <a:off x="8607240" y="4390920"/>
              <a:ext cx="360" cy="17100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8" name="Line 117"/>
            <p:cNvSpPr/>
            <p:nvPr/>
          </p:nvSpPr>
          <p:spPr>
            <a:xfrm>
              <a:off x="9342720" y="4398840"/>
              <a:ext cx="360" cy="1677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999" name="Group 118"/>
          <p:cNvGrpSpPr/>
          <p:nvPr/>
        </p:nvGrpSpPr>
        <p:grpSpPr>
          <a:xfrm>
            <a:off x="5611680" y="4280040"/>
            <a:ext cx="742320" cy="387720"/>
            <a:chOff x="5611680" y="4280040"/>
            <a:chExt cx="742320" cy="387720"/>
          </a:xfrm>
        </p:grpSpPr>
        <p:sp>
          <p:nvSpPr>
            <p:cNvPr id="2000" name="Oval 407"/>
            <p:cNvSpPr/>
            <p:nvPr/>
          </p:nvSpPr>
          <p:spPr>
            <a:xfrm>
              <a:off x="5615280" y="4452480"/>
              <a:ext cx="735120" cy="215280"/>
            </a:xfrm>
            <a:prstGeom prst="ellipse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1" name="Rectangle 410"/>
            <p:cNvSpPr/>
            <p:nvPr/>
          </p:nvSpPr>
          <p:spPr>
            <a:xfrm>
              <a:off x="5615280" y="4427280"/>
              <a:ext cx="738720" cy="133920"/>
            </a:xfrm>
            <a:prstGeom prst="rect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2" name="Oval 411"/>
            <p:cNvSpPr/>
            <p:nvPr/>
          </p:nvSpPr>
          <p:spPr>
            <a:xfrm>
              <a:off x="5611680" y="4280040"/>
              <a:ext cx="736200" cy="253080"/>
            </a:xfrm>
            <a:prstGeom prst="ellipse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003" name="Group 122"/>
            <p:cNvGrpSpPr/>
            <p:nvPr/>
          </p:nvGrpSpPr>
          <p:grpSpPr>
            <a:xfrm>
              <a:off x="5760000" y="4345920"/>
              <a:ext cx="415800" cy="116640"/>
              <a:chOff x="5760000" y="4345920"/>
              <a:chExt cx="415800" cy="116640"/>
            </a:xfrm>
          </p:grpSpPr>
          <p:sp>
            <p:nvSpPr>
              <p:cNvPr id="2004" name="Freeform 123"/>
              <p:cNvSpPr/>
              <p:nvPr/>
            </p:nvSpPr>
            <p:spPr>
              <a:xfrm>
                <a:off x="5760000" y="4345920"/>
                <a:ext cx="415800" cy="116640"/>
              </a:xfrm>
              <a:custGeom>
                <a:avLst/>
                <a:gdLst/>
                <a:ah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05" name="Freeform 124"/>
              <p:cNvSpPr/>
              <p:nvPr/>
            </p:nvSpPr>
            <p:spPr>
              <a:xfrm>
                <a:off x="5778720" y="4345920"/>
                <a:ext cx="378000" cy="116640"/>
              </a:xfrm>
              <a:custGeom>
                <a:avLst/>
                <a:gdLst/>
                <a:ah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006" name="Line 125"/>
            <p:cNvSpPr/>
            <p:nvPr/>
          </p:nvSpPr>
          <p:spPr>
            <a:xfrm>
              <a:off x="5614920" y="4398840"/>
              <a:ext cx="360" cy="17100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7" name="Line 126"/>
            <p:cNvSpPr/>
            <p:nvPr/>
          </p:nvSpPr>
          <p:spPr>
            <a:xfrm>
              <a:off x="6350040" y="4406760"/>
              <a:ext cx="360" cy="1677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08" name="Group 127"/>
          <p:cNvGrpSpPr/>
          <p:nvPr/>
        </p:nvGrpSpPr>
        <p:grpSpPr>
          <a:xfrm>
            <a:off x="7840080" y="880920"/>
            <a:ext cx="640440" cy="557640"/>
            <a:chOff x="7840080" y="880920"/>
            <a:chExt cx="640440" cy="557640"/>
          </a:xfrm>
        </p:grpSpPr>
        <p:pic>
          <p:nvPicPr>
            <p:cNvPr id="2009" name="Picture 128" descr="desktop_computer_stylized_medium"/>
            <p:cNvPicPr/>
            <p:nvPr/>
          </p:nvPicPr>
          <p:blipFill>
            <a:blip r:embed="rId1"/>
            <a:stretch/>
          </p:blipFill>
          <p:spPr>
            <a:xfrm flipH="1">
              <a:off x="7840080" y="880920"/>
              <a:ext cx="640440" cy="557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10" name="Freeform 129"/>
            <p:cNvSpPr/>
            <p:nvPr/>
          </p:nvSpPr>
          <p:spPr>
            <a:xfrm flipH="1">
              <a:off x="8110800" y="934560"/>
              <a:ext cx="310680" cy="25488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11" name="Group 130"/>
          <p:cNvGrpSpPr/>
          <p:nvPr/>
        </p:nvGrpSpPr>
        <p:grpSpPr>
          <a:xfrm>
            <a:off x="6442920" y="898560"/>
            <a:ext cx="640440" cy="557640"/>
            <a:chOff x="6442920" y="898560"/>
            <a:chExt cx="640440" cy="557640"/>
          </a:xfrm>
        </p:grpSpPr>
        <p:pic>
          <p:nvPicPr>
            <p:cNvPr id="2012" name="Picture 131" descr="desktop_computer_stylized_medium"/>
            <p:cNvPicPr/>
            <p:nvPr/>
          </p:nvPicPr>
          <p:blipFill>
            <a:blip r:embed="rId2"/>
            <a:stretch/>
          </p:blipFill>
          <p:spPr>
            <a:xfrm flipH="1">
              <a:off x="6442920" y="898560"/>
              <a:ext cx="640440" cy="557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13" name="Freeform 132"/>
            <p:cNvSpPr/>
            <p:nvPr/>
          </p:nvSpPr>
          <p:spPr>
            <a:xfrm flipH="1">
              <a:off x="6714000" y="952200"/>
              <a:ext cx="310680" cy="25488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14" name="Group 133"/>
          <p:cNvGrpSpPr/>
          <p:nvPr/>
        </p:nvGrpSpPr>
        <p:grpSpPr>
          <a:xfrm>
            <a:off x="7274880" y="849240"/>
            <a:ext cx="640440" cy="557640"/>
            <a:chOff x="7274880" y="849240"/>
            <a:chExt cx="640440" cy="557640"/>
          </a:xfrm>
        </p:grpSpPr>
        <p:pic>
          <p:nvPicPr>
            <p:cNvPr id="2015" name="Picture 134" descr="desktop_computer_stylized_medium"/>
            <p:cNvPicPr/>
            <p:nvPr/>
          </p:nvPicPr>
          <p:blipFill>
            <a:blip r:embed="rId3"/>
            <a:stretch/>
          </p:blipFill>
          <p:spPr>
            <a:xfrm flipH="1">
              <a:off x="7274880" y="849240"/>
              <a:ext cx="640440" cy="557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16" name="Freeform 135"/>
            <p:cNvSpPr/>
            <p:nvPr/>
          </p:nvSpPr>
          <p:spPr>
            <a:xfrm flipH="1">
              <a:off x="7545600" y="902880"/>
              <a:ext cx="310680" cy="25488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17" name="Group 136"/>
          <p:cNvGrpSpPr/>
          <p:nvPr/>
        </p:nvGrpSpPr>
        <p:grpSpPr>
          <a:xfrm>
            <a:off x="8998920" y="5551560"/>
            <a:ext cx="640440" cy="557640"/>
            <a:chOff x="8998920" y="5551560"/>
            <a:chExt cx="640440" cy="557640"/>
          </a:xfrm>
        </p:grpSpPr>
        <p:pic>
          <p:nvPicPr>
            <p:cNvPr id="2018" name="Picture 137" descr="desktop_computer_stylized_medium"/>
            <p:cNvPicPr/>
            <p:nvPr/>
          </p:nvPicPr>
          <p:blipFill>
            <a:blip r:embed="rId4"/>
            <a:stretch/>
          </p:blipFill>
          <p:spPr>
            <a:xfrm flipH="1">
              <a:off x="8998920" y="5551560"/>
              <a:ext cx="640440" cy="557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19" name="Freeform 138"/>
            <p:cNvSpPr/>
            <p:nvPr/>
          </p:nvSpPr>
          <p:spPr>
            <a:xfrm flipH="1">
              <a:off x="9269640" y="5605200"/>
              <a:ext cx="310680" cy="25488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20" name="Group 139"/>
          <p:cNvGrpSpPr/>
          <p:nvPr/>
        </p:nvGrpSpPr>
        <p:grpSpPr>
          <a:xfrm>
            <a:off x="8047800" y="5514840"/>
            <a:ext cx="640440" cy="557640"/>
            <a:chOff x="8047800" y="5514840"/>
            <a:chExt cx="640440" cy="557640"/>
          </a:xfrm>
        </p:grpSpPr>
        <p:pic>
          <p:nvPicPr>
            <p:cNvPr id="2021" name="Picture 140" descr="desktop_computer_stylized_medium"/>
            <p:cNvPicPr/>
            <p:nvPr/>
          </p:nvPicPr>
          <p:blipFill>
            <a:blip r:embed="rId5"/>
            <a:stretch/>
          </p:blipFill>
          <p:spPr>
            <a:xfrm flipH="1">
              <a:off x="8047800" y="5514840"/>
              <a:ext cx="640440" cy="557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22" name="Freeform 141"/>
            <p:cNvSpPr/>
            <p:nvPr/>
          </p:nvSpPr>
          <p:spPr>
            <a:xfrm flipH="1">
              <a:off x="8318880" y="5568480"/>
              <a:ext cx="310680" cy="25488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23" name="Group 142"/>
          <p:cNvGrpSpPr/>
          <p:nvPr/>
        </p:nvGrpSpPr>
        <p:grpSpPr>
          <a:xfrm>
            <a:off x="5022000" y="5522760"/>
            <a:ext cx="640440" cy="557640"/>
            <a:chOff x="5022000" y="5522760"/>
            <a:chExt cx="640440" cy="557640"/>
          </a:xfrm>
        </p:grpSpPr>
        <p:pic>
          <p:nvPicPr>
            <p:cNvPr id="2024" name="Picture 143" descr="desktop_computer_stylized_medium"/>
            <p:cNvPicPr/>
            <p:nvPr/>
          </p:nvPicPr>
          <p:blipFill>
            <a:blip r:embed="rId6"/>
            <a:stretch/>
          </p:blipFill>
          <p:spPr>
            <a:xfrm flipH="1">
              <a:off x="5022000" y="5522760"/>
              <a:ext cx="640440" cy="557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25" name="Freeform 144"/>
            <p:cNvSpPr/>
            <p:nvPr/>
          </p:nvSpPr>
          <p:spPr>
            <a:xfrm flipH="1">
              <a:off x="5293080" y="5576400"/>
              <a:ext cx="310680" cy="25488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26" name="Group 145"/>
          <p:cNvGrpSpPr/>
          <p:nvPr/>
        </p:nvGrpSpPr>
        <p:grpSpPr>
          <a:xfrm>
            <a:off x="5944680" y="5564160"/>
            <a:ext cx="640440" cy="557640"/>
            <a:chOff x="5944680" y="5564160"/>
            <a:chExt cx="640440" cy="557640"/>
          </a:xfrm>
        </p:grpSpPr>
        <p:pic>
          <p:nvPicPr>
            <p:cNvPr id="2027" name="Picture 146" descr="desktop_computer_stylized_medium"/>
            <p:cNvPicPr/>
            <p:nvPr/>
          </p:nvPicPr>
          <p:blipFill>
            <a:blip r:embed="rId7"/>
            <a:stretch/>
          </p:blipFill>
          <p:spPr>
            <a:xfrm flipH="1">
              <a:off x="5944680" y="5564160"/>
              <a:ext cx="640440" cy="557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28" name="Freeform 147"/>
            <p:cNvSpPr/>
            <p:nvPr/>
          </p:nvSpPr>
          <p:spPr>
            <a:xfrm flipH="1">
              <a:off x="6215400" y="5617800"/>
              <a:ext cx="310680" cy="25488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029" name="Picture 89" descr=""/>
          <p:cNvPicPr/>
          <p:nvPr/>
        </p:nvPicPr>
        <p:blipFill>
          <a:blip r:embed="rId8"/>
          <a:stretch/>
        </p:blipFill>
        <p:spPr>
          <a:xfrm>
            <a:off x="10885680" y="472680"/>
            <a:ext cx="1017360" cy="539280"/>
          </a:xfrm>
          <a:prstGeom prst="rect">
            <a:avLst/>
          </a:prstGeom>
          <a:ln w="0">
            <a:noFill/>
          </a:ln>
        </p:spPr>
      </p:pic>
      <p:sp>
        <p:nvSpPr>
          <p:cNvPr id="2030" name="TextBox 90"/>
          <p:cNvSpPr/>
          <p:nvPr/>
        </p:nvSpPr>
        <p:spPr>
          <a:xfrm>
            <a:off x="213120" y="6550200"/>
            <a:ext cx="11977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1" name="PlaceHolder 1"/>
          <p:cNvSpPr>
            <a:spLocks noGrp="1"/>
          </p:cNvSpPr>
          <p:nvPr>
            <p:ph type="title"/>
          </p:nvPr>
        </p:nvSpPr>
        <p:spPr>
          <a:xfrm>
            <a:off x="1789200" y="336600"/>
            <a:ext cx="882540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DHCP: Dynamic Host Configuration Protocol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032" name="PlaceHolder 2"/>
          <p:cNvSpPr>
            <a:spLocks noGrp="1"/>
          </p:cNvSpPr>
          <p:nvPr>
            <p:ph/>
          </p:nvPr>
        </p:nvSpPr>
        <p:spPr>
          <a:xfrm>
            <a:off x="1721160" y="1479600"/>
            <a:ext cx="8631720" cy="3358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goal:</a:t>
            </a:r>
            <a:r>
              <a:rPr b="0" lang="en-US" sz="2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allow host to </a:t>
            </a:r>
            <a:r>
              <a:rPr b="0" i="1" lang="en-US" sz="2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dynamically </a:t>
            </a:r>
            <a:r>
              <a:rPr b="0" lang="en-US" sz="2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obtain its IP address from network server when it joins network</a:t>
            </a:r>
            <a:endParaRPr b="0" lang="en-US" sz="22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can renew its lease on address in use</a:t>
            </a:r>
            <a:endParaRPr b="0" lang="en-US" sz="22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allows reuse of addresses (only hold address while connected/“on”)</a:t>
            </a:r>
            <a:endParaRPr b="0" lang="en-US" sz="22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support for mobile users who want to join network (more shortly)</a:t>
            </a:r>
            <a:endParaRPr b="0" lang="en-US" sz="2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DHCP overview:</a:t>
            </a:r>
            <a:endParaRPr b="0" lang="en-US" sz="22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host broadcasts “DHCP discover” msg [optional]</a:t>
            </a:r>
            <a:endParaRPr b="0" lang="en-US" sz="22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DHCP server responds with “DHCP offer” msg [optional]</a:t>
            </a:r>
            <a:endParaRPr b="0" lang="en-US" sz="22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host requests IP address: “DHCP request” msg</a:t>
            </a:r>
            <a:endParaRPr b="0" lang="en-US" sz="22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DHCP server sends address: “DHCP ack</a:t>
            </a:r>
            <a:r>
              <a:rPr b="0" lang="en-US" sz="2200" spc="-1" strike="noStrike">
                <a:solidFill>
                  <a:srgbClr val="cc0000"/>
                </a:solidFill>
                <a:latin typeface="Arial Unicode MS"/>
                <a:ea typeface="Arial Unicode MS"/>
              </a:rPr>
              <a:t>”</a:t>
            </a:r>
            <a:r>
              <a:rPr b="0" lang="en-US" sz="2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msg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</p:txBody>
      </p:sp>
      <p:pic>
        <p:nvPicPr>
          <p:cNvPr id="2033" name="Picture 3" descr=""/>
          <p:cNvPicPr/>
          <p:nvPr/>
        </p:nvPicPr>
        <p:blipFill>
          <a:blip r:embed="rId1"/>
          <a:stretch/>
        </p:blipFill>
        <p:spPr>
          <a:xfrm>
            <a:off x="10885680" y="472680"/>
            <a:ext cx="1017360" cy="539280"/>
          </a:xfrm>
          <a:prstGeom prst="rect">
            <a:avLst/>
          </a:prstGeom>
          <a:ln w="0">
            <a:noFill/>
          </a:ln>
        </p:spPr>
      </p:pic>
      <p:sp>
        <p:nvSpPr>
          <p:cNvPr id="2034" name="TextBox 4"/>
          <p:cNvSpPr/>
          <p:nvPr/>
        </p:nvSpPr>
        <p:spPr>
          <a:xfrm>
            <a:off x="213120" y="6550200"/>
            <a:ext cx="11977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5" name="PlaceHolder 1"/>
          <p:cNvSpPr>
            <a:spLocks noGrp="1"/>
          </p:cNvSpPr>
          <p:nvPr>
            <p:ph type="title"/>
          </p:nvPr>
        </p:nvSpPr>
        <p:spPr>
          <a:xfrm>
            <a:off x="1961280" y="309600"/>
            <a:ext cx="6823440" cy="89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DHCP Client-Server Scenario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36" name="Rectangle 3"/>
          <p:cNvSpPr/>
          <p:nvPr/>
        </p:nvSpPr>
        <p:spPr>
          <a:xfrm>
            <a:off x="3932280" y="6037200"/>
            <a:ext cx="4977360" cy="3178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7" name="Text Box 97"/>
          <p:cNvSpPr/>
          <p:nvPr/>
        </p:nvSpPr>
        <p:spPr>
          <a:xfrm>
            <a:off x="2240280" y="1903320"/>
            <a:ext cx="16214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i="1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223.1.1.0/24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38" name="Text Box 98"/>
          <p:cNvSpPr/>
          <p:nvPr/>
        </p:nvSpPr>
        <p:spPr>
          <a:xfrm>
            <a:off x="5718600" y="4398840"/>
            <a:ext cx="16214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i="1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223.1.2.0/24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39" name="Text Box 99"/>
          <p:cNvSpPr/>
          <p:nvPr/>
        </p:nvSpPr>
        <p:spPr>
          <a:xfrm>
            <a:off x="4021560" y="5992920"/>
            <a:ext cx="16214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i="1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223.1.3.0/24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40" name="Rectangle 100"/>
          <p:cNvSpPr/>
          <p:nvPr/>
        </p:nvSpPr>
        <p:spPr>
          <a:xfrm>
            <a:off x="3187800" y="4233960"/>
            <a:ext cx="846720" cy="1800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1" name="Freeform 101"/>
          <p:cNvSpPr/>
          <p:nvPr/>
        </p:nvSpPr>
        <p:spPr>
          <a:xfrm>
            <a:off x="2600280" y="2173320"/>
            <a:ext cx="1940400" cy="2048400"/>
          </a:xfrm>
          <a:custGeom>
            <a:avLst/>
            <a:gdLst/>
            <a:ahLst/>
            <a:rect l="l" t="t" r="r" b="b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66cc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2" name="Freeform 102"/>
          <p:cNvSpPr/>
          <p:nvPr/>
        </p:nvSpPr>
        <p:spPr>
          <a:xfrm>
            <a:off x="5127480" y="2482920"/>
            <a:ext cx="1905480" cy="1958040"/>
          </a:xfrm>
          <a:custGeom>
            <a:avLst/>
            <a:gdLst/>
            <a:ahLst/>
            <a:rect l="l" t="t" r="r" b="b"/>
            <a:pathLst>
              <a:path w="1201" h="1234">
                <a:moveTo>
                  <a:pt x="25" y="709"/>
                </a:moveTo>
                <a:cubicBezTo>
                  <a:pt x="49" y="824"/>
                  <a:pt x="428" y="709"/>
                  <a:pt x="526" y="780"/>
                </a:cubicBezTo>
                <a:cubicBezTo>
                  <a:pt x="624" y="851"/>
                  <a:pt x="543" y="1059"/>
                  <a:pt x="613" y="1134"/>
                </a:cubicBezTo>
                <a:cubicBezTo>
                  <a:pt x="683" y="1209"/>
                  <a:pt x="853" y="1234"/>
                  <a:pt x="946" y="1230"/>
                </a:cubicBezTo>
                <a:cubicBezTo>
                  <a:pt x="1039" y="1226"/>
                  <a:pt x="1141" y="1163"/>
                  <a:pt x="1171" y="1107"/>
                </a:cubicBezTo>
                <a:cubicBezTo>
                  <a:pt x="1201" y="1051"/>
                  <a:pt x="1135" y="963"/>
                  <a:pt x="1126" y="894"/>
                </a:cubicBezTo>
                <a:cubicBezTo>
                  <a:pt x="1117" y="825"/>
                  <a:pt x="1119" y="772"/>
                  <a:pt x="1114" y="693"/>
                </a:cubicBezTo>
                <a:cubicBezTo>
                  <a:pt x="1109" y="614"/>
                  <a:pt x="1095" y="502"/>
                  <a:pt x="1099" y="423"/>
                </a:cubicBezTo>
                <a:cubicBezTo>
                  <a:pt x="1103" y="344"/>
                  <a:pt x="1141" y="281"/>
                  <a:pt x="1141" y="216"/>
                </a:cubicBezTo>
                <a:cubicBezTo>
                  <a:pt x="1141" y="151"/>
                  <a:pt x="1185" y="56"/>
                  <a:pt x="1102" y="33"/>
                </a:cubicBezTo>
                <a:cubicBezTo>
                  <a:pt x="1019" y="10"/>
                  <a:pt x="740" y="0"/>
                  <a:pt x="646" y="81"/>
                </a:cubicBezTo>
                <a:cubicBezTo>
                  <a:pt x="552" y="162"/>
                  <a:pt x="635" y="441"/>
                  <a:pt x="535" y="519"/>
                </a:cubicBezTo>
                <a:cubicBezTo>
                  <a:pt x="435" y="597"/>
                  <a:pt x="129" y="516"/>
                  <a:pt x="44" y="548"/>
                </a:cubicBezTo>
                <a:cubicBezTo>
                  <a:pt x="15" y="601"/>
                  <a:pt x="0" y="594"/>
                  <a:pt x="25" y="709"/>
                </a:cubicBezTo>
                <a:close/>
              </a:path>
            </a:pathLst>
          </a:custGeom>
          <a:solidFill>
            <a:srgbClr val="66cc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3" name="Freeform 103"/>
          <p:cNvSpPr/>
          <p:nvPr/>
        </p:nvSpPr>
        <p:spPr>
          <a:xfrm>
            <a:off x="3800520" y="3916440"/>
            <a:ext cx="2040480" cy="1978560"/>
          </a:xfrm>
          <a:custGeom>
            <a:avLst/>
            <a:gdLst/>
            <a:ahLst/>
            <a:rect l="l" t="t" r="r" b="b"/>
            <a:pathLst>
              <a:path w="1286" h="1247">
                <a:moveTo>
                  <a:pt x="587" y="30"/>
                </a:moveTo>
                <a:cubicBezTo>
                  <a:pt x="473" y="60"/>
                  <a:pt x="601" y="475"/>
                  <a:pt x="509" y="618"/>
                </a:cubicBezTo>
                <a:cubicBezTo>
                  <a:pt x="424" y="765"/>
                  <a:pt x="154" y="830"/>
                  <a:pt x="77" y="909"/>
                </a:cubicBezTo>
                <a:cubicBezTo>
                  <a:pt x="0" y="988"/>
                  <a:pt x="37" y="1043"/>
                  <a:pt x="47" y="1095"/>
                </a:cubicBezTo>
                <a:cubicBezTo>
                  <a:pt x="57" y="1147"/>
                  <a:pt x="71" y="1205"/>
                  <a:pt x="140" y="1224"/>
                </a:cubicBezTo>
                <a:cubicBezTo>
                  <a:pt x="209" y="1243"/>
                  <a:pt x="369" y="1212"/>
                  <a:pt x="461" y="1209"/>
                </a:cubicBezTo>
                <a:cubicBezTo>
                  <a:pt x="553" y="1206"/>
                  <a:pt x="571" y="1206"/>
                  <a:pt x="692" y="1209"/>
                </a:cubicBezTo>
                <a:cubicBezTo>
                  <a:pt x="813" y="1212"/>
                  <a:pt x="1094" y="1247"/>
                  <a:pt x="1190" y="1227"/>
                </a:cubicBezTo>
                <a:cubicBezTo>
                  <a:pt x="1286" y="1207"/>
                  <a:pt x="1279" y="1170"/>
                  <a:pt x="1271" y="1089"/>
                </a:cubicBezTo>
                <a:cubicBezTo>
                  <a:pt x="1263" y="1008"/>
                  <a:pt x="1217" y="818"/>
                  <a:pt x="1139" y="741"/>
                </a:cubicBezTo>
                <a:cubicBezTo>
                  <a:pt x="1061" y="664"/>
                  <a:pt x="865" y="743"/>
                  <a:pt x="800" y="627"/>
                </a:cubicBezTo>
                <a:cubicBezTo>
                  <a:pt x="735" y="511"/>
                  <a:pt x="785" y="142"/>
                  <a:pt x="749" y="42"/>
                </a:cubicBezTo>
                <a:cubicBezTo>
                  <a:pt x="695" y="15"/>
                  <a:pt x="701" y="0"/>
                  <a:pt x="587" y="30"/>
                </a:cubicBezTo>
                <a:close/>
              </a:path>
            </a:pathLst>
          </a:custGeom>
          <a:solidFill>
            <a:srgbClr val="66cc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4" name="Line 104"/>
          <p:cNvSpPr/>
          <p:nvPr/>
        </p:nvSpPr>
        <p:spPr>
          <a:xfrm>
            <a:off x="3149280" y="2695320"/>
            <a:ext cx="277920" cy="180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45" name="Line 106"/>
          <p:cNvSpPr/>
          <p:nvPr/>
        </p:nvSpPr>
        <p:spPr>
          <a:xfrm flipV="1">
            <a:off x="3198600" y="3416040"/>
            <a:ext cx="277920" cy="324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46" name="Line 107"/>
          <p:cNvSpPr/>
          <p:nvPr/>
        </p:nvSpPr>
        <p:spPr>
          <a:xfrm>
            <a:off x="3159000" y="3966840"/>
            <a:ext cx="272880" cy="180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47" name="Line 108"/>
          <p:cNvSpPr/>
          <p:nvPr/>
        </p:nvSpPr>
        <p:spPr>
          <a:xfrm flipV="1">
            <a:off x="4001760" y="3544560"/>
            <a:ext cx="561960" cy="180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48" name="Text Box 109"/>
          <p:cNvSpPr/>
          <p:nvPr/>
        </p:nvSpPr>
        <p:spPr>
          <a:xfrm>
            <a:off x="3151080" y="2370240"/>
            <a:ext cx="10256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223.1.1.1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49" name="Text Box 111"/>
          <p:cNvSpPr/>
          <p:nvPr/>
        </p:nvSpPr>
        <p:spPr>
          <a:xfrm>
            <a:off x="3036960" y="3995640"/>
            <a:ext cx="10256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223.1.1.3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50" name="Text Box 112"/>
          <p:cNvSpPr/>
          <p:nvPr/>
        </p:nvSpPr>
        <p:spPr>
          <a:xfrm>
            <a:off x="3782880" y="3235320"/>
            <a:ext cx="10256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223.1.1.4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51" name="Line 113"/>
          <p:cNvSpPr/>
          <p:nvPr/>
        </p:nvSpPr>
        <p:spPr>
          <a:xfrm flipV="1">
            <a:off x="5076720" y="3546360"/>
            <a:ext cx="533160" cy="144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52" name="Text Box 114"/>
          <p:cNvSpPr/>
          <p:nvPr/>
        </p:nvSpPr>
        <p:spPr>
          <a:xfrm>
            <a:off x="4903920" y="3236760"/>
            <a:ext cx="10256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223.1.2.9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53" name="Line 116"/>
          <p:cNvSpPr/>
          <p:nvPr/>
        </p:nvSpPr>
        <p:spPr>
          <a:xfrm>
            <a:off x="6268680" y="2857320"/>
            <a:ext cx="235080" cy="648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54" name="Line 117"/>
          <p:cNvSpPr/>
          <p:nvPr/>
        </p:nvSpPr>
        <p:spPr>
          <a:xfrm>
            <a:off x="6322680" y="4133520"/>
            <a:ext cx="235080" cy="648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55" name="Line 120"/>
          <p:cNvSpPr/>
          <p:nvPr/>
        </p:nvSpPr>
        <p:spPr>
          <a:xfrm flipH="1">
            <a:off x="4835520" y="3886200"/>
            <a:ext cx="2880" cy="70776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56" name="Line 122"/>
          <p:cNvSpPr/>
          <p:nvPr/>
        </p:nvSpPr>
        <p:spPr>
          <a:xfrm flipH="1" flipV="1">
            <a:off x="4260600" y="5230800"/>
            <a:ext cx="3240" cy="24120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57" name="Line 123"/>
          <p:cNvSpPr/>
          <p:nvPr/>
        </p:nvSpPr>
        <p:spPr>
          <a:xfrm flipH="1" flipV="1">
            <a:off x="5402160" y="5163840"/>
            <a:ext cx="3240" cy="24156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58" name="Text Box 124"/>
          <p:cNvSpPr/>
          <p:nvPr/>
        </p:nvSpPr>
        <p:spPr>
          <a:xfrm>
            <a:off x="5327640" y="5041800"/>
            <a:ext cx="10256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223.1.3.2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59" name="Text Box 127"/>
          <p:cNvSpPr/>
          <p:nvPr/>
        </p:nvSpPr>
        <p:spPr>
          <a:xfrm>
            <a:off x="3179880" y="5052960"/>
            <a:ext cx="10256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223.1.3.1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2060" name="Group 129"/>
          <p:cNvGrpSpPr/>
          <p:nvPr/>
        </p:nvGrpSpPr>
        <p:grpSpPr>
          <a:xfrm>
            <a:off x="2596320" y="2397240"/>
            <a:ext cx="640440" cy="557640"/>
            <a:chOff x="2596320" y="2397240"/>
            <a:chExt cx="640440" cy="557640"/>
          </a:xfrm>
        </p:grpSpPr>
        <p:pic>
          <p:nvPicPr>
            <p:cNvPr id="2061" name="Picture 130" descr="desktop_computer_stylized_medium"/>
            <p:cNvPicPr/>
            <p:nvPr/>
          </p:nvPicPr>
          <p:blipFill>
            <a:blip r:embed="rId1"/>
            <a:stretch/>
          </p:blipFill>
          <p:spPr>
            <a:xfrm flipH="1">
              <a:off x="2596320" y="2397240"/>
              <a:ext cx="640440" cy="557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62" name="Freeform 131"/>
            <p:cNvSpPr/>
            <p:nvPr/>
          </p:nvSpPr>
          <p:spPr>
            <a:xfrm flipH="1">
              <a:off x="2867400" y="2450880"/>
              <a:ext cx="310680" cy="25488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63" name="Group 132"/>
          <p:cNvGrpSpPr/>
          <p:nvPr/>
        </p:nvGrpSpPr>
        <p:grpSpPr>
          <a:xfrm>
            <a:off x="2591640" y="3006720"/>
            <a:ext cx="640440" cy="557640"/>
            <a:chOff x="2591640" y="3006720"/>
            <a:chExt cx="640440" cy="557640"/>
          </a:xfrm>
        </p:grpSpPr>
        <p:pic>
          <p:nvPicPr>
            <p:cNvPr id="2064" name="Picture 133" descr="desktop_computer_stylized_medium"/>
            <p:cNvPicPr/>
            <p:nvPr/>
          </p:nvPicPr>
          <p:blipFill>
            <a:blip r:embed="rId2"/>
            <a:stretch/>
          </p:blipFill>
          <p:spPr>
            <a:xfrm flipH="1">
              <a:off x="2591640" y="3006720"/>
              <a:ext cx="640440" cy="557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65" name="Freeform 134"/>
            <p:cNvSpPr/>
            <p:nvPr/>
          </p:nvSpPr>
          <p:spPr>
            <a:xfrm flipH="1">
              <a:off x="2862720" y="3060360"/>
              <a:ext cx="310680" cy="25488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66" name="Group 135"/>
          <p:cNvGrpSpPr/>
          <p:nvPr/>
        </p:nvGrpSpPr>
        <p:grpSpPr>
          <a:xfrm>
            <a:off x="2620440" y="3616200"/>
            <a:ext cx="640440" cy="557640"/>
            <a:chOff x="2620440" y="3616200"/>
            <a:chExt cx="640440" cy="557640"/>
          </a:xfrm>
        </p:grpSpPr>
        <p:pic>
          <p:nvPicPr>
            <p:cNvPr id="2067" name="Picture 136" descr="desktop_computer_stylized_medium"/>
            <p:cNvPicPr/>
            <p:nvPr/>
          </p:nvPicPr>
          <p:blipFill>
            <a:blip r:embed="rId3"/>
            <a:stretch/>
          </p:blipFill>
          <p:spPr>
            <a:xfrm flipH="1">
              <a:off x="2620440" y="3616200"/>
              <a:ext cx="640440" cy="557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68" name="Freeform 137"/>
            <p:cNvSpPr/>
            <p:nvPr/>
          </p:nvSpPr>
          <p:spPr>
            <a:xfrm flipH="1">
              <a:off x="2891160" y="3669840"/>
              <a:ext cx="310680" cy="25488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69" name="Group 138"/>
          <p:cNvGrpSpPr/>
          <p:nvPr/>
        </p:nvGrpSpPr>
        <p:grpSpPr>
          <a:xfrm>
            <a:off x="6327720" y="2565360"/>
            <a:ext cx="640440" cy="557640"/>
            <a:chOff x="6327720" y="2565360"/>
            <a:chExt cx="640440" cy="557640"/>
          </a:xfrm>
        </p:grpSpPr>
        <p:pic>
          <p:nvPicPr>
            <p:cNvPr id="2070" name="Picture 139" descr="desktop_computer_stylized_medium"/>
            <p:cNvPicPr/>
            <p:nvPr/>
          </p:nvPicPr>
          <p:blipFill>
            <a:blip r:embed="rId4"/>
            <a:stretch/>
          </p:blipFill>
          <p:spPr>
            <a:xfrm>
              <a:off x="6327720" y="2565360"/>
              <a:ext cx="640440" cy="557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71" name="Freeform 140"/>
            <p:cNvSpPr/>
            <p:nvPr/>
          </p:nvSpPr>
          <p:spPr>
            <a:xfrm>
              <a:off x="6383880" y="2619000"/>
              <a:ext cx="310680" cy="25488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72" name="Group 141"/>
          <p:cNvGrpSpPr/>
          <p:nvPr/>
        </p:nvGrpSpPr>
        <p:grpSpPr>
          <a:xfrm>
            <a:off x="6402240" y="3844800"/>
            <a:ext cx="640440" cy="557640"/>
            <a:chOff x="6402240" y="3844800"/>
            <a:chExt cx="640440" cy="557640"/>
          </a:xfrm>
        </p:grpSpPr>
        <p:pic>
          <p:nvPicPr>
            <p:cNvPr id="2073" name="Picture 142" descr="desktop_computer_stylized_medium"/>
            <p:cNvPicPr/>
            <p:nvPr/>
          </p:nvPicPr>
          <p:blipFill>
            <a:blip r:embed="rId5"/>
            <a:stretch/>
          </p:blipFill>
          <p:spPr>
            <a:xfrm>
              <a:off x="6402240" y="3844800"/>
              <a:ext cx="640440" cy="557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74" name="Freeform 143"/>
            <p:cNvSpPr/>
            <p:nvPr/>
          </p:nvSpPr>
          <p:spPr>
            <a:xfrm>
              <a:off x="6458760" y="3898440"/>
              <a:ext cx="310680" cy="25488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75" name="Group 144"/>
          <p:cNvGrpSpPr/>
          <p:nvPr/>
        </p:nvGrpSpPr>
        <p:grpSpPr>
          <a:xfrm>
            <a:off x="5194440" y="5369040"/>
            <a:ext cx="640440" cy="557640"/>
            <a:chOff x="5194440" y="5369040"/>
            <a:chExt cx="640440" cy="557640"/>
          </a:xfrm>
        </p:grpSpPr>
        <p:pic>
          <p:nvPicPr>
            <p:cNvPr id="2076" name="Picture 145" descr="desktop_computer_stylized_medium"/>
            <p:cNvPicPr/>
            <p:nvPr/>
          </p:nvPicPr>
          <p:blipFill>
            <a:blip r:embed="rId6"/>
            <a:stretch/>
          </p:blipFill>
          <p:spPr>
            <a:xfrm>
              <a:off x="5194440" y="5369040"/>
              <a:ext cx="640440" cy="557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77" name="Freeform 146"/>
            <p:cNvSpPr/>
            <p:nvPr/>
          </p:nvSpPr>
          <p:spPr>
            <a:xfrm>
              <a:off x="5250600" y="5422680"/>
              <a:ext cx="310680" cy="25488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78" name="Group 147"/>
          <p:cNvGrpSpPr/>
          <p:nvPr/>
        </p:nvGrpSpPr>
        <p:grpSpPr>
          <a:xfrm>
            <a:off x="4030560" y="5410080"/>
            <a:ext cx="640440" cy="557640"/>
            <a:chOff x="4030560" y="5410080"/>
            <a:chExt cx="640440" cy="557640"/>
          </a:xfrm>
        </p:grpSpPr>
        <p:pic>
          <p:nvPicPr>
            <p:cNvPr id="2079" name="Picture 148" descr="desktop_computer_stylized_medium"/>
            <p:cNvPicPr/>
            <p:nvPr/>
          </p:nvPicPr>
          <p:blipFill>
            <a:blip r:embed="rId7"/>
            <a:stretch/>
          </p:blipFill>
          <p:spPr>
            <a:xfrm>
              <a:off x="4030560" y="5410080"/>
              <a:ext cx="640440" cy="557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80" name="Freeform 149"/>
            <p:cNvSpPr/>
            <p:nvPr/>
          </p:nvSpPr>
          <p:spPr>
            <a:xfrm>
              <a:off x="4086720" y="5463720"/>
              <a:ext cx="310680" cy="25488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81" name="Group 150"/>
          <p:cNvGrpSpPr/>
          <p:nvPr/>
        </p:nvGrpSpPr>
        <p:grpSpPr>
          <a:xfrm>
            <a:off x="4459320" y="3503520"/>
            <a:ext cx="697680" cy="354600"/>
            <a:chOff x="4459320" y="3503520"/>
            <a:chExt cx="697680" cy="354600"/>
          </a:xfrm>
        </p:grpSpPr>
        <p:sp>
          <p:nvSpPr>
            <p:cNvPr id="2082" name="Oval 407"/>
            <p:cNvSpPr/>
            <p:nvPr/>
          </p:nvSpPr>
          <p:spPr>
            <a:xfrm>
              <a:off x="4462560" y="3661200"/>
              <a:ext cx="691200" cy="196920"/>
            </a:xfrm>
            <a:prstGeom prst="ellipse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3" name="Rectangle 410"/>
            <p:cNvSpPr/>
            <p:nvPr/>
          </p:nvSpPr>
          <p:spPr>
            <a:xfrm>
              <a:off x="4462560" y="3638520"/>
              <a:ext cx="694440" cy="122400"/>
            </a:xfrm>
            <a:prstGeom prst="rect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4" name="Oval 411"/>
            <p:cNvSpPr/>
            <p:nvPr/>
          </p:nvSpPr>
          <p:spPr>
            <a:xfrm>
              <a:off x="4459320" y="3503520"/>
              <a:ext cx="692280" cy="231120"/>
            </a:xfrm>
            <a:prstGeom prst="ellipse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085" name="Group 154"/>
            <p:cNvGrpSpPr/>
            <p:nvPr/>
          </p:nvGrpSpPr>
          <p:grpSpPr>
            <a:xfrm>
              <a:off x="4598640" y="3564000"/>
              <a:ext cx="390960" cy="106560"/>
              <a:chOff x="4598640" y="3564000"/>
              <a:chExt cx="390960" cy="106560"/>
            </a:xfrm>
          </p:grpSpPr>
          <p:sp>
            <p:nvSpPr>
              <p:cNvPr id="2086" name="Freeform 155"/>
              <p:cNvSpPr/>
              <p:nvPr/>
            </p:nvSpPr>
            <p:spPr>
              <a:xfrm>
                <a:off x="4598640" y="3564000"/>
                <a:ext cx="390960" cy="106560"/>
              </a:xfrm>
              <a:custGeom>
                <a:avLst/>
                <a:gdLst/>
                <a:ah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87" name="Freeform 156"/>
              <p:cNvSpPr/>
              <p:nvPr/>
            </p:nvSpPr>
            <p:spPr>
              <a:xfrm>
                <a:off x="4616280" y="3564000"/>
                <a:ext cx="355320" cy="106560"/>
              </a:xfrm>
              <a:custGeom>
                <a:avLst/>
                <a:gdLst/>
                <a:ah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088" name="Line 157"/>
            <p:cNvSpPr/>
            <p:nvPr/>
          </p:nvSpPr>
          <p:spPr>
            <a:xfrm>
              <a:off x="4462200" y="3612240"/>
              <a:ext cx="360" cy="15660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9" name="Line 158"/>
            <p:cNvSpPr/>
            <p:nvPr/>
          </p:nvSpPr>
          <p:spPr>
            <a:xfrm>
              <a:off x="5152320" y="3619440"/>
              <a:ext cx="360" cy="15372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90" name="Rectangle 162"/>
          <p:cNvSpPr/>
          <p:nvPr/>
        </p:nvSpPr>
        <p:spPr>
          <a:xfrm>
            <a:off x="3313080" y="3119400"/>
            <a:ext cx="288000" cy="232200"/>
          </a:xfrm>
          <a:prstGeom prst="rect">
            <a:avLst/>
          </a:prstGeom>
          <a:solidFill>
            <a:srgbClr val="66cc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1" name="Text Box 110"/>
          <p:cNvSpPr/>
          <p:nvPr/>
        </p:nvSpPr>
        <p:spPr>
          <a:xfrm>
            <a:off x="3101760" y="3025800"/>
            <a:ext cx="10256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223.1.1.2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92" name="Rectangle 165"/>
          <p:cNvSpPr/>
          <p:nvPr/>
        </p:nvSpPr>
        <p:spPr>
          <a:xfrm>
            <a:off x="6054840" y="3828960"/>
            <a:ext cx="288000" cy="232200"/>
          </a:xfrm>
          <a:prstGeom prst="rect">
            <a:avLst/>
          </a:prstGeom>
          <a:solidFill>
            <a:srgbClr val="66cc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3" name="Rectangle 166"/>
          <p:cNvSpPr/>
          <p:nvPr/>
        </p:nvSpPr>
        <p:spPr>
          <a:xfrm>
            <a:off x="4702320" y="4014720"/>
            <a:ext cx="288000" cy="232200"/>
          </a:xfrm>
          <a:prstGeom prst="rect">
            <a:avLst/>
          </a:prstGeom>
          <a:solidFill>
            <a:srgbClr val="66cc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4" name="Text Box 128"/>
          <p:cNvSpPr/>
          <p:nvPr/>
        </p:nvSpPr>
        <p:spPr>
          <a:xfrm>
            <a:off x="4273200" y="3976560"/>
            <a:ext cx="11383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223.1.3.27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95" name="Text Box 118"/>
          <p:cNvSpPr/>
          <p:nvPr/>
        </p:nvSpPr>
        <p:spPr>
          <a:xfrm>
            <a:off x="5378400" y="3843360"/>
            <a:ext cx="10256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223.1.2.2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96" name="Text Box 119"/>
          <p:cNvSpPr/>
          <p:nvPr/>
        </p:nvSpPr>
        <p:spPr>
          <a:xfrm>
            <a:off x="6208560" y="2327400"/>
            <a:ext cx="10256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223.1.2.1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97" name="Text Box 168"/>
          <p:cNvSpPr/>
          <p:nvPr/>
        </p:nvSpPr>
        <p:spPr>
          <a:xfrm>
            <a:off x="4948920" y="1760400"/>
            <a:ext cx="987480" cy="60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85000"/>
              </a:lnSpc>
              <a:buNone/>
            </a:pPr>
            <a:r>
              <a:rPr b="0" i="1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DHCP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85000"/>
              </a:lnSpc>
              <a:buNone/>
            </a:pPr>
            <a:r>
              <a:rPr b="0" i="1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server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98" name="Text Box 170"/>
          <p:cNvSpPr/>
          <p:nvPr/>
        </p:nvSpPr>
        <p:spPr>
          <a:xfrm>
            <a:off x="8052480" y="3059280"/>
            <a:ext cx="2035800" cy="112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85000"/>
              </a:lnSpc>
              <a:buNone/>
            </a:pPr>
            <a:r>
              <a:rPr b="0" i="1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arriving DHCP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85000"/>
              </a:lnSpc>
              <a:buNone/>
            </a:pPr>
            <a:r>
              <a:rPr b="0" i="1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client needs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85000"/>
              </a:lnSpc>
              <a:buNone/>
            </a:pPr>
            <a:r>
              <a:rPr b="0" i="1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address in this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85000"/>
              </a:lnSpc>
              <a:buNone/>
            </a:pPr>
            <a:r>
              <a:rPr b="0" i="1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network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2099" name="Group 195"/>
          <p:cNvGrpSpPr/>
          <p:nvPr/>
        </p:nvGrpSpPr>
        <p:grpSpPr>
          <a:xfrm>
            <a:off x="5397480" y="2395440"/>
            <a:ext cx="400680" cy="680040"/>
            <a:chOff x="5397480" y="2395440"/>
            <a:chExt cx="400680" cy="680040"/>
          </a:xfrm>
        </p:grpSpPr>
        <p:sp>
          <p:nvSpPr>
            <p:cNvPr id="2100" name="Freeform 196"/>
            <p:cNvSpPr/>
            <p:nvPr/>
          </p:nvSpPr>
          <p:spPr>
            <a:xfrm>
              <a:off x="5715360" y="2396520"/>
              <a:ext cx="78840" cy="64872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1" name="Rectangle 197"/>
            <p:cNvSpPr/>
            <p:nvPr/>
          </p:nvSpPr>
          <p:spPr>
            <a:xfrm>
              <a:off x="5416560" y="2395440"/>
              <a:ext cx="294480" cy="64800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2" name="Freeform 198"/>
            <p:cNvSpPr/>
            <p:nvPr/>
          </p:nvSpPr>
          <p:spPr>
            <a:xfrm>
              <a:off x="5730480" y="2435760"/>
              <a:ext cx="46440" cy="60012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3" name="Freeform 199"/>
            <p:cNvSpPr/>
            <p:nvPr/>
          </p:nvSpPr>
          <p:spPr>
            <a:xfrm>
              <a:off x="5720040" y="2739600"/>
              <a:ext cx="73080" cy="5256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4" name="Rectangle 200"/>
            <p:cNvSpPr/>
            <p:nvPr/>
          </p:nvSpPr>
          <p:spPr>
            <a:xfrm>
              <a:off x="5418000" y="2469960"/>
              <a:ext cx="167040" cy="1296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105" name="Group 201"/>
            <p:cNvGrpSpPr/>
            <p:nvPr/>
          </p:nvGrpSpPr>
          <p:grpSpPr>
            <a:xfrm>
              <a:off x="5568840" y="2463840"/>
              <a:ext cx="162360" cy="39960"/>
              <a:chOff x="5568840" y="2463840"/>
              <a:chExt cx="162360" cy="39960"/>
            </a:xfrm>
          </p:grpSpPr>
          <p:sp>
            <p:nvSpPr>
              <p:cNvPr id="2106" name="AutoShape 202"/>
              <p:cNvSpPr/>
              <p:nvPr/>
            </p:nvSpPr>
            <p:spPr>
              <a:xfrm>
                <a:off x="5568840" y="2463840"/>
                <a:ext cx="162360" cy="399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07" name="AutoShape 203"/>
              <p:cNvSpPr/>
              <p:nvPr/>
            </p:nvSpPr>
            <p:spPr>
              <a:xfrm>
                <a:off x="5572080" y="2468520"/>
                <a:ext cx="154440" cy="306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108" name="Rectangle 204"/>
            <p:cNvSpPr/>
            <p:nvPr/>
          </p:nvSpPr>
          <p:spPr>
            <a:xfrm>
              <a:off x="5421240" y="2563920"/>
              <a:ext cx="167040" cy="118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109" name="Group 205"/>
            <p:cNvGrpSpPr/>
            <p:nvPr/>
          </p:nvGrpSpPr>
          <p:grpSpPr>
            <a:xfrm>
              <a:off x="5569200" y="2556000"/>
              <a:ext cx="162360" cy="37080"/>
              <a:chOff x="5569200" y="2556000"/>
              <a:chExt cx="162360" cy="37080"/>
            </a:xfrm>
          </p:grpSpPr>
          <p:sp>
            <p:nvSpPr>
              <p:cNvPr id="2110" name="AutoShape 206"/>
              <p:cNvSpPr/>
              <p:nvPr/>
            </p:nvSpPr>
            <p:spPr>
              <a:xfrm>
                <a:off x="5569200" y="2556000"/>
                <a:ext cx="162360" cy="3708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11" name="AutoShape 207"/>
              <p:cNvSpPr/>
              <p:nvPr/>
            </p:nvSpPr>
            <p:spPr>
              <a:xfrm>
                <a:off x="5572080" y="2560680"/>
                <a:ext cx="154440" cy="2736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112" name="Rectangle 208"/>
            <p:cNvSpPr/>
            <p:nvPr/>
          </p:nvSpPr>
          <p:spPr>
            <a:xfrm>
              <a:off x="5419800" y="2658960"/>
              <a:ext cx="165600" cy="1296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3" name="Rectangle 209"/>
            <p:cNvSpPr/>
            <p:nvPr/>
          </p:nvSpPr>
          <p:spPr>
            <a:xfrm>
              <a:off x="5423040" y="2745000"/>
              <a:ext cx="165600" cy="118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114" name="Group 210"/>
            <p:cNvGrpSpPr/>
            <p:nvPr/>
          </p:nvGrpSpPr>
          <p:grpSpPr>
            <a:xfrm>
              <a:off x="5565960" y="2738520"/>
              <a:ext cx="162360" cy="41760"/>
              <a:chOff x="5565960" y="2738520"/>
              <a:chExt cx="162360" cy="41760"/>
            </a:xfrm>
          </p:grpSpPr>
          <p:sp>
            <p:nvSpPr>
              <p:cNvPr id="2115" name="AutoShape 211"/>
              <p:cNvSpPr/>
              <p:nvPr/>
            </p:nvSpPr>
            <p:spPr>
              <a:xfrm>
                <a:off x="5565960" y="2738520"/>
                <a:ext cx="162360" cy="417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16" name="AutoShape 212"/>
              <p:cNvSpPr/>
              <p:nvPr/>
            </p:nvSpPr>
            <p:spPr>
              <a:xfrm>
                <a:off x="5569200" y="2741760"/>
                <a:ext cx="154440" cy="324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117" name="Freeform 213"/>
            <p:cNvSpPr/>
            <p:nvPr/>
          </p:nvSpPr>
          <p:spPr>
            <a:xfrm>
              <a:off x="5721120" y="2658600"/>
              <a:ext cx="73080" cy="5220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118" name="Group 214"/>
            <p:cNvGrpSpPr/>
            <p:nvPr/>
          </p:nvGrpSpPr>
          <p:grpSpPr>
            <a:xfrm>
              <a:off x="5565960" y="2651040"/>
              <a:ext cx="164160" cy="38880"/>
              <a:chOff x="5565960" y="2651040"/>
              <a:chExt cx="164160" cy="38880"/>
            </a:xfrm>
          </p:grpSpPr>
          <p:sp>
            <p:nvSpPr>
              <p:cNvPr id="2119" name="AutoShape 215"/>
              <p:cNvSpPr/>
              <p:nvPr/>
            </p:nvSpPr>
            <p:spPr>
              <a:xfrm>
                <a:off x="5565960" y="2651040"/>
                <a:ext cx="164160" cy="3888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20" name="AutoShape 216"/>
              <p:cNvSpPr/>
              <p:nvPr/>
            </p:nvSpPr>
            <p:spPr>
              <a:xfrm>
                <a:off x="5569200" y="2656080"/>
                <a:ext cx="156240" cy="2916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121" name="Rectangle 217"/>
            <p:cNvSpPr/>
            <p:nvPr/>
          </p:nvSpPr>
          <p:spPr>
            <a:xfrm>
              <a:off x="5710320" y="2395440"/>
              <a:ext cx="18000" cy="64980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2" name="Freeform 218"/>
            <p:cNvSpPr/>
            <p:nvPr/>
          </p:nvSpPr>
          <p:spPr>
            <a:xfrm>
              <a:off x="5727960" y="2559960"/>
              <a:ext cx="65880" cy="5940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3" name="Freeform 219"/>
            <p:cNvSpPr/>
            <p:nvPr/>
          </p:nvSpPr>
          <p:spPr>
            <a:xfrm>
              <a:off x="5728680" y="2466720"/>
              <a:ext cx="67680" cy="6696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4" name="Oval 220"/>
            <p:cNvSpPr/>
            <p:nvPr/>
          </p:nvSpPr>
          <p:spPr>
            <a:xfrm>
              <a:off x="5784840" y="3016440"/>
              <a:ext cx="13320" cy="25920"/>
            </a:xfrm>
            <a:prstGeom prst="ellipse">
              <a:avLst/>
            </a:pr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5" name="Freeform 221"/>
            <p:cNvSpPr/>
            <p:nvPr/>
          </p:nvSpPr>
          <p:spPr>
            <a:xfrm>
              <a:off x="5725080" y="3016440"/>
              <a:ext cx="68040" cy="5580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6" name="AutoShape 222"/>
            <p:cNvSpPr/>
            <p:nvPr/>
          </p:nvSpPr>
          <p:spPr>
            <a:xfrm>
              <a:off x="5397480" y="3035520"/>
              <a:ext cx="337320" cy="3996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7" name="AutoShape 223"/>
            <p:cNvSpPr/>
            <p:nvPr/>
          </p:nvSpPr>
          <p:spPr>
            <a:xfrm>
              <a:off x="5416560" y="3044880"/>
              <a:ext cx="300600" cy="2124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44546a"/>
                </a:gs>
                <a:gs pos="100000">
                  <a:srgbClr val="e7e6e6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8" name="Oval 224"/>
            <p:cNvSpPr/>
            <p:nvPr/>
          </p:nvSpPr>
          <p:spPr>
            <a:xfrm>
              <a:off x="5445000" y="2951280"/>
              <a:ext cx="43560" cy="3888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9" name="Oval 225"/>
            <p:cNvSpPr/>
            <p:nvPr/>
          </p:nvSpPr>
          <p:spPr>
            <a:xfrm>
              <a:off x="5494320" y="2951280"/>
              <a:ext cx="45000" cy="3996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0" name="Oval 226"/>
            <p:cNvSpPr/>
            <p:nvPr/>
          </p:nvSpPr>
          <p:spPr>
            <a:xfrm>
              <a:off x="5545080" y="2951280"/>
              <a:ext cx="43560" cy="3888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1" name="Rectangle 227"/>
            <p:cNvSpPr/>
            <p:nvPr/>
          </p:nvSpPr>
          <p:spPr>
            <a:xfrm>
              <a:off x="5657760" y="2795400"/>
              <a:ext cx="22680" cy="21492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132" name="Group 231"/>
          <p:cNvGrpSpPr/>
          <p:nvPr/>
        </p:nvGrpSpPr>
        <p:grpSpPr>
          <a:xfrm>
            <a:off x="7010280" y="3141720"/>
            <a:ext cx="1100520" cy="559080"/>
            <a:chOff x="7010280" y="3141720"/>
            <a:chExt cx="1100520" cy="559080"/>
          </a:xfrm>
        </p:grpSpPr>
        <p:grpSp>
          <p:nvGrpSpPr>
            <p:cNvPr id="2133" name="Group 229"/>
            <p:cNvGrpSpPr/>
            <p:nvPr/>
          </p:nvGrpSpPr>
          <p:grpSpPr>
            <a:xfrm>
              <a:off x="7324920" y="3141720"/>
              <a:ext cx="785880" cy="559080"/>
              <a:chOff x="7324920" y="3141720"/>
              <a:chExt cx="785880" cy="559080"/>
            </a:xfrm>
          </p:grpSpPr>
          <p:pic>
            <p:nvPicPr>
              <p:cNvPr id="2134" name="Picture 173" descr="laptop_keyboard"/>
              <p:cNvPicPr/>
              <p:nvPr/>
            </p:nvPicPr>
            <p:blipFill>
              <a:blip r:embed="rId8"/>
              <a:stretch/>
            </p:blipFill>
            <p:spPr>
              <a:xfrm flipH="1" rot="109200">
                <a:off x="7328880" y="3417480"/>
                <a:ext cx="672120" cy="27252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135" name="Freeform 174"/>
              <p:cNvSpPr/>
              <p:nvPr/>
            </p:nvSpPr>
            <p:spPr>
              <a:xfrm>
                <a:off x="7551360" y="3153600"/>
                <a:ext cx="540360" cy="354960"/>
              </a:xfrm>
              <a:custGeom>
                <a:avLst/>
                <a:gdLst/>
                <a:ahLst/>
                <a:rect l="l" t="t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136" name="Picture 175" descr="screen"/>
              <p:cNvPicPr/>
              <p:nvPr/>
            </p:nvPicPr>
            <p:blipFill>
              <a:blip r:embed="rId9"/>
              <a:stretch/>
            </p:blipFill>
            <p:spPr>
              <a:xfrm>
                <a:off x="7578360" y="3161880"/>
                <a:ext cx="490680" cy="3240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137" name="Freeform 176"/>
              <p:cNvSpPr/>
              <p:nvPr/>
            </p:nvSpPr>
            <p:spPr>
              <a:xfrm>
                <a:off x="7649640" y="3142800"/>
                <a:ext cx="457560" cy="64800"/>
              </a:xfrm>
              <a:custGeom>
                <a:avLst/>
                <a:gdLst/>
                <a:ahLst/>
                <a:rect l="l" t="t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38" name="Freeform 177"/>
              <p:cNvSpPr/>
              <p:nvPr/>
            </p:nvSpPr>
            <p:spPr>
              <a:xfrm>
                <a:off x="7546320" y="3141720"/>
                <a:ext cx="126720" cy="274680"/>
              </a:xfrm>
              <a:custGeom>
                <a:avLst/>
                <a:gdLst/>
                <a:ahLst/>
                <a:rect l="l" t="t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39" name="Freeform 178"/>
              <p:cNvSpPr/>
              <p:nvPr/>
            </p:nvSpPr>
            <p:spPr>
              <a:xfrm>
                <a:off x="7967880" y="3192120"/>
                <a:ext cx="136800" cy="316800"/>
              </a:xfrm>
              <a:custGeom>
                <a:avLst/>
                <a:gdLst/>
                <a:ahLst/>
                <a:rect l="l" t="t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40" name="Freeform 179"/>
              <p:cNvSpPr/>
              <p:nvPr/>
            </p:nvSpPr>
            <p:spPr>
              <a:xfrm>
                <a:off x="7544880" y="3404160"/>
                <a:ext cx="502200" cy="105480"/>
              </a:xfrm>
              <a:custGeom>
                <a:avLst/>
                <a:gdLst/>
                <a:ahLst/>
                <a:rect l="l" t="t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cc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41" name="Freeform 180"/>
              <p:cNvSpPr/>
              <p:nvPr/>
            </p:nvSpPr>
            <p:spPr>
              <a:xfrm>
                <a:off x="7983000" y="3194280"/>
                <a:ext cx="127800" cy="317880"/>
              </a:xfrm>
              <a:custGeom>
                <a:avLst/>
                <a:gdLst/>
                <a:ahLst/>
                <a:rect l="l" t="t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42" name="Freeform 181"/>
              <p:cNvSpPr/>
              <p:nvPr/>
            </p:nvSpPr>
            <p:spPr>
              <a:xfrm>
                <a:off x="7544880" y="3418560"/>
                <a:ext cx="447120" cy="104400"/>
              </a:xfrm>
              <a:custGeom>
                <a:avLst/>
                <a:gdLst/>
                <a:ahLst/>
                <a:rect l="l" t="t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143" name="Group 182"/>
              <p:cNvGrpSpPr/>
              <p:nvPr/>
            </p:nvGrpSpPr>
            <p:grpSpPr>
              <a:xfrm>
                <a:off x="7537320" y="3531600"/>
                <a:ext cx="150840" cy="62640"/>
                <a:chOff x="7537320" y="3531600"/>
                <a:chExt cx="150840" cy="62640"/>
              </a:xfrm>
            </p:grpSpPr>
            <p:sp>
              <p:nvSpPr>
                <p:cNvPr id="2144" name="Freeform 183"/>
                <p:cNvSpPr/>
                <p:nvPr/>
              </p:nvSpPr>
              <p:spPr>
                <a:xfrm>
                  <a:off x="7537320" y="3531600"/>
                  <a:ext cx="150840" cy="62640"/>
                </a:xfrm>
                <a:custGeom>
                  <a:avLst/>
                  <a:gdLst/>
                  <a:ahLst/>
                  <a:rect l="l" t="t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45" name="Freeform 184"/>
                <p:cNvSpPr/>
                <p:nvPr/>
              </p:nvSpPr>
              <p:spPr>
                <a:xfrm>
                  <a:off x="7540200" y="3532680"/>
                  <a:ext cx="145800" cy="59400"/>
                </a:xfrm>
                <a:custGeom>
                  <a:avLst/>
                  <a:gdLst/>
                  <a:ahLst/>
                  <a:rect l="l" t="t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46" name="Freeform 185"/>
                <p:cNvSpPr/>
                <p:nvPr/>
              </p:nvSpPr>
              <p:spPr>
                <a:xfrm>
                  <a:off x="7551000" y="3556440"/>
                  <a:ext cx="51120" cy="18360"/>
                </a:xfrm>
                <a:custGeom>
                  <a:avLst/>
                  <a:gdLst/>
                  <a:ahLst/>
                  <a:rect l="l" t="t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47" name="Freeform 186"/>
                <p:cNvSpPr/>
                <p:nvPr/>
              </p:nvSpPr>
              <p:spPr>
                <a:xfrm>
                  <a:off x="7549200" y="3565080"/>
                  <a:ext cx="38160" cy="11160"/>
                </a:xfrm>
                <a:custGeom>
                  <a:avLst/>
                  <a:gdLst/>
                  <a:ahLst/>
                  <a:rect l="l" t="t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48" name="Freeform 187"/>
                <p:cNvSpPr/>
                <p:nvPr/>
              </p:nvSpPr>
              <p:spPr>
                <a:xfrm>
                  <a:off x="7593840" y="3568680"/>
                  <a:ext cx="51120" cy="18720"/>
                </a:xfrm>
                <a:custGeom>
                  <a:avLst/>
                  <a:gdLst/>
                  <a:ahLst/>
                  <a:rect l="l" t="t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49" name="Freeform 188"/>
                <p:cNvSpPr/>
                <p:nvPr/>
              </p:nvSpPr>
              <p:spPr>
                <a:xfrm>
                  <a:off x="7592040" y="3578040"/>
                  <a:ext cx="38160" cy="11160"/>
                </a:xfrm>
                <a:custGeom>
                  <a:avLst/>
                  <a:gdLst/>
                  <a:ahLst/>
                  <a:rect l="l" t="t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150" name="Freeform 189"/>
              <p:cNvSpPr/>
              <p:nvPr/>
            </p:nvSpPr>
            <p:spPr>
              <a:xfrm>
                <a:off x="7797960" y="3540960"/>
                <a:ext cx="182880" cy="137880"/>
              </a:xfrm>
              <a:custGeom>
                <a:avLst/>
                <a:gdLst/>
                <a:ahLst/>
                <a:rect l="l" t="t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51" name="Freeform 190"/>
              <p:cNvSpPr/>
              <p:nvPr/>
            </p:nvSpPr>
            <p:spPr>
              <a:xfrm>
                <a:off x="7327800" y="3551760"/>
                <a:ext cx="470160" cy="126000"/>
              </a:xfrm>
              <a:custGeom>
                <a:avLst/>
                <a:gdLst/>
                <a:ahLst/>
                <a:rect l="l" t="t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52" name="Freeform 191"/>
              <p:cNvSpPr/>
              <p:nvPr/>
            </p:nvSpPr>
            <p:spPr>
              <a:xfrm>
                <a:off x="7327800" y="3529080"/>
                <a:ext cx="3960" cy="24120"/>
              </a:xfrm>
              <a:custGeom>
                <a:avLst/>
                <a:gdLst/>
                <a:ahLst/>
                <a:rect l="l" t="t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53" name="Freeform 192"/>
              <p:cNvSpPr/>
              <p:nvPr/>
            </p:nvSpPr>
            <p:spPr>
              <a:xfrm>
                <a:off x="7329240" y="3424680"/>
                <a:ext cx="217440" cy="104400"/>
              </a:xfrm>
              <a:custGeom>
                <a:avLst/>
                <a:gdLst/>
                <a:ahLst/>
                <a:rect l="l" t="t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54" name="Freeform 193"/>
              <p:cNvSpPr/>
              <p:nvPr/>
            </p:nvSpPr>
            <p:spPr>
              <a:xfrm>
                <a:off x="7343280" y="3533760"/>
                <a:ext cx="446040" cy="121320"/>
              </a:xfrm>
              <a:custGeom>
                <a:avLst/>
                <a:gdLst/>
                <a:ahLst/>
                <a:rect l="l" t="t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55" name="Freeform 194"/>
              <p:cNvSpPr/>
              <p:nvPr/>
            </p:nvSpPr>
            <p:spPr>
              <a:xfrm flipV="1">
                <a:off x="7790400" y="3524040"/>
                <a:ext cx="180360" cy="124920"/>
              </a:xfrm>
              <a:custGeom>
                <a:avLst/>
                <a:gdLst/>
                <a:ahLst/>
                <a:rect l="l" t="t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156" name="Line 230"/>
            <p:cNvSpPr/>
            <p:nvPr/>
          </p:nvSpPr>
          <p:spPr>
            <a:xfrm flipH="1">
              <a:off x="7010280" y="3465360"/>
              <a:ext cx="43488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157" name="AutoShape 232"/>
          <p:cNvSpPr/>
          <p:nvPr/>
        </p:nvSpPr>
        <p:spPr>
          <a:xfrm>
            <a:off x="7278840" y="3699000"/>
            <a:ext cx="975240" cy="373680"/>
          </a:xfrm>
          <a:prstGeom prst="leftArrow">
            <a:avLst>
              <a:gd name="adj1" fmla="val 50000"/>
              <a:gd name="adj2" fmla="val 65148"/>
            </a:avLst>
          </a:prstGeom>
          <a:gradFill rotWithShape="0">
            <a:gsLst>
              <a:gs pos="0">
                <a:srgbClr val="cc0000"/>
              </a:gs>
              <a:gs pos="100000">
                <a:srgbClr val="ffffff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8" name="Line 233"/>
          <p:cNvSpPr/>
          <p:nvPr/>
        </p:nvSpPr>
        <p:spPr>
          <a:xfrm flipH="1">
            <a:off x="5792760" y="2954160"/>
            <a:ext cx="314280" cy="468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159" name="Picture 125" descr=""/>
          <p:cNvPicPr/>
          <p:nvPr/>
        </p:nvPicPr>
        <p:blipFill>
          <a:blip r:embed="rId10"/>
          <a:stretch/>
        </p:blipFill>
        <p:spPr>
          <a:xfrm>
            <a:off x="10885680" y="472680"/>
            <a:ext cx="1017360" cy="539280"/>
          </a:xfrm>
          <a:prstGeom prst="rect">
            <a:avLst/>
          </a:prstGeom>
          <a:ln w="0">
            <a:noFill/>
          </a:ln>
        </p:spPr>
      </p:pic>
      <p:sp>
        <p:nvSpPr>
          <p:cNvPr id="2160" name="TextBox 126"/>
          <p:cNvSpPr/>
          <p:nvPr/>
        </p:nvSpPr>
        <p:spPr>
          <a:xfrm>
            <a:off x="213120" y="6550200"/>
            <a:ext cx="11977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1" name="Text Box 7"/>
          <p:cNvSpPr/>
          <p:nvPr/>
        </p:nvSpPr>
        <p:spPr>
          <a:xfrm>
            <a:off x="2297880" y="1270080"/>
            <a:ext cx="2555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cc0000"/>
                </a:solidFill>
                <a:latin typeface="Arial Unicode MS"/>
                <a:ea typeface="Arial Unicode MS"/>
              </a:rPr>
              <a:t>DHCP server: 223.1.2.5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62" name="Text Box 8"/>
          <p:cNvSpPr/>
          <p:nvPr/>
        </p:nvSpPr>
        <p:spPr>
          <a:xfrm>
            <a:off x="7507440" y="1311120"/>
            <a:ext cx="956880" cy="50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85000"/>
              </a:lnSpc>
              <a:buNone/>
            </a:pPr>
            <a:r>
              <a:rPr b="0" lang="en-US" sz="1600" spc="-1" strike="noStrike">
                <a:solidFill>
                  <a:srgbClr val="cc0000"/>
                </a:solidFill>
                <a:latin typeface="Arial Unicode MS"/>
                <a:ea typeface="Arial Unicode MS"/>
              </a:rPr>
              <a:t>arriving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85000"/>
              </a:lnSpc>
              <a:buNone/>
            </a:pPr>
            <a:r>
              <a:rPr b="0" lang="en-US" sz="1600" spc="-1" strike="noStrike">
                <a:solidFill>
                  <a:srgbClr val="cc0000"/>
                </a:solidFill>
                <a:latin typeface="Arial Unicode MS"/>
                <a:ea typeface="Arial Unicode MS"/>
              </a:rPr>
              <a:t> </a:t>
            </a:r>
            <a:r>
              <a:rPr b="0" lang="en-US" sz="1600" spc="-1" strike="noStrike">
                <a:solidFill>
                  <a:srgbClr val="cc0000"/>
                </a:solidFill>
                <a:latin typeface="Arial Unicode MS"/>
                <a:ea typeface="Arial Unicode MS"/>
              </a:rPr>
              <a:t>client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63" name="Line 10"/>
          <p:cNvSpPr/>
          <p:nvPr/>
        </p:nvSpPr>
        <p:spPr>
          <a:xfrm flipH="1">
            <a:off x="3340080" y="2163600"/>
            <a:ext cx="10800" cy="4027320"/>
          </a:xfrm>
          <a:prstGeom prst="line">
            <a:avLst/>
          </a:prstGeom>
          <a:ln w="9525">
            <a:solidFill>
              <a:srgbClr val="e7e6e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64" name="Line 11"/>
          <p:cNvSpPr/>
          <p:nvPr/>
        </p:nvSpPr>
        <p:spPr>
          <a:xfrm flipH="1">
            <a:off x="7866000" y="2239920"/>
            <a:ext cx="11160" cy="4140000"/>
          </a:xfrm>
          <a:prstGeom prst="line">
            <a:avLst/>
          </a:prstGeom>
          <a:ln w="9525">
            <a:solidFill>
              <a:srgbClr val="e7e6e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165" name="Group 5"/>
          <p:cNvGrpSpPr/>
          <p:nvPr/>
        </p:nvGrpSpPr>
        <p:grpSpPr>
          <a:xfrm>
            <a:off x="3384360" y="1343160"/>
            <a:ext cx="4395960" cy="1401480"/>
            <a:chOff x="3384360" y="1343160"/>
            <a:chExt cx="4395960" cy="1401480"/>
          </a:xfrm>
        </p:grpSpPr>
        <p:sp>
          <p:nvSpPr>
            <p:cNvPr id="2166" name="Line 9"/>
            <p:cNvSpPr/>
            <p:nvPr/>
          </p:nvSpPr>
          <p:spPr>
            <a:xfrm flipH="1">
              <a:off x="3384360" y="2207880"/>
              <a:ext cx="4395960" cy="5367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167" name="Group 23"/>
            <p:cNvGrpSpPr/>
            <p:nvPr/>
          </p:nvGrpSpPr>
          <p:grpSpPr>
            <a:xfrm>
              <a:off x="4913280" y="1343160"/>
              <a:ext cx="2672640" cy="1114920"/>
              <a:chOff x="4913280" y="1343160"/>
              <a:chExt cx="2672640" cy="1114920"/>
            </a:xfrm>
          </p:grpSpPr>
          <p:sp>
            <p:nvSpPr>
              <p:cNvPr id="2168" name="Text Box 24"/>
              <p:cNvSpPr/>
              <p:nvPr/>
            </p:nvSpPr>
            <p:spPr>
              <a:xfrm>
                <a:off x="4913280" y="1343160"/>
                <a:ext cx="1480680" cy="433080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1" lang="en-US" sz="12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DHCP discover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2169" name="Text Box 25"/>
              <p:cNvSpPr/>
              <p:nvPr/>
            </p:nvSpPr>
            <p:spPr>
              <a:xfrm>
                <a:off x="5021280" y="1649520"/>
                <a:ext cx="2564640" cy="8085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2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src : 0.0.0.0, 68     </a:t>
                </a:r>
                <a:endParaRPr b="0" lang="en-US" sz="12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2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dest.: 255.255.255.255,67</a:t>
                </a:r>
                <a:endParaRPr b="0" lang="en-US" sz="12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2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yiaddr:    0.0.0.0</a:t>
                </a:r>
                <a:endParaRPr b="0" lang="en-US" sz="12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2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transaction ID: 654</a:t>
                </a:r>
                <a:endParaRPr b="0" lang="en-US" sz="1200" spc="-1" strike="noStrike">
                  <a:latin typeface="Arial"/>
                </a:endParaRPr>
              </a:p>
            </p:txBody>
          </p:sp>
        </p:grpSp>
      </p:grpSp>
      <p:sp>
        <p:nvSpPr>
          <p:cNvPr id="2170" name="Line 26"/>
          <p:cNvSpPr/>
          <p:nvPr/>
        </p:nvSpPr>
        <p:spPr>
          <a:xfrm>
            <a:off x="3427200" y="3193920"/>
            <a:ext cx="4395960" cy="538200"/>
          </a:xfrm>
          <a:prstGeom prst="line">
            <a:avLst/>
          </a:prstGeom>
          <a:ln w="1905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171" name="Group 6"/>
          <p:cNvGrpSpPr/>
          <p:nvPr/>
        </p:nvGrpSpPr>
        <p:grpSpPr>
          <a:xfrm>
            <a:off x="5086440" y="2579760"/>
            <a:ext cx="2520000" cy="1216440"/>
            <a:chOff x="5086440" y="2579760"/>
            <a:chExt cx="2520000" cy="1216440"/>
          </a:xfrm>
        </p:grpSpPr>
        <p:sp>
          <p:nvSpPr>
            <p:cNvPr id="2172" name="Text Box 27"/>
            <p:cNvSpPr/>
            <p:nvPr/>
          </p:nvSpPr>
          <p:spPr>
            <a:xfrm>
              <a:off x="5086440" y="2579760"/>
              <a:ext cx="1378440" cy="329040"/>
            </a:xfrm>
            <a:prstGeom prst="rect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n-US" sz="12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DHCP offer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173" name="Text Box 28"/>
            <p:cNvSpPr/>
            <p:nvPr/>
          </p:nvSpPr>
          <p:spPr>
            <a:xfrm>
              <a:off x="5183280" y="2832120"/>
              <a:ext cx="2423160" cy="9640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src: 223.1.2.5, 67      </a:t>
              </a:r>
              <a:endParaRPr b="0" lang="en-US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dest:  255.255.255.255, 68</a:t>
              </a:r>
              <a:endParaRPr b="0" lang="en-US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yiaddrr: 223.1.2.4</a:t>
              </a:r>
              <a:endParaRPr b="0" lang="en-US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transaction ID: 654</a:t>
              </a:r>
              <a:endParaRPr b="0" lang="en-US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lifetime: 3600 secs</a:t>
              </a:r>
              <a:endParaRPr b="0" lang="en-US" sz="1200" spc="-1" strike="noStrike">
                <a:latin typeface="Arial"/>
              </a:endParaRPr>
            </a:p>
          </p:txBody>
        </p:sp>
      </p:grpSp>
      <p:sp>
        <p:nvSpPr>
          <p:cNvPr id="2174" name="Line 29"/>
          <p:cNvSpPr/>
          <p:nvPr/>
        </p:nvSpPr>
        <p:spPr>
          <a:xfrm flipH="1">
            <a:off x="3319200" y="4422600"/>
            <a:ext cx="4395960" cy="536400"/>
          </a:xfrm>
          <a:prstGeom prst="line">
            <a:avLst/>
          </a:prstGeom>
          <a:ln w="1905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175" name="Group 7"/>
          <p:cNvGrpSpPr/>
          <p:nvPr/>
        </p:nvGrpSpPr>
        <p:grpSpPr>
          <a:xfrm>
            <a:off x="3490920" y="3765600"/>
            <a:ext cx="2886840" cy="1259280"/>
            <a:chOff x="3490920" y="3765600"/>
            <a:chExt cx="2886840" cy="1259280"/>
          </a:xfrm>
        </p:grpSpPr>
        <p:sp>
          <p:nvSpPr>
            <p:cNvPr id="2176" name="Text Box 30"/>
            <p:cNvSpPr/>
            <p:nvPr/>
          </p:nvSpPr>
          <p:spPr>
            <a:xfrm>
              <a:off x="3490920" y="3765600"/>
              <a:ext cx="1378440" cy="327600"/>
            </a:xfrm>
            <a:prstGeom prst="rect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n-US" sz="12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DHCP request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177" name="Text Box 31"/>
            <p:cNvSpPr/>
            <p:nvPr/>
          </p:nvSpPr>
          <p:spPr>
            <a:xfrm>
              <a:off x="3621240" y="4027320"/>
              <a:ext cx="2756520" cy="9975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src:  0.0.0.0, 68     </a:t>
              </a:r>
              <a:endParaRPr b="0" lang="en-US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dest::  255.255.255.255, 67</a:t>
              </a:r>
              <a:endParaRPr b="0" lang="en-US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yiaddrr: 223.1.2.4</a:t>
              </a:r>
              <a:endParaRPr b="0" lang="en-US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transaction ID: 655</a:t>
              </a:r>
              <a:endParaRPr b="0" lang="en-US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lifetime: 3600 secs</a:t>
              </a:r>
              <a:endParaRPr b="0" lang="en-US" sz="1200" spc="-1" strike="noStrike">
                <a:latin typeface="Arial"/>
              </a:endParaRPr>
            </a:p>
          </p:txBody>
        </p:sp>
      </p:grpSp>
      <p:sp>
        <p:nvSpPr>
          <p:cNvPr id="2178" name="Line 32"/>
          <p:cNvSpPr/>
          <p:nvPr/>
        </p:nvSpPr>
        <p:spPr>
          <a:xfrm>
            <a:off x="3404880" y="5452920"/>
            <a:ext cx="4395960" cy="538200"/>
          </a:xfrm>
          <a:prstGeom prst="line">
            <a:avLst/>
          </a:prstGeom>
          <a:ln w="1905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179" name="Group 8"/>
          <p:cNvGrpSpPr/>
          <p:nvPr/>
        </p:nvGrpSpPr>
        <p:grpSpPr>
          <a:xfrm>
            <a:off x="5043600" y="5168880"/>
            <a:ext cx="2508840" cy="1270440"/>
            <a:chOff x="5043600" y="5168880"/>
            <a:chExt cx="2508840" cy="1270440"/>
          </a:xfrm>
        </p:grpSpPr>
        <p:sp>
          <p:nvSpPr>
            <p:cNvPr id="2180" name="Text Box 33"/>
            <p:cNvSpPr/>
            <p:nvPr/>
          </p:nvSpPr>
          <p:spPr>
            <a:xfrm>
              <a:off x="5043600" y="5168880"/>
              <a:ext cx="1378440" cy="327600"/>
            </a:xfrm>
            <a:prstGeom prst="rect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n-US" sz="12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DHCP ACK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181" name="Text Box 34"/>
            <p:cNvSpPr/>
            <p:nvPr/>
          </p:nvSpPr>
          <p:spPr>
            <a:xfrm>
              <a:off x="5140440" y="5421240"/>
              <a:ext cx="2412000" cy="10180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src: 223.1.2.5, 67      </a:t>
              </a:r>
              <a:endParaRPr b="0" lang="en-US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dest:  255.255.255.255, 68</a:t>
              </a:r>
              <a:endParaRPr b="0" lang="en-US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yiaddrr: 223.1.2.4</a:t>
              </a:r>
              <a:endParaRPr b="0" lang="en-US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transaction ID: 655</a:t>
              </a:r>
              <a:endParaRPr b="0" lang="en-US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lifetime: 3600 secs</a:t>
              </a:r>
              <a:endParaRPr b="0" lang="en-US" sz="1200" spc="-1" strike="noStrike">
                <a:latin typeface="Arial"/>
              </a:endParaRPr>
            </a:p>
          </p:txBody>
        </p:sp>
      </p:grpSp>
      <p:grpSp>
        <p:nvGrpSpPr>
          <p:cNvPr id="2182" name="Group 36"/>
          <p:cNvGrpSpPr/>
          <p:nvPr/>
        </p:nvGrpSpPr>
        <p:grpSpPr>
          <a:xfrm>
            <a:off x="7815240" y="1781280"/>
            <a:ext cx="786240" cy="559080"/>
            <a:chOff x="7815240" y="1781280"/>
            <a:chExt cx="786240" cy="559080"/>
          </a:xfrm>
        </p:grpSpPr>
        <p:pic>
          <p:nvPicPr>
            <p:cNvPr id="2183" name="Picture 37" descr="laptop_keyboard"/>
            <p:cNvPicPr/>
            <p:nvPr/>
          </p:nvPicPr>
          <p:blipFill>
            <a:blip r:embed="rId1"/>
            <a:stretch/>
          </p:blipFill>
          <p:spPr>
            <a:xfrm flipH="1" rot="109200">
              <a:off x="7819200" y="2057040"/>
              <a:ext cx="672120" cy="2725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184" name="Freeform 38"/>
            <p:cNvSpPr/>
            <p:nvPr/>
          </p:nvSpPr>
          <p:spPr>
            <a:xfrm>
              <a:off x="8042040" y="1793160"/>
              <a:ext cx="540360" cy="354960"/>
            </a:xfrm>
            <a:custGeom>
              <a:avLst/>
              <a:gdLst/>
              <a:ahLst/>
              <a:rect l="l" t="t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185" name="Picture 39" descr="screen"/>
            <p:cNvPicPr/>
            <p:nvPr/>
          </p:nvPicPr>
          <p:blipFill>
            <a:blip r:embed="rId2"/>
            <a:stretch/>
          </p:blipFill>
          <p:spPr>
            <a:xfrm>
              <a:off x="8068680" y="1801440"/>
              <a:ext cx="490680" cy="32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186" name="Freeform 40"/>
            <p:cNvSpPr/>
            <p:nvPr/>
          </p:nvSpPr>
          <p:spPr>
            <a:xfrm>
              <a:off x="8140320" y="1782360"/>
              <a:ext cx="457560" cy="64800"/>
            </a:xfrm>
            <a:custGeom>
              <a:avLst/>
              <a:gdLst/>
              <a:ahLst/>
              <a:rect l="l" t="t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7" name="Freeform 41"/>
            <p:cNvSpPr/>
            <p:nvPr/>
          </p:nvSpPr>
          <p:spPr>
            <a:xfrm>
              <a:off x="8037000" y="1781280"/>
              <a:ext cx="126720" cy="274680"/>
            </a:xfrm>
            <a:custGeom>
              <a:avLst/>
              <a:gdLst/>
              <a:ahLst/>
              <a:rect l="l" t="t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8" name="Freeform 42"/>
            <p:cNvSpPr/>
            <p:nvPr/>
          </p:nvSpPr>
          <p:spPr>
            <a:xfrm>
              <a:off x="8458200" y="1831680"/>
              <a:ext cx="136800" cy="316800"/>
            </a:xfrm>
            <a:custGeom>
              <a:avLst/>
              <a:gdLst/>
              <a:ahLst/>
              <a:rect l="l" t="t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9" name="Freeform 43"/>
            <p:cNvSpPr/>
            <p:nvPr/>
          </p:nvSpPr>
          <p:spPr>
            <a:xfrm>
              <a:off x="8035560" y="2043720"/>
              <a:ext cx="502200" cy="105480"/>
            </a:xfrm>
            <a:custGeom>
              <a:avLst/>
              <a:gdLst/>
              <a:ahLst/>
              <a:rect l="l" t="t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cc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0" name="Freeform 44"/>
            <p:cNvSpPr/>
            <p:nvPr/>
          </p:nvSpPr>
          <p:spPr>
            <a:xfrm>
              <a:off x="8473680" y="1833840"/>
              <a:ext cx="127800" cy="317880"/>
            </a:xfrm>
            <a:custGeom>
              <a:avLst/>
              <a:gdLst/>
              <a:ahLst/>
              <a:rect l="l" t="t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1" name="Freeform 45"/>
            <p:cNvSpPr/>
            <p:nvPr/>
          </p:nvSpPr>
          <p:spPr>
            <a:xfrm>
              <a:off x="8035560" y="2058120"/>
              <a:ext cx="447120" cy="104400"/>
            </a:xfrm>
            <a:custGeom>
              <a:avLst/>
              <a:gdLst/>
              <a:ahLst/>
              <a:rect l="l" t="t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192" name="Group 46"/>
            <p:cNvGrpSpPr/>
            <p:nvPr/>
          </p:nvGrpSpPr>
          <p:grpSpPr>
            <a:xfrm>
              <a:off x="8028000" y="2170800"/>
              <a:ext cx="150840" cy="62640"/>
              <a:chOff x="8028000" y="2170800"/>
              <a:chExt cx="150840" cy="62640"/>
            </a:xfrm>
          </p:grpSpPr>
          <p:sp>
            <p:nvSpPr>
              <p:cNvPr id="2193" name="Freeform 47"/>
              <p:cNvSpPr/>
              <p:nvPr/>
            </p:nvSpPr>
            <p:spPr>
              <a:xfrm>
                <a:off x="8028000" y="2170800"/>
                <a:ext cx="150840" cy="62640"/>
              </a:xfrm>
              <a:custGeom>
                <a:avLst/>
                <a:gdLst/>
                <a:ahLst/>
                <a:rect l="l" t="t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94" name="Freeform 48"/>
              <p:cNvSpPr/>
              <p:nvPr/>
            </p:nvSpPr>
            <p:spPr>
              <a:xfrm>
                <a:off x="8030880" y="2172240"/>
                <a:ext cx="145800" cy="59400"/>
              </a:xfrm>
              <a:custGeom>
                <a:avLst/>
                <a:gdLst/>
                <a:ahLst/>
                <a:rect l="l" t="t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95" name="Freeform 49"/>
              <p:cNvSpPr/>
              <p:nvPr/>
            </p:nvSpPr>
            <p:spPr>
              <a:xfrm>
                <a:off x="8041680" y="2196000"/>
                <a:ext cx="51120" cy="18360"/>
              </a:xfrm>
              <a:custGeom>
                <a:avLst/>
                <a:gdLst/>
                <a:ahLst/>
                <a:rect l="l" t="t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96" name="Freeform 50"/>
              <p:cNvSpPr/>
              <p:nvPr/>
            </p:nvSpPr>
            <p:spPr>
              <a:xfrm>
                <a:off x="8039880" y="2204640"/>
                <a:ext cx="38160" cy="11160"/>
              </a:xfrm>
              <a:custGeom>
                <a:avLst/>
                <a:gdLst/>
                <a:ahLst/>
                <a:rect l="l" t="t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97" name="Freeform 51"/>
              <p:cNvSpPr/>
              <p:nvPr/>
            </p:nvSpPr>
            <p:spPr>
              <a:xfrm>
                <a:off x="8084520" y="2208240"/>
                <a:ext cx="51120" cy="18720"/>
              </a:xfrm>
              <a:custGeom>
                <a:avLst/>
                <a:gdLst/>
                <a:ahLst/>
                <a:rect l="l" t="t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98" name="Freeform 52"/>
              <p:cNvSpPr/>
              <p:nvPr/>
            </p:nvSpPr>
            <p:spPr>
              <a:xfrm>
                <a:off x="8082720" y="2217600"/>
                <a:ext cx="38160" cy="11160"/>
              </a:xfrm>
              <a:custGeom>
                <a:avLst/>
                <a:gdLst/>
                <a:ahLst/>
                <a:rect l="l" t="t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199" name="Freeform 53"/>
            <p:cNvSpPr/>
            <p:nvPr/>
          </p:nvSpPr>
          <p:spPr>
            <a:xfrm>
              <a:off x="8288640" y="2180520"/>
              <a:ext cx="182880" cy="137880"/>
            </a:xfrm>
            <a:custGeom>
              <a:avLst/>
              <a:gdLst/>
              <a:ahLst/>
              <a:rect l="l" t="t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0" name="Freeform 54"/>
            <p:cNvSpPr/>
            <p:nvPr/>
          </p:nvSpPr>
          <p:spPr>
            <a:xfrm>
              <a:off x="7818480" y="2191320"/>
              <a:ext cx="470160" cy="126000"/>
            </a:xfrm>
            <a:custGeom>
              <a:avLst/>
              <a:gdLst/>
              <a:ahLst/>
              <a:rect l="l" t="t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1" name="Freeform 55"/>
            <p:cNvSpPr/>
            <p:nvPr/>
          </p:nvSpPr>
          <p:spPr>
            <a:xfrm>
              <a:off x="7818480" y="2168640"/>
              <a:ext cx="3960" cy="24120"/>
            </a:xfrm>
            <a:custGeom>
              <a:avLst/>
              <a:gdLst/>
              <a:ahLst/>
              <a:rect l="l" t="t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2" name="Freeform 56"/>
            <p:cNvSpPr/>
            <p:nvPr/>
          </p:nvSpPr>
          <p:spPr>
            <a:xfrm>
              <a:off x="7819560" y="2064240"/>
              <a:ext cx="217440" cy="104400"/>
            </a:xfrm>
            <a:custGeom>
              <a:avLst/>
              <a:gdLst/>
              <a:ahLst/>
              <a:rect l="l" t="t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3" name="Freeform 57"/>
            <p:cNvSpPr/>
            <p:nvPr/>
          </p:nvSpPr>
          <p:spPr>
            <a:xfrm>
              <a:off x="7833600" y="2173320"/>
              <a:ext cx="446040" cy="121320"/>
            </a:xfrm>
            <a:custGeom>
              <a:avLst/>
              <a:gdLst/>
              <a:ahLst/>
              <a:rect l="l" t="t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4" name="Freeform 58"/>
            <p:cNvSpPr/>
            <p:nvPr/>
          </p:nvSpPr>
          <p:spPr>
            <a:xfrm flipV="1">
              <a:off x="8280720" y="2163600"/>
              <a:ext cx="180360" cy="124920"/>
            </a:xfrm>
            <a:custGeom>
              <a:avLst/>
              <a:gdLst/>
              <a:ahLst/>
              <a:rect l="l" t="t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205" name="Group 60"/>
          <p:cNvGrpSpPr/>
          <p:nvPr/>
        </p:nvGrpSpPr>
        <p:grpSpPr>
          <a:xfrm>
            <a:off x="3241800" y="1590840"/>
            <a:ext cx="333720" cy="535320"/>
            <a:chOff x="3241800" y="1590840"/>
            <a:chExt cx="333720" cy="535320"/>
          </a:xfrm>
        </p:grpSpPr>
        <p:sp>
          <p:nvSpPr>
            <p:cNvPr id="2206" name="Freeform 61"/>
            <p:cNvSpPr/>
            <p:nvPr/>
          </p:nvSpPr>
          <p:spPr>
            <a:xfrm>
              <a:off x="3506760" y="1591560"/>
              <a:ext cx="65520" cy="51084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7" name="Rectangle 62"/>
            <p:cNvSpPr/>
            <p:nvPr/>
          </p:nvSpPr>
          <p:spPr>
            <a:xfrm>
              <a:off x="3257640" y="1590840"/>
              <a:ext cx="245160" cy="51012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8" name="Freeform 63"/>
            <p:cNvSpPr/>
            <p:nvPr/>
          </p:nvSpPr>
          <p:spPr>
            <a:xfrm>
              <a:off x="3519360" y="1622160"/>
              <a:ext cx="38520" cy="47268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9" name="Freeform 64"/>
            <p:cNvSpPr/>
            <p:nvPr/>
          </p:nvSpPr>
          <p:spPr>
            <a:xfrm>
              <a:off x="3510720" y="1861920"/>
              <a:ext cx="60840" cy="4140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0" name="Rectangle 65"/>
            <p:cNvSpPr/>
            <p:nvPr/>
          </p:nvSpPr>
          <p:spPr>
            <a:xfrm>
              <a:off x="3259080" y="1649520"/>
              <a:ext cx="138600" cy="100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211" name="Group 66"/>
            <p:cNvGrpSpPr/>
            <p:nvPr/>
          </p:nvGrpSpPr>
          <p:grpSpPr>
            <a:xfrm>
              <a:off x="3384720" y="1644840"/>
              <a:ext cx="135360" cy="30600"/>
              <a:chOff x="3384720" y="1644840"/>
              <a:chExt cx="135360" cy="30600"/>
            </a:xfrm>
          </p:grpSpPr>
          <p:sp>
            <p:nvSpPr>
              <p:cNvPr id="2212" name="AutoShape 67"/>
              <p:cNvSpPr/>
              <p:nvPr/>
            </p:nvSpPr>
            <p:spPr>
              <a:xfrm>
                <a:off x="3384720" y="1644840"/>
                <a:ext cx="135360" cy="306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13" name="AutoShape 68"/>
              <p:cNvSpPr/>
              <p:nvPr/>
            </p:nvSpPr>
            <p:spPr>
              <a:xfrm>
                <a:off x="3387600" y="1648080"/>
                <a:ext cx="129240" cy="244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214" name="Rectangle 69"/>
            <p:cNvSpPr/>
            <p:nvPr/>
          </p:nvSpPr>
          <p:spPr>
            <a:xfrm>
              <a:off x="3260880" y="1722240"/>
              <a:ext cx="140040" cy="100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215" name="Group 70"/>
            <p:cNvGrpSpPr/>
            <p:nvPr/>
          </p:nvGrpSpPr>
          <p:grpSpPr>
            <a:xfrm>
              <a:off x="3384720" y="1717560"/>
              <a:ext cx="135360" cy="29160"/>
              <a:chOff x="3384720" y="1717560"/>
              <a:chExt cx="135360" cy="29160"/>
            </a:xfrm>
          </p:grpSpPr>
          <p:sp>
            <p:nvSpPr>
              <p:cNvPr id="2216" name="AutoShape 71"/>
              <p:cNvSpPr/>
              <p:nvPr/>
            </p:nvSpPr>
            <p:spPr>
              <a:xfrm>
                <a:off x="3384720" y="1717560"/>
                <a:ext cx="135360" cy="291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17" name="AutoShape 72"/>
              <p:cNvSpPr/>
              <p:nvPr/>
            </p:nvSpPr>
            <p:spPr>
              <a:xfrm>
                <a:off x="3387600" y="1720800"/>
                <a:ext cx="129240" cy="226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218" name="Rectangle 73"/>
            <p:cNvSpPr/>
            <p:nvPr/>
          </p:nvSpPr>
          <p:spPr>
            <a:xfrm>
              <a:off x="3259080" y="1798560"/>
              <a:ext cx="140040" cy="100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9" name="Rectangle 74"/>
            <p:cNvSpPr/>
            <p:nvPr/>
          </p:nvSpPr>
          <p:spPr>
            <a:xfrm>
              <a:off x="3262320" y="1865160"/>
              <a:ext cx="138600" cy="100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220" name="Group 75"/>
            <p:cNvGrpSpPr/>
            <p:nvPr/>
          </p:nvGrpSpPr>
          <p:grpSpPr>
            <a:xfrm>
              <a:off x="3381480" y="1859040"/>
              <a:ext cx="135360" cy="32400"/>
              <a:chOff x="3381480" y="1859040"/>
              <a:chExt cx="135360" cy="32400"/>
            </a:xfrm>
          </p:grpSpPr>
          <p:sp>
            <p:nvSpPr>
              <p:cNvPr id="2221" name="AutoShape 76"/>
              <p:cNvSpPr/>
              <p:nvPr/>
            </p:nvSpPr>
            <p:spPr>
              <a:xfrm>
                <a:off x="3381480" y="1859040"/>
                <a:ext cx="135360" cy="324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22" name="AutoShape 77"/>
              <p:cNvSpPr/>
              <p:nvPr/>
            </p:nvSpPr>
            <p:spPr>
              <a:xfrm>
                <a:off x="3384720" y="1862280"/>
                <a:ext cx="129240" cy="241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223" name="Freeform 78"/>
            <p:cNvSpPr/>
            <p:nvPr/>
          </p:nvSpPr>
          <p:spPr>
            <a:xfrm>
              <a:off x="3511440" y="1797840"/>
              <a:ext cx="60840" cy="4104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224" name="Group 79"/>
            <p:cNvGrpSpPr/>
            <p:nvPr/>
          </p:nvGrpSpPr>
          <p:grpSpPr>
            <a:xfrm>
              <a:off x="3382920" y="1792080"/>
              <a:ext cx="135360" cy="29160"/>
              <a:chOff x="3382920" y="1792080"/>
              <a:chExt cx="135360" cy="29160"/>
            </a:xfrm>
          </p:grpSpPr>
          <p:sp>
            <p:nvSpPr>
              <p:cNvPr id="2225" name="AutoShape 80"/>
              <p:cNvSpPr/>
              <p:nvPr/>
            </p:nvSpPr>
            <p:spPr>
              <a:xfrm>
                <a:off x="3382920" y="1792080"/>
                <a:ext cx="135360" cy="291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26" name="AutoShape 81"/>
              <p:cNvSpPr/>
              <p:nvPr/>
            </p:nvSpPr>
            <p:spPr>
              <a:xfrm>
                <a:off x="3386160" y="1795320"/>
                <a:ext cx="129240" cy="226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227" name="Rectangle 82"/>
            <p:cNvSpPr/>
            <p:nvPr/>
          </p:nvSpPr>
          <p:spPr>
            <a:xfrm>
              <a:off x="3502080" y="1590840"/>
              <a:ext cx="14760" cy="51192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8" name="Freeform 83"/>
            <p:cNvSpPr/>
            <p:nvPr/>
          </p:nvSpPr>
          <p:spPr>
            <a:xfrm>
              <a:off x="3517200" y="1720080"/>
              <a:ext cx="54720" cy="4680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9" name="Freeform 84"/>
            <p:cNvSpPr/>
            <p:nvPr/>
          </p:nvSpPr>
          <p:spPr>
            <a:xfrm>
              <a:off x="3517920" y="1647000"/>
              <a:ext cx="56160" cy="5256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0" name="Oval 85"/>
            <p:cNvSpPr/>
            <p:nvPr/>
          </p:nvSpPr>
          <p:spPr>
            <a:xfrm>
              <a:off x="3565440" y="2079720"/>
              <a:ext cx="10080" cy="19440"/>
            </a:xfrm>
            <a:prstGeom prst="ellipse">
              <a:avLst/>
            </a:pr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1" name="Freeform 86"/>
            <p:cNvSpPr/>
            <p:nvPr/>
          </p:nvSpPr>
          <p:spPr>
            <a:xfrm>
              <a:off x="3514680" y="2080080"/>
              <a:ext cx="56520" cy="4356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2" name="AutoShape 87"/>
            <p:cNvSpPr/>
            <p:nvPr/>
          </p:nvSpPr>
          <p:spPr>
            <a:xfrm>
              <a:off x="3241800" y="2093760"/>
              <a:ext cx="281520" cy="3240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3" name="AutoShape 88"/>
            <p:cNvSpPr/>
            <p:nvPr/>
          </p:nvSpPr>
          <p:spPr>
            <a:xfrm>
              <a:off x="3257640" y="2102040"/>
              <a:ext cx="249840" cy="1656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44546a"/>
                </a:gs>
                <a:gs pos="100000">
                  <a:srgbClr val="e7e6e6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4" name="Oval 89"/>
            <p:cNvSpPr/>
            <p:nvPr/>
          </p:nvSpPr>
          <p:spPr>
            <a:xfrm>
              <a:off x="3281400" y="2028600"/>
              <a:ext cx="35280" cy="3060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5" name="Oval 90"/>
            <p:cNvSpPr/>
            <p:nvPr/>
          </p:nvSpPr>
          <p:spPr>
            <a:xfrm>
              <a:off x="3322440" y="2028600"/>
              <a:ext cx="37080" cy="3060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6" name="Oval 91"/>
            <p:cNvSpPr/>
            <p:nvPr/>
          </p:nvSpPr>
          <p:spPr>
            <a:xfrm>
              <a:off x="3363840" y="2027160"/>
              <a:ext cx="37080" cy="3060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7" name="Rectangle 92"/>
            <p:cNvSpPr/>
            <p:nvPr/>
          </p:nvSpPr>
          <p:spPr>
            <a:xfrm>
              <a:off x="3459240" y="1905120"/>
              <a:ext cx="18000" cy="17064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38" name="PlaceHolder 1"/>
          <p:cNvSpPr>
            <a:spLocks noGrp="1"/>
          </p:cNvSpPr>
          <p:nvPr>
            <p:ph type="title"/>
          </p:nvPr>
        </p:nvSpPr>
        <p:spPr>
          <a:xfrm>
            <a:off x="2405160" y="227160"/>
            <a:ext cx="6823440" cy="89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DHCP Client-Server Scenario</a:t>
            </a:r>
            <a:endParaRPr b="0" lang="en-US" sz="3000" spc="-1" strike="noStrike">
              <a:latin typeface="Arial"/>
            </a:endParaRPr>
          </a:p>
        </p:txBody>
      </p:sp>
      <p:grpSp>
        <p:nvGrpSpPr>
          <p:cNvPr id="2239" name="Group 4"/>
          <p:cNvGrpSpPr/>
          <p:nvPr/>
        </p:nvGrpSpPr>
        <p:grpSpPr>
          <a:xfrm>
            <a:off x="5029200" y="1663560"/>
            <a:ext cx="2539080" cy="880200"/>
            <a:chOff x="5029200" y="1663560"/>
            <a:chExt cx="2539080" cy="880200"/>
          </a:xfrm>
        </p:grpSpPr>
        <p:sp>
          <p:nvSpPr>
            <p:cNvPr id="2240" name="Rectangle 2"/>
            <p:cNvSpPr/>
            <p:nvPr/>
          </p:nvSpPr>
          <p:spPr>
            <a:xfrm>
              <a:off x="5029200" y="1663560"/>
              <a:ext cx="2521080" cy="732240"/>
            </a:xfrm>
            <a:prstGeom prst="rect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1" name="TextBox 1"/>
            <p:cNvSpPr/>
            <p:nvPr/>
          </p:nvSpPr>
          <p:spPr>
            <a:xfrm>
              <a:off x="5041080" y="1724040"/>
              <a:ext cx="2527200" cy="819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ff0000"/>
                  </a:solidFill>
                  <a:latin typeface="Arial Unicode MS"/>
                  <a:ea typeface="Arial Unicode MS"/>
                </a:rPr>
                <a:t>Broadcast: is there a DHCP server out there?</a:t>
              </a:r>
              <a:endParaRPr b="0" lang="en-US" sz="1600" spc="-1" strike="noStrike">
                <a:latin typeface="Arial"/>
              </a:endParaRPr>
            </a:p>
          </p:txBody>
        </p:sp>
      </p:grpSp>
      <p:grpSp>
        <p:nvGrpSpPr>
          <p:cNvPr id="2242" name="Group 9"/>
          <p:cNvGrpSpPr/>
          <p:nvPr/>
        </p:nvGrpSpPr>
        <p:grpSpPr>
          <a:xfrm>
            <a:off x="5194440" y="2871720"/>
            <a:ext cx="2527920" cy="883080"/>
            <a:chOff x="5194440" y="2871720"/>
            <a:chExt cx="2527920" cy="883080"/>
          </a:xfrm>
        </p:grpSpPr>
        <p:sp>
          <p:nvSpPr>
            <p:cNvPr id="2243" name="Rectangle 87"/>
            <p:cNvSpPr/>
            <p:nvPr/>
          </p:nvSpPr>
          <p:spPr>
            <a:xfrm>
              <a:off x="5194440" y="2871720"/>
              <a:ext cx="2351520" cy="883080"/>
            </a:xfrm>
            <a:prstGeom prst="rect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4" name="TextBox 88"/>
            <p:cNvSpPr/>
            <p:nvPr/>
          </p:nvSpPr>
          <p:spPr>
            <a:xfrm>
              <a:off x="5194440" y="2914200"/>
              <a:ext cx="2527920" cy="819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ff0000"/>
                  </a:solidFill>
                  <a:latin typeface="Arial Unicode MS"/>
                  <a:ea typeface="Arial Unicode MS"/>
                </a:rPr>
                <a:t>Broadcast: I’m a DHCP server! Here’s an IP address you can use </a:t>
              </a:r>
              <a:endParaRPr b="0" lang="en-US" sz="1600" spc="-1" strike="noStrike">
                <a:latin typeface="Arial"/>
              </a:endParaRPr>
            </a:p>
          </p:txBody>
        </p:sp>
      </p:grpSp>
      <p:grpSp>
        <p:nvGrpSpPr>
          <p:cNvPr id="2245" name="Group 10"/>
          <p:cNvGrpSpPr/>
          <p:nvPr/>
        </p:nvGrpSpPr>
        <p:grpSpPr>
          <a:xfrm>
            <a:off x="3809880" y="4097160"/>
            <a:ext cx="2526120" cy="883080"/>
            <a:chOff x="3809880" y="4097160"/>
            <a:chExt cx="2526120" cy="883080"/>
          </a:xfrm>
        </p:grpSpPr>
        <p:sp>
          <p:nvSpPr>
            <p:cNvPr id="2246" name="Rectangle 89"/>
            <p:cNvSpPr/>
            <p:nvPr/>
          </p:nvSpPr>
          <p:spPr>
            <a:xfrm>
              <a:off x="3809880" y="4097160"/>
              <a:ext cx="2350080" cy="883080"/>
            </a:xfrm>
            <a:prstGeom prst="rect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7" name="TextBox 90"/>
            <p:cNvSpPr/>
            <p:nvPr/>
          </p:nvSpPr>
          <p:spPr>
            <a:xfrm>
              <a:off x="3809880" y="4246920"/>
              <a:ext cx="2526120" cy="576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ff0000"/>
                  </a:solidFill>
                  <a:latin typeface="Arial Unicode MS"/>
                  <a:ea typeface="Arial Unicode MS"/>
                </a:rPr>
                <a:t>Broadcast: OK.  I’ll take that IP address!</a:t>
              </a:r>
              <a:endParaRPr b="0" lang="en-US" sz="1600" spc="-1" strike="noStrike">
                <a:latin typeface="Arial"/>
              </a:endParaRPr>
            </a:p>
          </p:txBody>
        </p:sp>
      </p:grpSp>
      <p:grpSp>
        <p:nvGrpSpPr>
          <p:cNvPr id="2248" name="Group 11"/>
          <p:cNvGrpSpPr/>
          <p:nvPr/>
        </p:nvGrpSpPr>
        <p:grpSpPr>
          <a:xfrm>
            <a:off x="5176800" y="5465880"/>
            <a:ext cx="2527920" cy="884880"/>
            <a:chOff x="5176800" y="5465880"/>
            <a:chExt cx="2527920" cy="884880"/>
          </a:xfrm>
        </p:grpSpPr>
        <p:sp>
          <p:nvSpPr>
            <p:cNvPr id="2249" name="Rectangle 91"/>
            <p:cNvSpPr/>
            <p:nvPr/>
          </p:nvSpPr>
          <p:spPr>
            <a:xfrm>
              <a:off x="5176800" y="5465880"/>
              <a:ext cx="2351520" cy="884880"/>
            </a:xfrm>
            <a:prstGeom prst="rect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0" name="TextBox 92"/>
            <p:cNvSpPr/>
            <p:nvPr/>
          </p:nvSpPr>
          <p:spPr>
            <a:xfrm>
              <a:off x="5176800" y="5615640"/>
              <a:ext cx="2527920" cy="576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ff0000"/>
                  </a:solidFill>
                  <a:latin typeface="Arial Unicode MS"/>
                  <a:ea typeface="Arial Unicode MS"/>
                </a:rPr>
                <a:t>Broadcast: OK.  You’ve got that IP address!</a:t>
              </a:r>
              <a:endParaRPr b="0" lang="en-US" sz="1600" spc="-1" strike="noStrike">
                <a:latin typeface="Arial"/>
              </a:endParaRPr>
            </a:p>
          </p:txBody>
        </p:sp>
      </p:grpSp>
      <p:sp>
        <p:nvSpPr>
          <p:cNvPr id="2251" name="TextBox 91"/>
          <p:cNvSpPr/>
          <p:nvPr/>
        </p:nvSpPr>
        <p:spPr>
          <a:xfrm>
            <a:off x="213120" y="6550200"/>
            <a:ext cx="11977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252" name="Picture 92" descr=""/>
          <p:cNvPicPr/>
          <p:nvPr/>
        </p:nvPicPr>
        <p:blipFill>
          <a:blip r:embed="rId3"/>
          <a:stretch/>
        </p:blipFill>
        <p:spPr>
          <a:xfrm>
            <a:off x="10885680" y="472680"/>
            <a:ext cx="1017360" cy="53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0" dur="indefinite" restart="never" nodeType="tmRoot">
          <p:childTnLst>
            <p:seq>
              <p:cTn id="181" dur="indefinite" nodeType="mainSeq">
                <p:childTnLst>
                  <p:par>
                    <p:cTn id="182" nodeType="clickEffect" fill="hold">
                      <p:stCondLst>
                        <p:cond delay="indefinite"/>
                      </p:stCondLst>
                      <p:childTnLst>
                        <p:par>
                          <p:cTn id="18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84" nodeType="click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186" dur="500"/>
                                        <p:tgtEl>
                                          <p:spTgt spid="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89" dur="500"/>
                                        <p:tgtEl>
                                          <p:spTgt spid="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nodeType="clickEffect" fill="hold">
                      <p:stCondLst>
                        <p:cond delay="indefinite"/>
                      </p:stCondLst>
                      <p:childTnLst>
                        <p:par>
                          <p:cTn id="19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92" nodeType="clickEffect" fill="hold" presetClass="exit" presetID="9">
                                  <p:stCondLst>
                                    <p:cond delay="0"/>
                                  </p:stCondLst>
                                  <p:childTnLst>
                                    <p:animEffect filter="dissolve" transition="out">
                                      <p:cBhvr additive="repl">
                                        <p:cTn id="193" dur="500"/>
                                        <p:tgtEl>
                                          <p:spTgt spid="2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nodeType="clickEffect" fill="hold">
                      <p:stCondLst>
                        <p:cond delay="indefinite"/>
                      </p:stCondLst>
                      <p:childTnLst>
                        <p:par>
                          <p:cTn id="19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97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99" dur="500"/>
                                        <p:tgtEl>
                                          <p:spTgt spid="2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02" dur="500"/>
                                        <p:tgtEl>
                                          <p:spTgt spid="2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05" dur="500"/>
                                        <p:tgtEl>
                                          <p:spTgt spid="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nodeType="clickEffect" fill="hold">
                      <p:stCondLst>
                        <p:cond delay="indefinite"/>
                      </p:stCondLst>
                      <p:childTnLst>
                        <p:par>
                          <p:cTn id="20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08" nodeType="clickEffect" fill="hold" presetClass="exit" presetID="9">
                                  <p:stCondLst>
                                    <p:cond delay="0"/>
                                  </p:stCondLst>
                                  <p:childTnLst>
                                    <p:animEffect filter="dissolve" transition="out">
                                      <p:cBhvr additive="repl">
                                        <p:cTn id="209" dur="500"/>
                                        <p:tgtEl>
                                          <p:spTgt spid="2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nodeType="clickEffect" fill="hold">
                      <p:stCondLst>
                        <p:cond delay="indefinite"/>
                      </p:stCondLst>
                      <p:childTnLst>
                        <p:par>
                          <p:cTn id="21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13" nodeType="click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215" dur="500"/>
                                        <p:tgtEl>
                                          <p:spTgt spid="2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nodeType="with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218" dur="500"/>
                                        <p:tgtEl>
                                          <p:spTgt spid="2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21" dur="500"/>
                                        <p:tgtEl>
                                          <p:spTgt spid="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nodeType="clickEffect" fill="hold">
                      <p:stCondLst>
                        <p:cond delay="indefinite"/>
                      </p:stCondLst>
                      <p:childTnLst>
                        <p:par>
                          <p:cTn id="22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24" nodeType="clickEffect" fill="hold" presetClass="exit" presetID="9">
                                  <p:stCondLst>
                                    <p:cond delay="0"/>
                                  </p:stCondLst>
                                  <p:childTnLst>
                                    <p:animEffect filter="dissolve" transition="out">
                                      <p:cBhvr additive="repl">
                                        <p:cTn id="225" dur="500"/>
                                        <p:tgtEl>
                                          <p:spTgt spid="2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nodeType="clickEffect" fill="hold">
                      <p:stCondLst>
                        <p:cond delay="indefinite"/>
                      </p:stCondLst>
                      <p:childTnLst>
                        <p:par>
                          <p:cTn id="22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29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31" dur="500"/>
                                        <p:tgtEl>
                                          <p:spTgt spid="2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34" dur="500"/>
                                        <p:tgtEl>
                                          <p:spTgt spid="2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37" dur="500"/>
                                        <p:tgtEl>
                                          <p:spTgt spid="2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nodeType="clickEffect" fill="hold">
                      <p:stCondLst>
                        <p:cond delay="indefinite"/>
                      </p:stCondLst>
                      <p:childTnLst>
                        <p:par>
                          <p:cTn id="23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40" nodeType="clickEffect" fill="hold" presetClass="exit" presetID="9">
                                  <p:stCondLst>
                                    <p:cond delay="0"/>
                                  </p:stCondLst>
                                  <p:childTnLst>
                                    <p:animEffect filter="dissolve" transition="out">
                                      <p:cBhvr additive="repl">
                                        <p:cTn id="241" dur="500"/>
                                        <p:tgtEl>
                                          <p:spTgt spid="2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" name="PlaceHolder 1"/>
          <p:cNvSpPr>
            <a:spLocks noGrp="1"/>
          </p:cNvSpPr>
          <p:nvPr>
            <p:ph type="title"/>
          </p:nvPr>
        </p:nvSpPr>
        <p:spPr>
          <a:xfrm>
            <a:off x="944640" y="47268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DHCP: More Than IP Addresses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54" name="PlaceHolder 2"/>
          <p:cNvSpPr>
            <a:spLocks noGrp="1"/>
          </p:cNvSpPr>
          <p:nvPr>
            <p:ph/>
          </p:nvPr>
        </p:nvSpPr>
        <p:spPr>
          <a:xfrm>
            <a:off x="838080" y="20847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DHCP can return more than just allocated IP address on subnet: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address of first-hop router for client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name and IP address of DNS sever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network mask (indicating network versus host portion of address)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255" name="Picture 3" descr=""/>
          <p:cNvPicPr/>
          <p:nvPr/>
        </p:nvPicPr>
        <p:blipFill>
          <a:blip r:embed="rId1"/>
          <a:stretch/>
        </p:blipFill>
        <p:spPr>
          <a:xfrm>
            <a:off x="10885680" y="472680"/>
            <a:ext cx="1017360" cy="539280"/>
          </a:xfrm>
          <a:prstGeom prst="rect">
            <a:avLst/>
          </a:prstGeom>
          <a:ln w="0">
            <a:noFill/>
          </a:ln>
        </p:spPr>
      </p:pic>
      <p:sp>
        <p:nvSpPr>
          <p:cNvPr id="2256" name="TextBox 4"/>
          <p:cNvSpPr/>
          <p:nvPr/>
        </p:nvSpPr>
        <p:spPr>
          <a:xfrm>
            <a:off x="213120" y="6550200"/>
            <a:ext cx="11977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7" name="PlaceHolder 1"/>
          <p:cNvSpPr>
            <a:spLocks noGrp="1"/>
          </p:cNvSpPr>
          <p:nvPr>
            <p:ph/>
          </p:nvPr>
        </p:nvSpPr>
        <p:spPr>
          <a:xfrm>
            <a:off x="6561000" y="1143000"/>
            <a:ext cx="3420000" cy="1261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8000"/>
          </a:bodyPr>
          <a:p>
            <a:pPr marL="233280" indent="-233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connecting laptop needs its IP address, addr of first-hop router, addr of DNS server: use DHCP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258" name="Freeform 3"/>
          <p:cNvSpPr/>
          <p:nvPr/>
        </p:nvSpPr>
        <p:spPr>
          <a:xfrm>
            <a:off x="2297160" y="1428840"/>
            <a:ext cx="3553200" cy="2753280"/>
          </a:xfrm>
          <a:custGeom>
            <a:avLst/>
            <a:gdLst/>
            <a:ahLst/>
            <a:rect l="l" t="t" r="r" b="b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66cc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9" name="Line 36"/>
          <p:cNvSpPr/>
          <p:nvPr/>
        </p:nvSpPr>
        <p:spPr>
          <a:xfrm flipV="1">
            <a:off x="5298840" y="2500200"/>
            <a:ext cx="155520" cy="1429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60" name="Line 43"/>
          <p:cNvSpPr/>
          <p:nvPr/>
        </p:nvSpPr>
        <p:spPr>
          <a:xfrm>
            <a:off x="4189320" y="2673000"/>
            <a:ext cx="69516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61" name="Line 44"/>
          <p:cNvSpPr/>
          <p:nvPr/>
        </p:nvSpPr>
        <p:spPr>
          <a:xfrm flipV="1">
            <a:off x="5448240" y="2357280"/>
            <a:ext cx="137880" cy="142920"/>
          </a:xfrm>
          <a:prstGeom prst="line">
            <a:avLst/>
          </a:prstGeom>
          <a:ln w="9525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62" name="Line 48"/>
          <p:cNvSpPr/>
          <p:nvPr/>
        </p:nvSpPr>
        <p:spPr>
          <a:xfrm flipV="1">
            <a:off x="4803480" y="2892240"/>
            <a:ext cx="513000" cy="6127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63" name="Text Box 44"/>
          <p:cNvSpPr/>
          <p:nvPr/>
        </p:nvSpPr>
        <p:spPr>
          <a:xfrm>
            <a:off x="3984480" y="3967200"/>
            <a:ext cx="222948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router with DHCP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server built into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router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64" name="Rectangle 152"/>
          <p:cNvSpPr/>
          <p:nvPr/>
        </p:nvSpPr>
        <p:spPr>
          <a:xfrm>
            <a:off x="6561000" y="2352240"/>
            <a:ext cx="3891600" cy="130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33280" indent="-233280">
              <a:lnSpc>
                <a:spcPct val="90000"/>
              </a:lnSpc>
              <a:spcBef>
                <a:spcPts val="43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DHCP request encapsulated in UDP, encapsulated in IP, encapsulated in 802.1 Ethernet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265" name="Rectangle 153"/>
          <p:cNvSpPr/>
          <p:nvPr/>
        </p:nvSpPr>
        <p:spPr>
          <a:xfrm>
            <a:off x="6580080" y="3821040"/>
            <a:ext cx="3923280" cy="156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33280" indent="-233280">
              <a:lnSpc>
                <a:spcPct val="90000"/>
              </a:lnSpc>
              <a:spcBef>
                <a:spcPts val="43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Ethernet frame broadcast (dest: </a:t>
            </a: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FFFFFFFFFFFF</a:t>
            </a:r>
            <a:r>
              <a:rPr b="0" lang="en-US" sz="2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) on LAN, received at router running DHCP server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266" name="Rectangle 154"/>
          <p:cNvSpPr/>
          <p:nvPr/>
        </p:nvSpPr>
        <p:spPr>
          <a:xfrm>
            <a:off x="6558120" y="5258880"/>
            <a:ext cx="3800880" cy="129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33280" indent="-233280">
              <a:lnSpc>
                <a:spcPct val="90000"/>
              </a:lnSpc>
              <a:spcBef>
                <a:spcPts val="43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Ethernet demuxed to IP demuxed, UDP demuxed to DHCP 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267" name="Text Box 155"/>
          <p:cNvSpPr/>
          <p:nvPr/>
        </p:nvSpPr>
        <p:spPr>
          <a:xfrm>
            <a:off x="4851360" y="3284640"/>
            <a:ext cx="104652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168.1.1.1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</p:txBody>
      </p:sp>
      <p:grpSp>
        <p:nvGrpSpPr>
          <p:cNvPr id="2268" name="Group 186"/>
          <p:cNvGrpSpPr/>
          <p:nvPr/>
        </p:nvGrpSpPr>
        <p:grpSpPr>
          <a:xfrm>
            <a:off x="4664160" y="2598840"/>
            <a:ext cx="962640" cy="298800"/>
            <a:chOff x="4664160" y="2598840"/>
            <a:chExt cx="962640" cy="298800"/>
          </a:xfrm>
        </p:grpSpPr>
        <p:sp>
          <p:nvSpPr>
            <p:cNvPr id="2269" name="Rectangle 187"/>
            <p:cNvSpPr/>
            <p:nvPr/>
          </p:nvSpPr>
          <p:spPr>
            <a:xfrm>
              <a:off x="4664160" y="2779560"/>
              <a:ext cx="718200" cy="115560"/>
            </a:xfrm>
            <a:prstGeom prst="rect">
              <a:avLst/>
            </a:prstGeom>
            <a:gradFill rotWithShape="0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0" name="AutoShape 188"/>
            <p:cNvSpPr/>
            <p:nvPr/>
          </p:nvSpPr>
          <p:spPr>
            <a:xfrm>
              <a:off x="4664160" y="2604240"/>
              <a:ext cx="962640" cy="178560"/>
            </a:xfrm>
            <a:prstGeom prst="parallelogram">
              <a:avLst>
                <a:gd name="adj" fmla="val 122778"/>
              </a:avLst>
            </a:prstGeom>
            <a:gradFill rotWithShape="0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1" name="Freeform 189"/>
            <p:cNvSpPr/>
            <p:nvPr/>
          </p:nvSpPr>
          <p:spPr>
            <a:xfrm>
              <a:off x="5382000" y="2598840"/>
              <a:ext cx="244440" cy="298800"/>
            </a:xfrm>
            <a:custGeom>
              <a:avLst/>
              <a:gdLst/>
              <a:ahLst/>
              <a:rect l="l" t="t" r="r" b="b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bbe0e3"/>
            </a:solidFill>
            <a:ln w="63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2" name="Freeform 190"/>
            <p:cNvSpPr/>
            <p:nvPr/>
          </p:nvSpPr>
          <p:spPr>
            <a:xfrm>
              <a:off x="4758480" y="2638800"/>
              <a:ext cx="734400" cy="106200"/>
            </a:xfrm>
            <a:custGeom>
              <a:avLst/>
              <a:gdLst/>
              <a:ahLst/>
              <a:rect l="l" t="t" r="r" b="b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3" name="Freeform 191"/>
            <p:cNvSpPr/>
            <p:nvPr/>
          </p:nvSpPr>
          <p:spPr>
            <a:xfrm>
              <a:off x="4930200" y="2633400"/>
              <a:ext cx="424800" cy="123480"/>
            </a:xfrm>
            <a:custGeom>
              <a:avLst/>
              <a:gdLst/>
              <a:ahLst/>
              <a:rect l="l" t="t" r="r" b="b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274" name="Group 192"/>
          <p:cNvGrpSpPr/>
          <p:nvPr/>
        </p:nvGrpSpPr>
        <p:grpSpPr>
          <a:xfrm>
            <a:off x="4199040" y="3525840"/>
            <a:ext cx="1065600" cy="405360"/>
            <a:chOff x="4199040" y="3525840"/>
            <a:chExt cx="1065600" cy="405360"/>
          </a:xfrm>
        </p:grpSpPr>
        <p:sp>
          <p:nvSpPr>
            <p:cNvPr id="2275" name="Oval 407"/>
            <p:cNvSpPr/>
            <p:nvPr/>
          </p:nvSpPr>
          <p:spPr>
            <a:xfrm>
              <a:off x="4203720" y="3706200"/>
              <a:ext cx="1056240" cy="225000"/>
            </a:xfrm>
            <a:prstGeom prst="ellipse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6" name="Rectangle 410"/>
            <p:cNvSpPr/>
            <p:nvPr/>
          </p:nvSpPr>
          <p:spPr>
            <a:xfrm>
              <a:off x="4203720" y="3679920"/>
              <a:ext cx="1060920" cy="139680"/>
            </a:xfrm>
            <a:prstGeom prst="rect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7" name="Oval 411"/>
            <p:cNvSpPr/>
            <p:nvPr/>
          </p:nvSpPr>
          <p:spPr>
            <a:xfrm>
              <a:off x="4199040" y="3525840"/>
              <a:ext cx="1057680" cy="264240"/>
            </a:xfrm>
            <a:prstGeom prst="ellipse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278" name="Group 196"/>
            <p:cNvGrpSpPr/>
            <p:nvPr/>
          </p:nvGrpSpPr>
          <p:grpSpPr>
            <a:xfrm>
              <a:off x="4411800" y="3594600"/>
              <a:ext cx="597240" cy="121680"/>
              <a:chOff x="4411800" y="3594600"/>
              <a:chExt cx="597240" cy="121680"/>
            </a:xfrm>
          </p:grpSpPr>
          <p:sp>
            <p:nvSpPr>
              <p:cNvPr id="2279" name="Freeform 197"/>
              <p:cNvSpPr/>
              <p:nvPr/>
            </p:nvSpPr>
            <p:spPr>
              <a:xfrm>
                <a:off x="4411800" y="3594600"/>
                <a:ext cx="597240" cy="121680"/>
              </a:xfrm>
              <a:custGeom>
                <a:avLst/>
                <a:gdLst/>
                <a:ah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80" name="Freeform 198"/>
              <p:cNvSpPr/>
              <p:nvPr/>
            </p:nvSpPr>
            <p:spPr>
              <a:xfrm>
                <a:off x="4438800" y="3594600"/>
                <a:ext cx="543240" cy="121680"/>
              </a:xfrm>
              <a:custGeom>
                <a:avLst/>
                <a:gdLst/>
                <a:ah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281" name="Line 199"/>
            <p:cNvSpPr/>
            <p:nvPr/>
          </p:nvSpPr>
          <p:spPr>
            <a:xfrm>
              <a:off x="4203360" y="3650040"/>
              <a:ext cx="360" cy="17892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2" name="Line 200"/>
            <p:cNvSpPr/>
            <p:nvPr/>
          </p:nvSpPr>
          <p:spPr>
            <a:xfrm>
              <a:off x="5257800" y="3658320"/>
              <a:ext cx="360" cy="17532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283" name="Group 201"/>
          <p:cNvGrpSpPr/>
          <p:nvPr/>
        </p:nvGrpSpPr>
        <p:grpSpPr>
          <a:xfrm>
            <a:off x="4230720" y="3330720"/>
            <a:ext cx="423000" cy="646200"/>
            <a:chOff x="4230720" y="3330720"/>
            <a:chExt cx="423000" cy="646200"/>
          </a:xfrm>
        </p:grpSpPr>
        <p:sp>
          <p:nvSpPr>
            <p:cNvPr id="2284" name="Freeform 202"/>
            <p:cNvSpPr/>
            <p:nvPr/>
          </p:nvSpPr>
          <p:spPr>
            <a:xfrm>
              <a:off x="4566240" y="3331800"/>
              <a:ext cx="83160" cy="61704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5" name="Rectangle 203"/>
            <p:cNvSpPr/>
            <p:nvPr/>
          </p:nvSpPr>
          <p:spPr>
            <a:xfrm>
              <a:off x="4249800" y="3330720"/>
              <a:ext cx="311400" cy="61632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6" name="Freeform 204"/>
            <p:cNvSpPr/>
            <p:nvPr/>
          </p:nvSpPr>
          <p:spPr>
            <a:xfrm>
              <a:off x="4582080" y="3368520"/>
              <a:ext cx="49320" cy="57060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7" name="Freeform 205"/>
            <p:cNvSpPr/>
            <p:nvPr/>
          </p:nvSpPr>
          <p:spPr>
            <a:xfrm>
              <a:off x="4570920" y="3657960"/>
              <a:ext cx="77040" cy="5004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8" name="Rectangle 206"/>
            <p:cNvSpPr/>
            <p:nvPr/>
          </p:nvSpPr>
          <p:spPr>
            <a:xfrm>
              <a:off x="4251240" y="3402000"/>
              <a:ext cx="176760" cy="1152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289" name="Group 207"/>
            <p:cNvGrpSpPr/>
            <p:nvPr/>
          </p:nvGrpSpPr>
          <p:grpSpPr>
            <a:xfrm>
              <a:off x="4411440" y="3395880"/>
              <a:ext cx="172080" cy="37080"/>
              <a:chOff x="4411440" y="3395880"/>
              <a:chExt cx="172080" cy="37080"/>
            </a:xfrm>
          </p:grpSpPr>
          <p:sp>
            <p:nvSpPr>
              <p:cNvPr id="2290" name="AutoShape 208"/>
              <p:cNvSpPr/>
              <p:nvPr/>
            </p:nvSpPr>
            <p:spPr>
              <a:xfrm>
                <a:off x="4411440" y="3395880"/>
                <a:ext cx="172080" cy="3708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91" name="AutoShape 209"/>
              <p:cNvSpPr/>
              <p:nvPr/>
            </p:nvSpPr>
            <p:spPr>
              <a:xfrm>
                <a:off x="4415040" y="3400560"/>
                <a:ext cx="164160" cy="2736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292" name="Rectangle 210"/>
            <p:cNvSpPr/>
            <p:nvPr/>
          </p:nvSpPr>
          <p:spPr>
            <a:xfrm>
              <a:off x="4255920" y="3489120"/>
              <a:ext cx="174960" cy="1152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293" name="Group 211"/>
            <p:cNvGrpSpPr/>
            <p:nvPr/>
          </p:nvGrpSpPr>
          <p:grpSpPr>
            <a:xfrm>
              <a:off x="4411800" y="3483000"/>
              <a:ext cx="172080" cy="35280"/>
              <a:chOff x="4411800" y="3483000"/>
              <a:chExt cx="172080" cy="35280"/>
            </a:xfrm>
          </p:grpSpPr>
          <p:sp>
            <p:nvSpPr>
              <p:cNvPr id="2294" name="AutoShape 212"/>
              <p:cNvSpPr/>
              <p:nvPr/>
            </p:nvSpPr>
            <p:spPr>
              <a:xfrm>
                <a:off x="4411800" y="3483000"/>
                <a:ext cx="172080" cy="3528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95" name="AutoShape 213"/>
              <p:cNvSpPr/>
              <p:nvPr/>
            </p:nvSpPr>
            <p:spPr>
              <a:xfrm>
                <a:off x="4414680" y="3487680"/>
                <a:ext cx="164160" cy="259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296" name="Rectangle 214"/>
            <p:cNvSpPr/>
            <p:nvPr/>
          </p:nvSpPr>
          <p:spPr>
            <a:xfrm>
              <a:off x="4253040" y="3581280"/>
              <a:ext cx="176760" cy="1152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7" name="Rectangle 215"/>
            <p:cNvSpPr/>
            <p:nvPr/>
          </p:nvSpPr>
          <p:spPr>
            <a:xfrm>
              <a:off x="4255920" y="3662280"/>
              <a:ext cx="176760" cy="1152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298" name="Group 216"/>
            <p:cNvGrpSpPr/>
            <p:nvPr/>
          </p:nvGrpSpPr>
          <p:grpSpPr>
            <a:xfrm>
              <a:off x="4407120" y="3654360"/>
              <a:ext cx="173520" cy="40320"/>
              <a:chOff x="4407120" y="3654360"/>
              <a:chExt cx="173520" cy="40320"/>
            </a:xfrm>
          </p:grpSpPr>
          <p:sp>
            <p:nvSpPr>
              <p:cNvPr id="2299" name="AutoShape 217"/>
              <p:cNvSpPr/>
              <p:nvPr/>
            </p:nvSpPr>
            <p:spPr>
              <a:xfrm>
                <a:off x="4407120" y="3654360"/>
                <a:ext cx="173520" cy="403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00" name="AutoShape 218"/>
              <p:cNvSpPr/>
              <p:nvPr/>
            </p:nvSpPr>
            <p:spPr>
              <a:xfrm>
                <a:off x="4410000" y="3659040"/>
                <a:ext cx="165600" cy="306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301" name="Freeform 219"/>
            <p:cNvSpPr/>
            <p:nvPr/>
          </p:nvSpPr>
          <p:spPr>
            <a:xfrm>
              <a:off x="4572000" y="3580560"/>
              <a:ext cx="77040" cy="4968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302" name="Group 220"/>
            <p:cNvGrpSpPr/>
            <p:nvPr/>
          </p:nvGrpSpPr>
          <p:grpSpPr>
            <a:xfrm>
              <a:off x="4408560" y="3573720"/>
              <a:ext cx="172080" cy="38520"/>
              <a:chOff x="4408560" y="3573720"/>
              <a:chExt cx="172080" cy="38520"/>
            </a:xfrm>
          </p:grpSpPr>
          <p:sp>
            <p:nvSpPr>
              <p:cNvPr id="2303" name="AutoShape 221"/>
              <p:cNvSpPr/>
              <p:nvPr/>
            </p:nvSpPr>
            <p:spPr>
              <a:xfrm>
                <a:off x="4408560" y="3573720"/>
                <a:ext cx="172080" cy="385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04" name="AutoShape 222"/>
              <p:cNvSpPr/>
              <p:nvPr/>
            </p:nvSpPr>
            <p:spPr>
              <a:xfrm>
                <a:off x="4411800" y="3578040"/>
                <a:ext cx="163800" cy="277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305" name="Rectangle 223"/>
            <p:cNvSpPr/>
            <p:nvPr/>
          </p:nvSpPr>
          <p:spPr>
            <a:xfrm>
              <a:off x="4560840" y="3330720"/>
              <a:ext cx="19440" cy="61812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6" name="Freeform 224"/>
            <p:cNvSpPr/>
            <p:nvPr/>
          </p:nvSpPr>
          <p:spPr>
            <a:xfrm>
              <a:off x="4579200" y="3486960"/>
              <a:ext cx="69480" cy="5652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7" name="Freeform 225"/>
            <p:cNvSpPr/>
            <p:nvPr/>
          </p:nvSpPr>
          <p:spPr>
            <a:xfrm>
              <a:off x="4580280" y="3398400"/>
              <a:ext cx="71640" cy="6372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8" name="Oval 226"/>
            <p:cNvSpPr/>
            <p:nvPr/>
          </p:nvSpPr>
          <p:spPr>
            <a:xfrm>
              <a:off x="4640400" y="3921120"/>
              <a:ext cx="13320" cy="24480"/>
            </a:xfrm>
            <a:prstGeom prst="ellipse">
              <a:avLst/>
            </a:pr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9" name="Freeform 227"/>
            <p:cNvSpPr/>
            <p:nvPr/>
          </p:nvSpPr>
          <p:spPr>
            <a:xfrm>
              <a:off x="4576320" y="3921120"/>
              <a:ext cx="71640" cy="5292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0" name="AutoShape 228"/>
            <p:cNvSpPr/>
            <p:nvPr/>
          </p:nvSpPr>
          <p:spPr>
            <a:xfrm>
              <a:off x="4230720" y="3938400"/>
              <a:ext cx="356040" cy="3852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1" name="AutoShape 229"/>
            <p:cNvSpPr/>
            <p:nvPr/>
          </p:nvSpPr>
          <p:spPr>
            <a:xfrm>
              <a:off x="4249800" y="3948120"/>
              <a:ext cx="318240" cy="2124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44546a"/>
                </a:gs>
                <a:gs pos="100000">
                  <a:srgbClr val="e7e6e6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2" name="Oval 230"/>
            <p:cNvSpPr/>
            <p:nvPr/>
          </p:nvSpPr>
          <p:spPr>
            <a:xfrm>
              <a:off x="4279680" y="3859200"/>
              <a:ext cx="46440" cy="3708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3" name="Oval 231"/>
            <p:cNvSpPr/>
            <p:nvPr/>
          </p:nvSpPr>
          <p:spPr>
            <a:xfrm>
              <a:off x="4334040" y="3859200"/>
              <a:ext cx="46440" cy="3708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4" name="Oval 232"/>
            <p:cNvSpPr/>
            <p:nvPr/>
          </p:nvSpPr>
          <p:spPr>
            <a:xfrm>
              <a:off x="4386240" y="3857760"/>
              <a:ext cx="45000" cy="3708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5" name="Rectangle 233"/>
            <p:cNvSpPr/>
            <p:nvPr/>
          </p:nvSpPr>
          <p:spPr>
            <a:xfrm>
              <a:off x="4505400" y="3710160"/>
              <a:ext cx="24120" cy="20520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316" name="Group 234"/>
          <p:cNvGrpSpPr/>
          <p:nvPr/>
        </p:nvGrpSpPr>
        <p:grpSpPr>
          <a:xfrm>
            <a:off x="3497760" y="2295360"/>
            <a:ext cx="854280" cy="626040"/>
            <a:chOff x="3497760" y="2295360"/>
            <a:chExt cx="854280" cy="626040"/>
          </a:xfrm>
        </p:grpSpPr>
        <p:pic>
          <p:nvPicPr>
            <p:cNvPr id="2317" name="Picture 235" descr="laptop_keyboard"/>
            <p:cNvPicPr/>
            <p:nvPr/>
          </p:nvPicPr>
          <p:blipFill>
            <a:blip r:embed="rId1"/>
            <a:stretch/>
          </p:blipFill>
          <p:spPr>
            <a:xfrm flipH="1" rot="109200">
              <a:off x="3502440" y="2603880"/>
              <a:ext cx="729360" cy="305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18" name="Freeform 236"/>
            <p:cNvSpPr/>
            <p:nvPr/>
          </p:nvSpPr>
          <p:spPr>
            <a:xfrm>
              <a:off x="3744720" y="2309040"/>
              <a:ext cx="586440" cy="398520"/>
            </a:xfrm>
            <a:custGeom>
              <a:avLst/>
              <a:gdLst/>
              <a:ahLst/>
              <a:rect l="l" t="t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319" name="Picture 237" descr="screen"/>
            <p:cNvPicPr/>
            <p:nvPr/>
          </p:nvPicPr>
          <p:blipFill>
            <a:blip r:embed="rId2"/>
            <a:stretch/>
          </p:blipFill>
          <p:spPr>
            <a:xfrm>
              <a:off x="3773520" y="2318400"/>
              <a:ext cx="532440" cy="363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20" name="Freeform 238"/>
            <p:cNvSpPr/>
            <p:nvPr/>
          </p:nvSpPr>
          <p:spPr>
            <a:xfrm>
              <a:off x="3851280" y="2296800"/>
              <a:ext cx="496440" cy="72720"/>
            </a:xfrm>
            <a:custGeom>
              <a:avLst/>
              <a:gdLst/>
              <a:ahLst/>
              <a:rect l="l" t="t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1" name="Freeform 239"/>
            <p:cNvSpPr/>
            <p:nvPr/>
          </p:nvSpPr>
          <p:spPr>
            <a:xfrm>
              <a:off x="3738960" y="2295360"/>
              <a:ext cx="137520" cy="308160"/>
            </a:xfrm>
            <a:custGeom>
              <a:avLst/>
              <a:gdLst/>
              <a:ahLst/>
              <a:rect l="l" t="t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2" name="Freeform 240"/>
            <p:cNvSpPr/>
            <p:nvPr/>
          </p:nvSpPr>
          <p:spPr>
            <a:xfrm>
              <a:off x="4196160" y="2351880"/>
              <a:ext cx="148680" cy="355320"/>
            </a:xfrm>
            <a:custGeom>
              <a:avLst/>
              <a:gdLst/>
              <a:ahLst/>
              <a:rect l="l" t="t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3" name="Freeform 241"/>
            <p:cNvSpPr/>
            <p:nvPr/>
          </p:nvSpPr>
          <p:spPr>
            <a:xfrm>
              <a:off x="3737520" y="2590200"/>
              <a:ext cx="545040" cy="118440"/>
            </a:xfrm>
            <a:custGeom>
              <a:avLst/>
              <a:gdLst/>
              <a:ahLst/>
              <a:rect l="l" t="t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cc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4" name="Freeform 242"/>
            <p:cNvSpPr/>
            <p:nvPr/>
          </p:nvSpPr>
          <p:spPr>
            <a:xfrm>
              <a:off x="4213080" y="2354760"/>
              <a:ext cx="138960" cy="356760"/>
            </a:xfrm>
            <a:custGeom>
              <a:avLst/>
              <a:gdLst/>
              <a:ahLst/>
              <a:rect l="l" t="t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5" name="Freeform 243"/>
            <p:cNvSpPr/>
            <p:nvPr/>
          </p:nvSpPr>
          <p:spPr>
            <a:xfrm>
              <a:off x="3737520" y="2606040"/>
              <a:ext cx="485280" cy="117360"/>
            </a:xfrm>
            <a:custGeom>
              <a:avLst/>
              <a:gdLst/>
              <a:ahLst/>
              <a:rect l="l" t="t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326" name="Group 244"/>
            <p:cNvGrpSpPr/>
            <p:nvPr/>
          </p:nvGrpSpPr>
          <p:grpSpPr>
            <a:xfrm>
              <a:off x="3729240" y="2732760"/>
              <a:ext cx="163800" cy="70200"/>
              <a:chOff x="3729240" y="2732760"/>
              <a:chExt cx="163800" cy="70200"/>
            </a:xfrm>
          </p:grpSpPr>
          <p:sp>
            <p:nvSpPr>
              <p:cNvPr id="2327" name="Freeform 245"/>
              <p:cNvSpPr/>
              <p:nvPr/>
            </p:nvSpPr>
            <p:spPr>
              <a:xfrm>
                <a:off x="3729240" y="2732760"/>
                <a:ext cx="163800" cy="70200"/>
              </a:xfrm>
              <a:custGeom>
                <a:avLst/>
                <a:gdLst/>
                <a:ahLst/>
                <a:rect l="l" t="t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28" name="Freeform 246"/>
              <p:cNvSpPr/>
              <p:nvPr/>
            </p:nvSpPr>
            <p:spPr>
              <a:xfrm>
                <a:off x="3732480" y="2734200"/>
                <a:ext cx="158040" cy="66600"/>
              </a:xfrm>
              <a:custGeom>
                <a:avLst/>
                <a:gdLst/>
                <a:ahLst/>
                <a:rect l="l" t="t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29" name="Freeform 247"/>
              <p:cNvSpPr/>
              <p:nvPr/>
            </p:nvSpPr>
            <p:spPr>
              <a:xfrm>
                <a:off x="3744360" y="2760480"/>
                <a:ext cx="55440" cy="20880"/>
              </a:xfrm>
              <a:custGeom>
                <a:avLst/>
                <a:gdLst/>
                <a:ahLst/>
                <a:rect l="l" t="t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30" name="Freeform 248"/>
              <p:cNvSpPr/>
              <p:nvPr/>
            </p:nvSpPr>
            <p:spPr>
              <a:xfrm>
                <a:off x="3742200" y="2770560"/>
                <a:ext cx="41400" cy="12600"/>
              </a:xfrm>
              <a:custGeom>
                <a:avLst/>
                <a:gdLst/>
                <a:ahLst/>
                <a:rect l="l" t="t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31" name="Freeform 249"/>
              <p:cNvSpPr/>
              <p:nvPr/>
            </p:nvSpPr>
            <p:spPr>
              <a:xfrm>
                <a:off x="3790800" y="2774520"/>
                <a:ext cx="55440" cy="21240"/>
              </a:xfrm>
              <a:custGeom>
                <a:avLst/>
                <a:gdLst/>
                <a:ahLst/>
                <a:rect l="l" t="t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32" name="Freeform 250"/>
              <p:cNvSpPr/>
              <p:nvPr/>
            </p:nvSpPr>
            <p:spPr>
              <a:xfrm>
                <a:off x="3788640" y="2784960"/>
                <a:ext cx="41400" cy="12600"/>
              </a:xfrm>
              <a:custGeom>
                <a:avLst/>
                <a:gdLst/>
                <a:ahLst/>
                <a:rect l="l" t="t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333" name="Freeform 251"/>
            <p:cNvSpPr/>
            <p:nvPr/>
          </p:nvSpPr>
          <p:spPr>
            <a:xfrm>
              <a:off x="4011840" y="2743200"/>
              <a:ext cx="198360" cy="154800"/>
            </a:xfrm>
            <a:custGeom>
              <a:avLst/>
              <a:gdLst/>
              <a:ahLst/>
              <a:rect l="l" t="t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4" name="Freeform 252"/>
            <p:cNvSpPr/>
            <p:nvPr/>
          </p:nvSpPr>
          <p:spPr>
            <a:xfrm>
              <a:off x="3502080" y="2755440"/>
              <a:ext cx="510120" cy="141480"/>
            </a:xfrm>
            <a:custGeom>
              <a:avLst/>
              <a:gdLst/>
              <a:ahLst/>
              <a:rect l="l" t="t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5" name="Freeform 253"/>
            <p:cNvSpPr/>
            <p:nvPr/>
          </p:nvSpPr>
          <p:spPr>
            <a:xfrm>
              <a:off x="3502080" y="2729880"/>
              <a:ext cx="4320" cy="27000"/>
            </a:xfrm>
            <a:custGeom>
              <a:avLst/>
              <a:gdLst/>
              <a:ahLst/>
              <a:rect l="l" t="t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6" name="Freeform 254"/>
            <p:cNvSpPr/>
            <p:nvPr/>
          </p:nvSpPr>
          <p:spPr>
            <a:xfrm>
              <a:off x="3503520" y="2612880"/>
              <a:ext cx="235800" cy="117360"/>
            </a:xfrm>
            <a:custGeom>
              <a:avLst/>
              <a:gdLst/>
              <a:ahLst/>
              <a:rect l="l" t="t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7" name="Freeform 255"/>
            <p:cNvSpPr/>
            <p:nvPr/>
          </p:nvSpPr>
          <p:spPr>
            <a:xfrm>
              <a:off x="3518640" y="2735280"/>
              <a:ext cx="483840" cy="136080"/>
            </a:xfrm>
            <a:custGeom>
              <a:avLst/>
              <a:gdLst/>
              <a:ahLst/>
              <a:rect l="l" t="t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8" name="Freeform 256"/>
            <p:cNvSpPr/>
            <p:nvPr/>
          </p:nvSpPr>
          <p:spPr>
            <a:xfrm flipV="1">
              <a:off x="4003560" y="2724480"/>
              <a:ext cx="195840" cy="140040"/>
            </a:xfrm>
            <a:custGeom>
              <a:avLst/>
              <a:gdLst/>
              <a:ahLst/>
              <a:rect l="l" t="t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39" name="AutoShape 34"/>
          <p:cNvSpPr/>
          <p:nvPr/>
        </p:nvSpPr>
        <p:spPr>
          <a:xfrm>
            <a:off x="2354400" y="2422440"/>
            <a:ext cx="975240" cy="48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340" name="Group 45"/>
          <p:cNvGrpSpPr/>
          <p:nvPr/>
        </p:nvGrpSpPr>
        <p:grpSpPr>
          <a:xfrm>
            <a:off x="2719080" y="1258920"/>
            <a:ext cx="975240" cy="1459440"/>
            <a:chOff x="2719080" y="1258920"/>
            <a:chExt cx="975240" cy="1459440"/>
          </a:xfrm>
        </p:grpSpPr>
        <p:sp>
          <p:nvSpPr>
            <p:cNvPr id="2341" name="Freeform 46"/>
            <p:cNvSpPr/>
            <p:nvPr/>
          </p:nvSpPr>
          <p:spPr>
            <a:xfrm>
              <a:off x="2736720" y="1285920"/>
              <a:ext cx="957600" cy="1432440"/>
            </a:xfrm>
            <a:custGeom>
              <a:avLst/>
              <a:gdLst/>
              <a:ahLst/>
              <a:rect l="l" t="t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>
                    <a:alpha val="66274"/>
                  </a:srgbClr>
                </a:gs>
                <a:gs pos="100000">
                  <a:srgbClr val="000099">
                    <a:alpha val="67058"/>
                  </a:srgbClr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342" name="Group 47"/>
            <p:cNvGrpSpPr/>
            <p:nvPr/>
          </p:nvGrpSpPr>
          <p:grpSpPr>
            <a:xfrm>
              <a:off x="2719080" y="1258920"/>
              <a:ext cx="793080" cy="1306440"/>
              <a:chOff x="2719080" y="1258920"/>
              <a:chExt cx="793080" cy="1306440"/>
            </a:xfrm>
          </p:grpSpPr>
          <p:sp>
            <p:nvSpPr>
              <p:cNvPr id="2343" name="Rectangle 48"/>
              <p:cNvSpPr/>
              <p:nvPr/>
            </p:nvSpPr>
            <p:spPr>
              <a:xfrm>
                <a:off x="2730600" y="1289160"/>
                <a:ext cx="781560" cy="12531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44" name="Text Box 49"/>
              <p:cNvSpPr/>
              <p:nvPr/>
            </p:nvSpPr>
            <p:spPr>
              <a:xfrm>
                <a:off x="2759400" y="1258920"/>
                <a:ext cx="752040" cy="1306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DHCP</a:t>
                </a:r>
                <a:endParaRPr b="0" lang="en-US" sz="16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UDP</a:t>
                </a:r>
                <a:endParaRPr b="0" lang="en-US" sz="16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IP</a:t>
                </a:r>
                <a:endParaRPr b="0" lang="en-US" sz="16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Eth</a:t>
                </a:r>
                <a:endParaRPr b="0" lang="en-US" sz="16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Phy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2345" name="Line 50"/>
              <p:cNvSpPr/>
              <p:nvPr/>
            </p:nvSpPr>
            <p:spPr>
              <a:xfrm>
                <a:off x="2733480" y="1538280"/>
                <a:ext cx="77616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46" name="Line 51"/>
              <p:cNvSpPr/>
              <p:nvPr/>
            </p:nvSpPr>
            <p:spPr>
              <a:xfrm>
                <a:off x="2728800" y="1790640"/>
                <a:ext cx="77616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47" name="Line 52"/>
              <p:cNvSpPr/>
              <p:nvPr/>
            </p:nvSpPr>
            <p:spPr>
              <a:xfrm>
                <a:off x="2724120" y="2043000"/>
                <a:ext cx="77616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48" name="Line 53"/>
              <p:cNvSpPr/>
              <p:nvPr/>
            </p:nvSpPr>
            <p:spPr>
              <a:xfrm>
                <a:off x="2719080" y="2295360"/>
                <a:ext cx="77652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2349" name="Group 54"/>
          <p:cNvGrpSpPr/>
          <p:nvPr/>
        </p:nvGrpSpPr>
        <p:grpSpPr>
          <a:xfrm>
            <a:off x="2048040" y="1317600"/>
            <a:ext cx="537120" cy="241920"/>
            <a:chOff x="2048040" y="1317600"/>
            <a:chExt cx="537120" cy="241920"/>
          </a:xfrm>
        </p:grpSpPr>
        <p:sp>
          <p:nvSpPr>
            <p:cNvPr id="2350" name="Rectangle 55"/>
            <p:cNvSpPr/>
            <p:nvPr/>
          </p:nvSpPr>
          <p:spPr>
            <a:xfrm>
              <a:off x="2116080" y="1370160"/>
              <a:ext cx="387720" cy="13536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1" name="Text Box 56"/>
            <p:cNvSpPr/>
            <p:nvPr/>
          </p:nvSpPr>
          <p:spPr>
            <a:xfrm>
              <a:off x="2048040" y="1317600"/>
              <a:ext cx="53712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00" spc="-1" strike="noStrike">
                  <a:solidFill>
                    <a:srgbClr val="ffffff"/>
                  </a:solidFill>
                  <a:latin typeface="Arial Unicode MS"/>
                  <a:ea typeface="Arial Unicode MS"/>
                </a:rPr>
                <a:t>DHCP</a:t>
              </a:r>
              <a:endParaRPr b="0" lang="en-US" sz="1000" spc="-1" strike="noStrike">
                <a:latin typeface="Arial"/>
              </a:endParaRPr>
            </a:p>
          </p:txBody>
        </p:sp>
      </p:grpSp>
      <p:grpSp>
        <p:nvGrpSpPr>
          <p:cNvPr id="2352" name="Group 57"/>
          <p:cNvGrpSpPr/>
          <p:nvPr/>
        </p:nvGrpSpPr>
        <p:grpSpPr>
          <a:xfrm>
            <a:off x="1590840" y="1336680"/>
            <a:ext cx="1080000" cy="1165680"/>
            <a:chOff x="1590840" y="1336680"/>
            <a:chExt cx="1080000" cy="1165680"/>
          </a:xfrm>
        </p:grpSpPr>
        <p:grpSp>
          <p:nvGrpSpPr>
            <p:cNvPr id="2353" name="Group 58"/>
            <p:cNvGrpSpPr/>
            <p:nvPr/>
          </p:nvGrpSpPr>
          <p:grpSpPr>
            <a:xfrm>
              <a:off x="1590840" y="1562040"/>
              <a:ext cx="1080000" cy="740520"/>
              <a:chOff x="1590840" y="1562040"/>
              <a:chExt cx="1080000" cy="740520"/>
            </a:xfrm>
          </p:grpSpPr>
          <p:grpSp>
            <p:nvGrpSpPr>
              <p:cNvPr id="2354" name="Group 59"/>
              <p:cNvGrpSpPr/>
              <p:nvPr/>
            </p:nvGrpSpPr>
            <p:grpSpPr>
              <a:xfrm>
                <a:off x="1965240" y="1562040"/>
                <a:ext cx="626040" cy="241920"/>
                <a:chOff x="1965240" y="1562040"/>
                <a:chExt cx="626040" cy="241920"/>
              </a:xfrm>
            </p:grpSpPr>
            <p:grpSp>
              <p:nvGrpSpPr>
                <p:cNvPr id="2355" name="Group 60"/>
                <p:cNvGrpSpPr/>
                <p:nvPr/>
              </p:nvGrpSpPr>
              <p:grpSpPr>
                <a:xfrm>
                  <a:off x="2054160" y="1562040"/>
                  <a:ext cx="537120" cy="241920"/>
                  <a:chOff x="2054160" y="1562040"/>
                  <a:chExt cx="537120" cy="241920"/>
                </a:xfrm>
              </p:grpSpPr>
              <p:sp>
                <p:nvSpPr>
                  <p:cNvPr id="2356" name="Rectangle 61"/>
                  <p:cNvSpPr/>
                  <p:nvPr/>
                </p:nvSpPr>
                <p:spPr>
                  <a:xfrm>
                    <a:off x="2122560" y="1614600"/>
                    <a:ext cx="387720" cy="13536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357" name="Text Box 62"/>
                  <p:cNvSpPr/>
                  <p:nvPr/>
                </p:nvSpPr>
                <p:spPr>
                  <a:xfrm>
                    <a:off x="2054160" y="1562040"/>
                    <a:ext cx="537120" cy="2419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wrap="none" lIns="90000" rIns="90000" tIns="45000" bIns="45000" anchor="t">
                    <a:spAutoFit/>
                  </a:bodyPr>
                  <a:p>
                    <a:pPr>
                      <a:lnSpc>
                        <a:spcPct val="100000"/>
                      </a:lnSpc>
                      <a:buNone/>
                    </a:pPr>
                    <a:r>
                      <a:rPr b="0" lang="en-US" sz="1000" spc="-1" strike="noStrike">
                        <a:solidFill>
                          <a:srgbClr val="ffffff"/>
                        </a:solidFill>
                        <a:latin typeface="Arial Unicode MS"/>
                        <a:ea typeface="Arial Unicode MS"/>
                      </a:rPr>
                      <a:t>DHCP</a:t>
                    </a:r>
                    <a:endParaRPr b="0" lang="en-US" sz="1000" spc="-1" strike="noStrike">
                      <a:latin typeface="Arial"/>
                    </a:endParaRPr>
                  </a:p>
                </p:txBody>
              </p:sp>
            </p:grpSp>
            <p:sp>
              <p:nvSpPr>
                <p:cNvPr id="2358" name="Rectangle 63"/>
                <p:cNvSpPr/>
                <p:nvPr/>
              </p:nvSpPr>
              <p:spPr>
                <a:xfrm>
                  <a:off x="1981080" y="1617840"/>
                  <a:ext cx="138600" cy="129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rgbClr val="ffffff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359" name="Rectangle 64"/>
                <p:cNvSpPr/>
                <p:nvPr/>
              </p:nvSpPr>
              <p:spPr>
                <a:xfrm>
                  <a:off x="1965240" y="1608120"/>
                  <a:ext cx="560880" cy="148320"/>
                </a:xfrm>
                <a:prstGeom prst="rect">
                  <a:avLst/>
                </a:prstGeom>
                <a:noFill/>
                <a:ln w="9525">
                  <a:solidFill>
                    <a:srgbClr val="5b9bd5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2360" name="Group 65"/>
              <p:cNvGrpSpPr/>
              <p:nvPr/>
            </p:nvGrpSpPr>
            <p:grpSpPr>
              <a:xfrm>
                <a:off x="1965240" y="1797120"/>
                <a:ext cx="626040" cy="241920"/>
                <a:chOff x="1965240" y="1797120"/>
                <a:chExt cx="626040" cy="241920"/>
              </a:xfrm>
            </p:grpSpPr>
            <p:grpSp>
              <p:nvGrpSpPr>
                <p:cNvPr id="2361" name="Group 66"/>
                <p:cNvGrpSpPr/>
                <p:nvPr/>
              </p:nvGrpSpPr>
              <p:grpSpPr>
                <a:xfrm>
                  <a:off x="2054160" y="1797120"/>
                  <a:ext cx="537120" cy="241920"/>
                  <a:chOff x="2054160" y="1797120"/>
                  <a:chExt cx="537120" cy="241920"/>
                </a:xfrm>
              </p:grpSpPr>
              <p:sp>
                <p:nvSpPr>
                  <p:cNvPr id="2362" name="Rectangle 67"/>
                  <p:cNvSpPr/>
                  <p:nvPr/>
                </p:nvSpPr>
                <p:spPr>
                  <a:xfrm>
                    <a:off x="2122560" y="1849320"/>
                    <a:ext cx="387720" cy="13536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363" name="Text Box 68"/>
                  <p:cNvSpPr/>
                  <p:nvPr/>
                </p:nvSpPr>
                <p:spPr>
                  <a:xfrm>
                    <a:off x="2054160" y="1797120"/>
                    <a:ext cx="537120" cy="2419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wrap="none" lIns="90000" rIns="90000" tIns="45000" bIns="45000" anchor="t">
                    <a:spAutoFit/>
                  </a:bodyPr>
                  <a:p>
                    <a:pPr>
                      <a:lnSpc>
                        <a:spcPct val="100000"/>
                      </a:lnSpc>
                      <a:buNone/>
                    </a:pPr>
                    <a:r>
                      <a:rPr b="0" lang="en-US" sz="1000" spc="-1" strike="noStrike">
                        <a:solidFill>
                          <a:srgbClr val="ffffff"/>
                        </a:solidFill>
                        <a:latin typeface="Arial Unicode MS"/>
                        <a:ea typeface="Arial Unicode MS"/>
                      </a:rPr>
                      <a:t>DHCP</a:t>
                    </a:r>
                    <a:endParaRPr b="0" lang="en-US" sz="1000" spc="-1" strike="noStrike">
                      <a:latin typeface="Arial"/>
                    </a:endParaRPr>
                  </a:p>
                </p:txBody>
              </p:sp>
            </p:grpSp>
            <p:grpSp>
              <p:nvGrpSpPr>
                <p:cNvPr id="2364" name="Group 69"/>
                <p:cNvGrpSpPr/>
                <p:nvPr/>
              </p:nvGrpSpPr>
              <p:grpSpPr>
                <a:xfrm>
                  <a:off x="1965240" y="1843200"/>
                  <a:ext cx="560880" cy="148320"/>
                  <a:chOff x="1965240" y="1843200"/>
                  <a:chExt cx="560880" cy="148320"/>
                </a:xfrm>
              </p:grpSpPr>
              <p:sp>
                <p:nvSpPr>
                  <p:cNvPr id="2365" name="Rectangle 70"/>
                  <p:cNvSpPr/>
                  <p:nvPr/>
                </p:nvSpPr>
                <p:spPr>
                  <a:xfrm>
                    <a:off x="1981080" y="1852560"/>
                    <a:ext cx="138600" cy="1292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rgbClr val="ffffff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366" name="Rectangle 71"/>
                  <p:cNvSpPr/>
                  <p:nvPr/>
                </p:nvSpPr>
                <p:spPr>
                  <a:xfrm>
                    <a:off x="1965240" y="1843200"/>
                    <a:ext cx="560880" cy="148320"/>
                  </a:xfrm>
                  <a:prstGeom prst="rect">
                    <a:avLst/>
                  </a:prstGeom>
                  <a:noFill/>
                  <a:ln w="9525">
                    <a:solidFill>
                      <a:srgbClr val="5b9bd5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</p:grpSp>
          <p:grpSp>
            <p:nvGrpSpPr>
              <p:cNvPr id="2367" name="Group 72"/>
              <p:cNvGrpSpPr/>
              <p:nvPr/>
            </p:nvGrpSpPr>
            <p:grpSpPr>
              <a:xfrm>
                <a:off x="1785960" y="1828800"/>
                <a:ext cx="761040" cy="176760"/>
                <a:chOff x="1785960" y="1828800"/>
                <a:chExt cx="761040" cy="176760"/>
              </a:xfrm>
            </p:grpSpPr>
            <p:sp>
              <p:nvSpPr>
                <p:cNvPr id="2368" name="Rectangle 73"/>
                <p:cNvSpPr/>
                <p:nvPr/>
              </p:nvSpPr>
              <p:spPr>
                <a:xfrm>
                  <a:off x="1800360" y="1846440"/>
                  <a:ext cx="151200" cy="146520"/>
                </a:xfrm>
                <a:prstGeom prst="rect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369" name="Rectangle 74"/>
                <p:cNvSpPr/>
                <p:nvPr/>
              </p:nvSpPr>
              <p:spPr>
                <a:xfrm>
                  <a:off x="1785960" y="1828800"/>
                  <a:ext cx="761040" cy="176760"/>
                </a:xfrm>
                <a:prstGeom prst="rect">
                  <a:avLst/>
                </a:prstGeom>
                <a:noFill/>
                <a:ln w="9525">
                  <a:solidFill>
                    <a:srgbClr val="ed7d31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2370" name="Group 75"/>
              <p:cNvGrpSpPr/>
              <p:nvPr/>
            </p:nvGrpSpPr>
            <p:grpSpPr>
              <a:xfrm>
                <a:off x="1590840" y="2060640"/>
                <a:ext cx="1080000" cy="241920"/>
                <a:chOff x="1590840" y="2060640"/>
                <a:chExt cx="1080000" cy="241920"/>
              </a:xfrm>
            </p:grpSpPr>
            <p:grpSp>
              <p:nvGrpSpPr>
                <p:cNvPr id="2371" name="Group 76"/>
                <p:cNvGrpSpPr/>
                <p:nvPr/>
              </p:nvGrpSpPr>
              <p:grpSpPr>
                <a:xfrm>
                  <a:off x="1779480" y="2060640"/>
                  <a:ext cx="805680" cy="241920"/>
                  <a:chOff x="1779480" y="2060640"/>
                  <a:chExt cx="805680" cy="241920"/>
                </a:xfrm>
              </p:grpSpPr>
              <p:grpSp>
                <p:nvGrpSpPr>
                  <p:cNvPr id="2372" name="Group 77"/>
                  <p:cNvGrpSpPr/>
                  <p:nvPr/>
                </p:nvGrpSpPr>
                <p:grpSpPr>
                  <a:xfrm>
                    <a:off x="1959120" y="2060640"/>
                    <a:ext cx="626040" cy="241920"/>
                    <a:chOff x="1959120" y="2060640"/>
                    <a:chExt cx="626040" cy="241920"/>
                  </a:xfrm>
                </p:grpSpPr>
                <p:grpSp>
                  <p:nvGrpSpPr>
                    <p:cNvPr id="2373" name="Group 78"/>
                    <p:cNvGrpSpPr/>
                    <p:nvPr/>
                  </p:nvGrpSpPr>
                  <p:grpSpPr>
                    <a:xfrm>
                      <a:off x="2048040" y="2060640"/>
                      <a:ext cx="537120" cy="241920"/>
                      <a:chOff x="2048040" y="2060640"/>
                      <a:chExt cx="537120" cy="241920"/>
                    </a:xfrm>
                  </p:grpSpPr>
                  <p:sp>
                    <p:nvSpPr>
                      <p:cNvPr id="2374" name="Rectangle 79"/>
                      <p:cNvSpPr/>
                      <p:nvPr/>
                    </p:nvSpPr>
                    <p:spPr>
                      <a:xfrm>
                        <a:off x="2116080" y="2112840"/>
                        <a:ext cx="387720" cy="13536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ffff"/>
                        </a:solidFill>
                        <a:miter/>
                      </a:ln>
                    </p:spPr>
                    <p:style>
                      <a:lnRef idx="0"/>
                      <a:fillRef idx="0"/>
                      <a:effectRef idx="0"/>
                      <a:fontRef idx="minor"/>
                    </p:style>
                  </p:sp>
                  <p:sp>
                    <p:nvSpPr>
                      <p:cNvPr id="2375" name="Text Box 80"/>
                      <p:cNvSpPr/>
                      <p:nvPr/>
                    </p:nvSpPr>
                    <p:spPr>
                      <a:xfrm>
                        <a:off x="2048040" y="2060640"/>
                        <a:ext cx="537120" cy="241920"/>
                      </a:xfrm>
                      <a:prstGeom prst="rect">
                        <a:avLst/>
                      </a:prstGeom>
                      <a:noFill/>
                      <a:ln w="0">
                        <a:noFill/>
                      </a:ln>
                    </p:spPr>
                    <p:style>
                      <a:lnRef idx="0"/>
                      <a:fillRef idx="0"/>
                      <a:effectRef idx="0"/>
                      <a:fontRef idx="minor"/>
                    </p:style>
                    <p:txBody>
                      <a:bodyPr wrap="none" lIns="90000" rIns="90000" tIns="45000" bIns="45000" anchor="t">
                        <a:spAutoFit/>
                      </a:bodyPr>
                      <a:p>
                        <a:pPr>
                          <a:lnSpc>
                            <a:spcPct val="100000"/>
                          </a:lnSpc>
                          <a:buNone/>
                        </a:pPr>
                        <a:r>
                          <a:rPr b="0" lang="en-US" sz="1000" spc="-1" strike="noStrike">
                            <a:solidFill>
                              <a:srgbClr val="ffffff"/>
                            </a:solidFill>
                            <a:latin typeface="Arial Unicode MS"/>
                            <a:ea typeface="Arial Unicode MS"/>
                          </a:rPr>
                          <a:t>DHCP</a:t>
                        </a:r>
                        <a:endParaRPr b="0" lang="en-US" sz="1000" spc="-1" strike="noStrike">
                          <a:latin typeface="Arial"/>
                        </a:endParaRPr>
                      </a:p>
                    </p:txBody>
                  </p:sp>
                </p:grpSp>
                <p:grpSp>
                  <p:nvGrpSpPr>
                    <p:cNvPr id="2376" name="Group 81"/>
                    <p:cNvGrpSpPr/>
                    <p:nvPr/>
                  </p:nvGrpSpPr>
                  <p:grpSpPr>
                    <a:xfrm>
                      <a:off x="1959120" y="2106720"/>
                      <a:ext cx="560880" cy="148320"/>
                      <a:chOff x="1959120" y="2106720"/>
                      <a:chExt cx="560880" cy="148320"/>
                    </a:xfrm>
                  </p:grpSpPr>
                  <p:sp>
                    <p:nvSpPr>
                      <p:cNvPr id="2377" name="Rectangle 82"/>
                      <p:cNvSpPr/>
                      <p:nvPr/>
                    </p:nvSpPr>
                    <p:spPr>
                      <a:xfrm>
                        <a:off x="1974960" y="2116080"/>
                        <a:ext cx="138600" cy="12924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rgbClr val="ffffff"/>
                        </a:solidFill>
                        <a:miter/>
                      </a:ln>
                    </p:spPr>
                    <p:style>
                      <a:lnRef idx="0"/>
                      <a:fillRef idx="0"/>
                      <a:effectRef idx="0"/>
                      <a:fontRef idx="minor"/>
                    </p:style>
                  </p:sp>
                  <p:sp>
                    <p:nvSpPr>
                      <p:cNvPr id="2378" name="Rectangle 83"/>
                      <p:cNvSpPr/>
                      <p:nvPr/>
                    </p:nvSpPr>
                    <p:spPr>
                      <a:xfrm>
                        <a:off x="1959120" y="2106720"/>
                        <a:ext cx="560880" cy="14832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5b9bd5"/>
                        </a:solidFill>
                        <a:miter/>
                      </a:ln>
                    </p:spPr>
                    <p:style>
                      <a:lnRef idx="0"/>
                      <a:fillRef idx="0"/>
                      <a:effectRef idx="0"/>
                      <a:fontRef idx="minor"/>
                    </p:style>
                  </p:sp>
                </p:grpSp>
              </p:grpSp>
              <p:sp>
                <p:nvSpPr>
                  <p:cNvPr id="2379" name="Rectangle 84"/>
                  <p:cNvSpPr/>
                  <p:nvPr/>
                </p:nvSpPr>
                <p:spPr>
                  <a:xfrm>
                    <a:off x="1793880" y="2109960"/>
                    <a:ext cx="151200" cy="14652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380" name="Rectangle 85"/>
                  <p:cNvSpPr/>
                  <p:nvPr/>
                </p:nvSpPr>
                <p:spPr>
                  <a:xfrm>
                    <a:off x="1779480" y="2092320"/>
                    <a:ext cx="761040" cy="176760"/>
                  </a:xfrm>
                  <a:prstGeom prst="rect">
                    <a:avLst/>
                  </a:prstGeom>
                  <a:noFill/>
                  <a:ln w="9525">
                    <a:solidFill>
                      <a:srgbClr val="ed7d31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2381" name="Rectangle 86"/>
                <p:cNvSpPr/>
                <p:nvPr/>
              </p:nvSpPr>
              <p:spPr>
                <a:xfrm>
                  <a:off x="1611360" y="2095560"/>
                  <a:ext cx="148320" cy="170280"/>
                </a:xfrm>
                <a:prstGeom prst="rect">
                  <a:avLst/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382" name="Rectangle 87"/>
                <p:cNvSpPr/>
                <p:nvPr/>
              </p:nvSpPr>
              <p:spPr>
                <a:xfrm>
                  <a:off x="2560680" y="2093760"/>
                  <a:ext cx="94320" cy="170280"/>
                </a:xfrm>
                <a:prstGeom prst="rect">
                  <a:avLst/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383" name="Rectangle 88"/>
                <p:cNvSpPr/>
                <p:nvPr/>
              </p:nvSpPr>
              <p:spPr>
                <a:xfrm>
                  <a:off x="1590840" y="2070000"/>
                  <a:ext cx="1080000" cy="21816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sp>
          <p:nvSpPr>
            <p:cNvPr id="2384" name="AutoShape 89"/>
            <p:cNvSpPr/>
            <p:nvPr/>
          </p:nvSpPr>
          <p:spPr>
            <a:xfrm>
              <a:off x="2133720" y="1336680"/>
              <a:ext cx="379800" cy="1165680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0">
              <a:gsLst>
                <a:gs pos="0">
                  <a:srgbClr val="ff0000">
                    <a:alpha val="25098"/>
                  </a:srgbClr>
                </a:gs>
                <a:gs pos="50000">
                  <a:srgbClr val="ff0000">
                    <a:alpha val="25098"/>
                  </a:srgbClr>
                </a:gs>
                <a:gs pos="100000">
                  <a:srgbClr val="ff0000">
                    <a:alpha val="25098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385" name="Group 90"/>
          <p:cNvGrpSpPr/>
          <p:nvPr/>
        </p:nvGrpSpPr>
        <p:grpSpPr>
          <a:xfrm>
            <a:off x="2174760" y="2544840"/>
            <a:ext cx="1080000" cy="241920"/>
            <a:chOff x="2174760" y="2544840"/>
            <a:chExt cx="1080000" cy="241920"/>
          </a:xfrm>
        </p:grpSpPr>
        <p:grpSp>
          <p:nvGrpSpPr>
            <p:cNvPr id="2386" name="Group 91"/>
            <p:cNvGrpSpPr/>
            <p:nvPr/>
          </p:nvGrpSpPr>
          <p:grpSpPr>
            <a:xfrm>
              <a:off x="2363760" y="2544840"/>
              <a:ext cx="805680" cy="241920"/>
              <a:chOff x="2363760" y="2544840"/>
              <a:chExt cx="805680" cy="241920"/>
            </a:xfrm>
          </p:grpSpPr>
          <p:grpSp>
            <p:nvGrpSpPr>
              <p:cNvPr id="2387" name="Group 92"/>
              <p:cNvGrpSpPr/>
              <p:nvPr/>
            </p:nvGrpSpPr>
            <p:grpSpPr>
              <a:xfrm>
                <a:off x="2543040" y="2544840"/>
                <a:ext cx="626400" cy="241920"/>
                <a:chOff x="2543040" y="2544840"/>
                <a:chExt cx="626400" cy="241920"/>
              </a:xfrm>
            </p:grpSpPr>
            <p:grpSp>
              <p:nvGrpSpPr>
                <p:cNvPr id="2388" name="Group 93"/>
                <p:cNvGrpSpPr/>
                <p:nvPr/>
              </p:nvGrpSpPr>
              <p:grpSpPr>
                <a:xfrm>
                  <a:off x="2632320" y="2544840"/>
                  <a:ext cx="537120" cy="241920"/>
                  <a:chOff x="2632320" y="2544840"/>
                  <a:chExt cx="537120" cy="241920"/>
                </a:xfrm>
              </p:grpSpPr>
              <p:sp>
                <p:nvSpPr>
                  <p:cNvPr id="2389" name="Rectangle 94"/>
                  <p:cNvSpPr/>
                  <p:nvPr/>
                </p:nvSpPr>
                <p:spPr>
                  <a:xfrm>
                    <a:off x="2700360" y="2597040"/>
                    <a:ext cx="387720" cy="13536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390" name="Text Box 95"/>
                  <p:cNvSpPr/>
                  <p:nvPr/>
                </p:nvSpPr>
                <p:spPr>
                  <a:xfrm>
                    <a:off x="2632320" y="2544840"/>
                    <a:ext cx="537120" cy="2419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wrap="none" lIns="90000" rIns="90000" tIns="45000" bIns="45000" anchor="t">
                    <a:spAutoFit/>
                  </a:bodyPr>
                  <a:p>
                    <a:pPr>
                      <a:lnSpc>
                        <a:spcPct val="100000"/>
                      </a:lnSpc>
                      <a:buNone/>
                    </a:pPr>
                    <a:r>
                      <a:rPr b="0" lang="en-US" sz="1000" spc="-1" strike="noStrike">
                        <a:solidFill>
                          <a:srgbClr val="ffffff"/>
                        </a:solidFill>
                        <a:latin typeface="Arial Unicode MS"/>
                        <a:ea typeface="Arial Unicode MS"/>
                      </a:rPr>
                      <a:t>DHCP</a:t>
                    </a:r>
                    <a:endParaRPr b="0" lang="en-US" sz="1000" spc="-1" strike="noStrike">
                      <a:latin typeface="Arial"/>
                    </a:endParaRPr>
                  </a:p>
                </p:txBody>
              </p:sp>
            </p:grpSp>
            <p:grpSp>
              <p:nvGrpSpPr>
                <p:cNvPr id="2391" name="Group 96"/>
                <p:cNvGrpSpPr/>
                <p:nvPr/>
              </p:nvGrpSpPr>
              <p:grpSpPr>
                <a:xfrm>
                  <a:off x="2543040" y="2590920"/>
                  <a:ext cx="560880" cy="148320"/>
                  <a:chOff x="2543040" y="2590920"/>
                  <a:chExt cx="560880" cy="148320"/>
                </a:xfrm>
              </p:grpSpPr>
              <p:sp>
                <p:nvSpPr>
                  <p:cNvPr id="2392" name="Rectangle 97"/>
                  <p:cNvSpPr/>
                  <p:nvPr/>
                </p:nvSpPr>
                <p:spPr>
                  <a:xfrm>
                    <a:off x="2558880" y="2600280"/>
                    <a:ext cx="138600" cy="1292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rgbClr val="ffffff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393" name="Rectangle 98"/>
                  <p:cNvSpPr/>
                  <p:nvPr/>
                </p:nvSpPr>
                <p:spPr>
                  <a:xfrm>
                    <a:off x="2543040" y="2590920"/>
                    <a:ext cx="560880" cy="148320"/>
                  </a:xfrm>
                  <a:prstGeom prst="rect">
                    <a:avLst/>
                  </a:prstGeom>
                  <a:noFill/>
                  <a:ln w="9525">
                    <a:solidFill>
                      <a:srgbClr val="5b9bd5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</p:grpSp>
          <p:sp>
            <p:nvSpPr>
              <p:cNvPr id="2394" name="Rectangle 99"/>
              <p:cNvSpPr/>
              <p:nvPr/>
            </p:nvSpPr>
            <p:spPr>
              <a:xfrm>
                <a:off x="2378160" y="2593800"/>
                <a:ext cx="151200" cy="146520"/>
              </a:xfrm>
              <a:prstGeom prst="rect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95" name="Rectangle 100"/>
              <p:cNvSpPr/>
              <p:nvPr/>
            </p:nvSpPr>
            <p:spPr>
              <a:xfrm>
                <a:off x="2363760" y="2576520"/>
                <a:ext cx="761040" cy="176760"/>
              </a:xfrm>
              <a:prstGeom prst="rect">
                <a:avLst/>
              </a:prstGeom>
              <a:noFill/>
              <a:ln w="9525">
                <a:solidFill>
                  <a:srgbClr val="ed7d3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396" name="Rectangle 101"/>
            <p:cNvSpPr/>
            <p:nvPr/>
          </p:nvSpPr>
          <p:spPr>
            <a:xfrm>
              <a:off x="2195640" y="2579760"/>
              <a:ext cx="148320" cy="170280"/>
            </a:xfrm>
            <a:prstGeom prst="rect">
              <a:avLst/>
            </a:prstGeom>
            <a:solidFill>
              <a:schemeClr val="tx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7" name="Rectangle 102"/>
            <p:cNvSpPr/>
            <p:nvPr/>
          </p:nvSpPr>
          <p:spPr>
            <a:xfrm>
              <a:off x="3144960" y="2577960"/>
              <a:ext cx="94320" cy="170280"/>
            </a:xfrm>
            <a:prstGeom prst="rect">
              <a:avLst/>
            </a:prstGeom>
            <a:solidFill>
              <a:schemeClr val="tx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8" name="Rectangle 103"/>
            <p:cNvSpPr/>
            <p:nvPr/>
          </p:nvSpPr>
          <p:spPr>
            <a:xfrm>
              <a:off x="2174760" y="2554200"/>
              <a:ext cx="1080000" cy="2181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399" name="Group 104"/>
          <p:cNvGrpSpPr/>
          <p:nvPr/>
        </p:nvGrpSpPr>
        <p:grpSpPr>
          <a:xfrm>
            <a:off x="3001680" y="3236760"/>
            <a:ext cx="1315440" cy="1308600"/>
            <a:chOff x="3001680" y="3236760"/>
            <a:chExt cx="1315440" cy="1308600"/>
          </a:xfrm>
        </p:grpSpPr>
        <p:sp>
          <p:nvSpPr>
            <p:cNvPr id="2400" name="Freeform 105"/>
            <p:cNvSpPr/>
            <p:nvPr/>
          </p:nvSpPr>
          <p:spPr>
            <a:xfrm>
              <a:off x="3784680" y="3274920"/>
              <a:ext cx="532440" cy="1270440"/>
            </a:xfrm>
            <a:custGeom>
              <a:avLst/>
              <a:gdLst/>
              <a:ahLst/>
              <a:rect l="l" t="t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>
                    <a:alpha val="65098"/>
                  </a:srgbClr>
                </a:gs>
                <a:gs pos="100000">
                  <a:srgbClr val="000099">
                    <a:alpha val="65098"/>
                  </a:srgbClr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401" name="Group 106"/>
            <p:cNvGrpSpPr/>
            <p:nvPr/>
          </p:nvGrpSpPr>
          <p:grpSpPr>
            <a:xfrm>
              <a:off x="3001680" y="3236760"/>
              <a:ext cx="793080" cy="1306440"/>
              <a:chOff x="3001680" y="3236760"/>
              <a:chExt cx="793080" cy="1306440"/>
            </a:xfrm>
          </p:grpSpPr>
          <p:sp>
            <p:nvSpPr>
              <p:cNvPr id="2402" name="Rectangle 107"/>
              <p:cNvSpPr/>
              <p:nvPr/>
            </p:nvSpPr>
            <p:spPr>
              <a:xfrm>
                <a:off x="3013200" y="3267000"/>
                <a:ext cx="781560" cy="12531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03" name="Text Box 108"/>
              <p:cNvSpPr/>
              <p:nvPr/>
            </p:nvSpPr>
            <p:spPr>
              <a:xfrm>
                <a:off x="3042000" y="3236760"/>
                <a:ext cx="752040" cy="1306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DHCP</a:t>
                </a:r>
                <a:endParaRPr b="0" lang="en-US" sz="16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UDP</a:t>
                </a:r>
                <a:endParaRPr b="0" lang="en-US" sz="16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IP</a:t>
                </a:r>
                <a:endParaRPr b="0" lang="en-US" sz="16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Eth</a:t>
                </a:r>
                <a:endParaRPr b="0" lang="en-US" sz="16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Phy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2404" name="Line 109"/>
              <p:cNvSpPr/>
              <p:nvPr/>
            </p:nvSpPr>
            <p:spPr>
              <a:xfrm>
                <a:off x="3016080" y="3516120"/>
                <a:ext cx="77616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05" name="Line 110"/>
              <p:cNvSpPr/>
              <p:nvPr/>
            </p:nvSpPr>
            <p:spPr>
              <a:xfrm>
                <a:off x="3011400" y="3768480"/>
                <a:ext cx="77616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06" name="Line 111"/>
              <p:cNvSpPr/>
              <p:nvPr/>
            </p:nvSpPr>
            <p:spPr>
              <a:xfrm>
                <a:off x="3006720" y="4020840"/>
                <a:ext cx="77616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07" name="Line 112"/>
              <p:cNvSpPr/>
              <p:nvPr/>
            </p:nvSpPr>
            <p:spPr>
              <a:xfrm>
                <a:off x="3001680" y="4273200"/>
                <a:ext cx="77652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2408" name="Group 113"/>
          <p:cNvGrpSpPr/>
          <p:nvPr/>
        </p:nvGrpSpPr>
        <p:grpSpPr>
          <a:xfrm>
            <a:off x="1863720" y="3138120"/>
            <a:ext cx="1080000" cy="1216440"/>
            <a:chOff x="1863720" y="3138120"/>
            <a:chExt cx="1080000" cy="1216440"/>
          </a:xfrm>
        </p:grpSpPr>
        <p:grpSp>
          <p:nvGrpSpPr>
            <p:cNvPr id="2409" name="Group 114"/>
            <p:cNvGrpSpPr/>
            <p:nvPr/>
          </p:nvGrpSpPr>
          <p:grpSpPr>
            <a:xfrm>
              <a:off x="1863720" y="3533760"/>
              <a:ext cx="1080000" cy="740520"/>
              <a:chOff x="1863720" y="3533760"/>
              <a:chExt cx="1080000" cy="740520"/>
            </a:xfrm>
          </p:grpSpPr>
          <p:grpSp>
            <p:nvGrpSpPr>
              <p:cNvPr id="2410" name="Group 115"/>
              <p:cNvGrpSpPr/>
              <p:nvPr/>
            </p:nvGrpSpPr>
            <p:grpSpPr>
              <a:xfrm>
                <a:off x="2238480" y="3533760"/>
                <a:ext cx="626040" cy="241920"/>
                <a:chOff x="2238480" y="3533760"/>
                <a:chExt cx="626040" cy="241920"/>
              </a:xfrm>
            </p:grpSpPr>
            <p:grpSp>
              <p:nvGrpSpPr>
                <p:cNvPr id="2411" name="Group 116"/>
                <p:cNvGrpSpPr/>
                <p:nvPr/>
              </p:nvGrpSpPr>
              <p:grpSpPr>
                <a:xfrm>
                  <a:off x="2327400" y="3533760"/>
                  <a:ext cx="537120" cy="241920"/>
                  <a:chOff x="2327400" y="3533760"/>
                  <a:chExt cx="537120" cy="241920"/>
                </a:xfrm>
              </p:grpSpPr>
              <p:sp>
                <p:nvSpPr>
                  <p:cNvPr id="2412" name="Rectangle 117"/>
                  <p:cNvSpPr/>
                  <p:nvPr/>
                </p:nvSpPr>
                <p:spPr>
                  <a:xfrm>
                    <a:off x="2395440" y="3586320"/>
                    <a:ext cx="387720" cy="13536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413" name="Text Box 118"/>
                  <p:cNvSpPr/>
                  <p:nvPr/>
                </p:nvSpPr>
                <p:spPr>
                  <a:xfrm>
                    <a:off x="2327400" y="3533760"/>
                    <a:ext cx="537120" cy="2419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wrap="none" lIns="90000" rIns="90000" tIns="45000" bIns="45000" anchor="t">
                    <a:spAutoFit/>
                  </a:bodyPr>
                  <a:p>
                    <a:pPr>
                      <a:lnSpc>
                        <a:spcPct val="100000"/>
                      </a:lnSpc>
                      <a:buNone/>
                    </a:pPr>
                    <a:r>
                      <a:rPr b="0" lang="en-US" sz="1000" spc="-1" strike="noStrike">
                        <a:solidFill>
                          <a:srgbClr val="ffffff"/>
                        </a:solidFill>
                        <a:latin typeface="Arial Unicode MS"/>
                        <a:ea typeface="Arial Unicode MS"/>
                      </a:rPr>
                      <a:t>DHCP</a:t>
                    </a:r>
                    <a:endParaRPr b="0" lang="en-US" sz="1000" spc="-1" strike="noStrike">
                      <a:latin typeface="Arial"/>
                    </a:endParaRPr>
                  </a:p>
                </p:txBody>
              </p:sp>
            </p:grpSp>
            <p:sp>
              <p:nvSpPr>
                <p:cNvPr id="2414" name="Rectangle 119"/>
                <p:cNvSpPr/>
                <p:nvPr/>
              </p:nvSpPr>
              <p:spPr>
                <a:xfrm>
                  <a:off x="2254320" y="3589200"/>
                  <a:ext cx="138600" cy="129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rgbClr val="ffffff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415" name="Rectangle 120"/>
                <p:cNvSpPr/>
                <p:nvPr/>
              </p:nvSpPr>
              <p:spPr>
                <a:xfrm>
                  <a:off x="2238480" y="3579840"/>
                  <a:ext cx="560880" cy="148320"/>
                </a:xfrm>
                <a:prstGeom prst="rect">
                  <a:avLst/>
                </a:prstGeom>
                <a:noFill/>
                <a:ln w="9525">
                  <a:solidFill>
                    <a:srgbClr val="5b9bd5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2416" name="Group 121"/>
              <p:cNvGrpSpPr/>
              <p:nvPr/>
            </p:nvGrpSpPr>
            <p:grpSpPr>
              <a:xfrm>
                <a:off x="2238480" y="3768840"/>
                <a:ext cx="626040" cy="241920"/>
                <a:chOff x="2238480" y="3768840"/>
                <a:chExt cx="626040" cy="241920"/>
              </a:xfrm>
            </p:grpSpPr>
            <p:grpSp>
              <p:nvGrpSpPr>
                <p:cNvPr id="2417" name="Group 122"/>
                <p:cNvGrpSpPr/>
                <p:nvPr/>
              </p:nvGrpSpPr>
              <p:grpSpPr>
                <a:xfrm>
                  <a:off x="2327400" y="3768840"/>
                  <a:ext cx="537120" cy="241920"/>
                  <a:chOff x="2327400" y="3768840"/>
                  <a:chExt cx="537120" cy="241920"/>
                </a:xfrm>
              </p:grpSpPr>
              <p:sp>
                <p:nvSpPr>
                  <p:cNvPr id="2418" name="Rectangle 123"/>
                  <p:cNvSpPr/>
                  <p:nvPr/>
                </p:nvSpPr>
                <p:spPr>
                  <a:xfrm>
                    <a:off x="2395440" y="3821040"/>
                    <a:ext cx="387720" cy="13536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419" name="Text Box 124"/>
                  <p:cNvSpPr/>
                  <p:nvPr/>
                </p:nvSpPr>
                <p:spPr>
                  <a:xfrm>
                    <a:off x="2327400" y="3768840"/>
                    <a:ext cx="537120" cy="2419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wrap="none" lIns="90000" rIns="90000" tIns="45000" bIns="45000" anchor="t">
                    <a:spAutoFit/>
                  </a:bodyPr>
                  <a:p>
                    <a:pPr>
                      <a:lnSpc>
                        <a:spcPct val="100000"/>
                      </a:lnSpc>
                      <a:buNone/>
                    </a:pPr>
                    <a:r>
                      <a:rPr b="0" lang="en-US" sz="1000" spc="-1" strike="noStrike">
                        <a:solidFill>
                          <a:srgbClr val="ffffff"/>
                        </a:solidFill>
                        <a:latin typeface="Arial Unicode MS"/>
                        <a:ea typeface="Arial Unicode MS"/>
                      </a:rPr>
                      <a:t>DHCP</a:t>
                    </a:r>
                    <a:endParaRPr b="0" lang="en-US" sz="1000" spc="-1" strike="noStrike">
                      <a:latin typeface="Arial"/>
                    </a:endParaRPr>
                  </a:p>
                </p:txBody>
              </p:sp>
            </p:grpSp>
            <p:grpSp>
              <p:nvGrpSpPr>
                <p:cNvPr id="2420" name="Group 125"/>
                <p:cNvGrpSpPr/>
                <p:nvPr/>
              </p:nvGrpSpPr>
              <p:grpSpPr>
                <a:xfrm>
                  <a:off x="2238480" y="3814920"/>
                  <a:ext cx="560880" cy="148320"/>
                  <a:chOff x="2238480" y="3814920"/>
                  <a:chExt cx="560880" cy="148320"/>
                </a:xfrm>
              </p:grpSpPr>
              <p:sp>
                <p:nvSpPr>
                  <p:cNvPr id="2421" name="Rectangle 126"/>
                  <p:cNvSpPr/>
                  <p:nvPr/>
                </p:nvSpPr>
                <p:spPr>
                  <a:xfrm>
                    <a:off x="2254320" y="3824280"/>
                    <a:ext cx="138600" cy="1292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rgbClr val="ffffff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422" name="Rectangle 127"/>
                  <p:cNvSpPr/>
                  <p:nvPr/>
                </p:nvSpPr>
                <p:spPr>
                  <a:xfrm>
                    <a:off x="2238480" y="3814920"/>
                    <a:ext cx="560880" cy="148320"/>
                  </a:xfrm>
                  <a:prstGeom prst="rect">
                    <a:avLst/>
                  </a:prstGeom>
                  <a:noFill/>
                  <a:ln w="9525">
                    <a:solidFill>
                      <a:srgbClr val="5b9bd5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</p:grpSp>
          <p:grpSp>
            <p:nvGrpSpPr>
              <p:cNvPr id="2423" name="Group 128"/>
              <p:cNvGrpSpPr/>
              <p:nvPr/>
            </p:nvGrpSpPr>
            <p:grpSpPr>
              <a:xfrm>
                <a:off x="2058840" y="3800520"/>
                <a:ext cx="761040" cy="176760"/>
                <a:chOff x="2058840" y="3800520"/>
                <a:chExt cx="761040" cy="176760"/>
              </a:xfrm>
            </p:grpSpPr>
            <p:sp>
              <p:nvSpPr>
                <p:cNvPr id="2424" name="Rectangle 129"/>
                <p:cNvSpPr/>
                <p:nvPr/>
              </p:nvSpPr>
              <p:spPr>
                <a:xfrm>
                  <a:off x="2073240" y="3817800"/>
                  <a:ext cx="151200" cy="146520"/>
                </a:xfrm>
                <a:prstGeom prst="rect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425" name="Rectangle 130"/>
                <p:cNvSpPr/>
                <p:nvPr/>
              </p:nvSpPr>
              <p:spPr>
                <a:xfrm>
                  <a:off x="2058840" y="3800520"/>
                  <a:ext cx="761040" cy="176760"/>
                </a:xfrm>
                <a:prstGeom prst="rect">
                  <a:avLst/>
                </a:prstGeom>
                <a:noFill/>
                <a:ln w="9525">
                  <a:solidFill>
                    <a:srgbClr val="ed7d31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2426" name="Group 131"/>
              <p:cNvGrpSpPr/>
              <p:nvPr/>
            </p:nvGrpSpPr>
            <p:grpSpPr>
              <a:xfrm>
                <a:off x="1863720" y="4032360"/>
                <a:ext cx="1080000" cy="241920"/>
                <a:chOff x="1863720" y="4032360"/>
                <a:chExt cx="1080000" cy="241920"/>
              </a:xfrm>
            </p:grpSpPr>
            <p:grpSp>
              <p:nvGrpSpPr>
                <p:cNvPr id="2427" name="Group 132"/>
                <p:cNvGrpSpPr/>
                <p:nvPr/>
              </p:nvGrpSpPr>
              <p:grpSpPr>
                <a:xfrm>
                  <a:off x="2052720" y="4032360"/>
                  <a:ext cx="805320" cy="241920"/>
                  <a:chOff x="2052720" y="4032360"/>
                  <a:chExt cx="805320" cy="241920"/>
                </a:xfrm>
              </p:grpSpPr>
              <p:grpSp>
                <p:nvGrpSpPr>
                  <p:cNvPr id="2428" name="Group 133"/>
                  <p:cNvGrpSpPr/>
                  <p:nvPr/>
                </p:nvGrpSpPr>
                <p:grpSpPr>
                  <a:xfrm>
                    <a:off x="2232000" y="4032360"/>
                    <a:ext cx="626040" cy="241920"/>
                    <a:chOff x="2232000" y="4032360"/>
                    <a:chExt cx="626040" cy="241920"/>
                  </a:xfrm>
                </p:grpSpPr>
                <p:grpSp>
                  <p:nvGrpSpPr>
                    <p:cNvPr id="2429" name="Group 134"/>
                    <p:cNvGrpSpPr/>
                    <p:nvPr/>
                  </p:nvGrpSpPr>
                  <p:grpSpPr>
                    <a:xfrm>
                      <a:off x="2320920" y="4032360"/>
                      <a:ext cx="537120" cy="241920"/>
                      <a:chOff x="2320920" y="4032360"/>
                      <a:chExt cx="537120" cy="241920"/>
                    </a:xfrm>
                  </p:grpSpPr>
                  <p:sp>
                    <p:nvSpPr>
                      <p:cNvPr id="2430" name="Rectangle 135"/>
                      <p:cNvSpPr/>
                      <p:nvPr/>
                    </p:nvSpPr>
                    <p:spPr>
                      <a:xfrm>
                        <a:off x="2389320" y="4084560"/>
                        <a:ext cx="387720" cy="13536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ffff"/>
                        </a:solidFill>
                        <a:miter/>
                      </a:ln>
                    </p:spPr>
                    <p:style>
                      <a:lnRef idx="0"/>
                      <a:fillRef idx="0"/>
                      <a:effectRef idx="0"/>
                      <a:fontRef idx="minor"/>
                    </p:style>
                  </p:sp>
                  <p:sp>
                    <p:nvSpPr>
                      <p:cNvPr id="2431" name="Text Box 136"/>
                      <p:cNvSpPr/>
                      <p:nvPr/>
                    </p:nvSpPr>
                    <p:spPr>
                      <a:xfrm>
                        <a:off x="2320920" y="4032360"/>
                        <a:ext cx="537120" cy="241920"/>
                      </a:xfrm>
                      <a:prstGeom prst="rect">
                        <a:avLst/>
                      </a:prstGeom>
                      <a:noFill/>
                      <a:ln w="0">
                        <a:noFill/>
                      </a:ln>
                    </p:spPr>
                    <p:style>
                      <a:lnRef idx="0"/>
                      <a:fillRef idx="0"/>
                      <a:effectRef idx="0"/>
                      <a:fontRef idx="minor"/>
                    </p:style>
                    <p:txBody>
                      <a:bodyPr wrap="none" lIns="90000" rIns="90000" tIns="45000" bIns="45000" anchor="t">
                        <a:spAutoFit/>
                      </a:bodyPr>
                      <a:p>
                        <a:pPr>
                          <a:lnSpc>
                            <a:spcPct val="100000"/>
                          </a:lnSpc>
                          <a:buNone/>
                        </a:pPr>
                        <a:r>
                          <a:rPr b="0" lang="en-US" sz="1000" spc="-1" strike="noStrike">
                            <a:solidFill>
                              <a:srgbClr val="ffffff"/>
                            </a:solidFill>
                            <a:latin typeface="Arial Unicode MS"/>
                            <a:ea typeface="Arial Unicode MS"/>
                          </a:rPr>
                          <a:t>DHCP</a:t>
                        </a:r>
                        <a:endParaRPr b="0" lang="en-US" sz="1000" spc="-1" strike="noStrike">
                          <a:latin typeface="Arial"/>
                        </a:endParaRPr>
                      </a:p>
                    </p:txBody>
                  </p:sp>
                </p:grpSp>
                <p:grpSp>
                  <p:nvGrpSpPr>
                    <p:cNvPr id="2432" name="Group 137"/>
                    <p:cNvGrpSpPr/>
                    <p:nvPr/>
                  </p:nvGrpSpPr>
                  <p:grpSpPr>
                    <a:xfrm>
                      <a:off x="2232000" y="4078440"/>
                      <a:ext cx="560880" cy="148320"/>
                      <a:chOff x="2232000" y="4078440"/>
                      <a:chExt cx="560880" cy="148320"/>
                    </a:xfrm>
                  </p:grpSpPr>
                  <p:sp>
                    <p:nvSpPr>
                      <p:cNvPr id="2433" name="Rectangle 138"/>
                      <p:cNvSpPr/>
                      <p:nvPr/>
                    </p:nvSpPr>
                    <p:spPr>
                      <a:xfrm>
                        <a:off x="2247840" y="4087800"/>
                        <a:ext cx="138600" cy="12924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rgbClr val="ffffff"/>
                        </a:solidFill>
                        <a:miter/>
                      </a:ln>
                    </p:spPr>
                    <p:style>
                      <a:lnRef idx="0"/>
                      <a:fillRef idx="0"/>
                      <a:effectRef idx="0"/>
                      <a:fontRef idx="minor"/>
                    </p:style>
                  </p:sp>
                  <p:sp>
                    <p:nvSpPr>
                      <p:cNvPr id="2434" name="Rectangle 139"/>
                      <p:cNvSpPr/>
                      <p:nvPr/>
                    </p:nvSpPr>
                    <p:spPr>
                      <a:xfrm>
                        <a:off x="2232000" y="4078440"/>
                        <a:ext cx="560880" cy="14832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5b9bd5"/>
                        </a:solidFill>
                        <a:miter/>
                      </a:ln>
                    </p:spPr>
                    <p:style>
                      <a:lnRef idx="0"/>
                      <a:fillRef idx="0"/>
                      <a:effectRef idx="0"/>
                      <a:fontRef idx="minor"/>
                    </p:style>
                  </p:sp>
                </p:grpSp>
              </p:grpSp>
              <p:sp>
                <p:nvSpPr>
                  <p:cNvPr id="2435" name="Rectangle 140"/>
                  <p:cNvSpPr/>
                  <p:nvPr/>
                </p:nvSpPr>
                <p:spPr>
                  <a:xfrm>
                    <a:off x="2066760" y="4081320"/>
                    <a:ext cx="151200" cy="14652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436" name="Rectangle 141"/>
                  <p:cNvSpPr/>
                  <p:nvPr/>
                </p:nvSpPr>
                <p:spPr>
                  <a:xfrm>
                    <a:off x="2052720" y="4064040"/>
                    <a:ext cx="761040" cy="176760"/>
                  </a:xfrm>
                  <a:prstGeom prst="rect">
                    <a:avLst/>
                  </a:prstGeom>
                  <a:noFill/>
                  <a:ln w="9525">
                    <a:solidFill>
                      <a:srgbClr val="ed7d31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2437" name="Rectangle 142"/>
                <p:cNvSpPr/>
                <p:nvPr/>
              </p:nvSpPr>
              <p:spPr>
                <a:xfrm>
                  <a:off x="1884240" y="4067280"/>
                  <a:ext cx="148320" cy="170280"/>
                </a:xfrm>
                <a:prstGeom prst="rect">
                  <a:avLst/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438" name="Rectangle 143"/>
                <p:cNvSpPr/>
                <p:nvPr/>
              </p:nvSpPr>
              <p:spPr>
                <a:xfrm>
                  <a:off x="2833560" y="4065480"/>
                  <a:ext cx="94320" cy="170280"/>
                </a:xfrm>
                <a:prstGeom prst="rect">
                  <a:avLst/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439" name="Rectangle 144"/>
                <p:cNvSpPr/>
                <p:nvPr/>
              </p:nvSpPr>
              <p:spPr>
                <a:xfrm>
                  <a:off x="1863720" y="4041720"/>
                  <a:ext cx="1080000" cy="21816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sp>
          <p:nvSpPr>
            <p:cNvPr id="2440" name="AutoShape 145"/>
            <p:cNvSpPr/>
            <p:nvPr/>
          </p:nvSpPr>
          <p:spPr>
            <a:xfrm rot="10800000">
              <a:off x="2377800" y="3138120"/>
              <a:ext cx="379800" cy="1216440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0">
              <a:gsLst>
                <a:gs pos="0">
                  <a:srgbClr val="ff0000">
                    <a:alpha val="25098"/>
                  </a:srgbClr>
                </a:gs>
                <a:gs pos="50000">
                  <a:srgbClr val="ff0000">
                    <a:alpha val="25098"/>
                  </a:srgbClr>
                </a:gs>
                <a:gs pos="100000">
                  <a:srgbClr val="ff0000">
                    <a:alpha val="25098"/>
                  </a:srgbClr>
                </a:gs>
              </a:gsLst>
              <a:lin ang="162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441" name="Group 146"/>
            <p:cNvGrpSpPr/>
            <p:nvPr/>
          </p:nvGrpSpPr>
          <p:grpSpPr>
            <a:xfrm>
              <a:off x="2328840" y="3330720"/>
              <a:ext cx="537120" cy="241920"/>
              <a:chOff x="2328840" y="3330720"/>
              <a:chExt cx="537120" cy="241920"/>
            </a:xfrm>
          </p:grpSpPr>
          <p:sp>
            <p:nvSpPr>
              <p:cNvPr id="2442" name="Rectangle 147"/>
              <p:cNvSpPr/>
              <p:nvPr/>
            </p:nvSpPr>
            <p:spPr>
              <a:xfrm>
                <a:off x="2397240" y="3382920"/>
                <a:ext cx="387720" cy="13536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43" name="Text Box 148"/>
              <p:cNvSpPr/>
              <p:nvPr/>
            </p:nvSpPr>
            <p:spPr>
              <a:xfrm>
                <a:off x="2328840" y="3330720"/>
                <a:ext cx="537120" cy="241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000" spc="-1" strike="noStrike">
                    <a:solidFill>
                      <a:srgbClr val="ffffff"/>
                    </a:solidFill>
                    <a:latin typeface="Arial Unicode MS"/>
                    <a:ea typeface="Arial Unicode MS"/>
                  </a:rPr>
                  <a:t>DHCP</a:t>
                </a:r>
                <a:endParaRPr b="0" lang="en-US" sz="1000" spc="-1" strike="noStrike">
                  <a:latin typeface="Arial"/>
                </a:endParaRPr>
              </a:p>
            </p:txBody>
          </p:sp>
        </p:grpSp>
      </p:grpSp>
      <p:grpSp>
        <p:nvGrpSpPr>
          <p:cNvPr id="2444" name="Group 149"/>
          <p:cNvGrpSpPr/>
          <p:nvPr/>
        </p:nvGrpSpPr>
        <p:grpSpPr>
          <a:xfrm>
            <a:off x="2330640" y="3333600"/>
            <a:ext cx="537120" cy="241920"/>
            <a:chOff x="2330640" y="3333600"/>
            <a:chExt cx="537120" cy="241920"/>
          </a:xfrm>
        </p:grpSpPr>
        <p:sp>
          <p:nvSpPr>
            <p:cNvPr id="2445" name="Rectangle 150"/>
            <p:cNvSpPr/>
            <p:nvPr/>
          </p:nvSpPr>
          <p:spPr>
            <a:xfrm>
              <a:off x="2398680" y="3386160"/>
              <a:ext cx="387720" cy="13536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6" name="Text Box 151"/>
            <p:cNvSpPr/>
            <p:nvPr/>
          </p:nvSpPr>
          <p:spPr>
            <a:xfrm>
              <a:off x="2330640" y="3333600"/>
              <a:ext cx="53712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00" spc="-1" strike="noStrike">
                  <a:solidFill>
                    <a:srgbClr val="ffffff"/>
                  </a:solidFill>
                  <a:latin typeface="Arial Unicode MS"/>
                  <a:ea typeface="Arial Unicode MS"/>
                </a:rPr>
                <a:t>DHCP</a:t>
              </a:r>
              <a:endParaRPr b="0" lang="en-US" sz="1000" spc="-1" strike="noStrike">
                <a:latin typeface="Arial"/>
              </a:endParaRPr>
            </a:p>
          </p:txBody>
        </p:sp>
      </p:grpSp>
      <p:sp>
        <p:nvSpPr>
          <p:cNvPr id="2447" name="PlaceHolder 2"/>
          <p:cNvSpPr>
            <a:spLocks noGrp="1"/>
          </p:cNvSpPr>
          <p:nvPr>
            <p:ph type="title"/>
          </p:nvPr>
        </p:nvSpPr>
        <p:spPr>
          <a:xfrm>
            <a:off x="1685880" y="173160"/>
            <a:ext cx="4353480" cy="941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DHCP: Example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448" name="Picture 192" descr=""/>
          <p:cNvPicPr/>
          <p:nvPr/>
        </p:nvPicPr>
        <p:blipFill>
          <a:blip r:embed="rId3"/>
          <a:stretch/>
        </p:blipFill>
        <p:spPr>
          <a:xfrm>
            <a:off x="10885680" y="472680"/>
            <a:ext cx="1017360" cy="539280"/>
          </a:xfrm>
          <a:prstGeom prst="rect">
            <a:avLst/>
          </a:prstGeom>
          <a:ln w="0">
            <a:noFill/>
          </a:ln>
        </p:spPr>
      </p:pic>
      <p:sp>
        <p:nvSpPr>
          <p:cNvPr id="2449" name="TextBox 193"/>
          <p:cNvSpPr/>
          <p:nvPr/>
        </p:nvSpPr>
        <p:spPr>
          <a:xfrm>
            <a:off x="213120" y="6550200"/>
            <a:ext cx="11977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43" dur="indefinite" restart="never" nodeType="tmRoot">
          <p:childTnLst>
            <p:seq>
              <p:cTn id="244" dur="indefinite" nodeType="mainSeq">
                <p:childTnLst>
                  <p:par>
                    <p:cTn id="245" nodeType="clickEffect" fill="hold">
                      <p:stCondLst>
                        <p:cond delay="indefinite"/>
                      </p:stCondLst>
                      <p:childTnLst>
                        <p:par>
                          <p:cTn id="24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47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49" dur="500"/>
                                        <p:tgtEl>
                                          <p:spTgt spid="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251" nodeType="afterEffect" fill="hold" presetClass="exit" presetID="9">
                                  <p:stCondLst>
                                    <p:cond delay="0"/>
                                  </p:stCondLst>
                                  <p:childTnLst>
                                    <p:animEffect filter="dissolve" transition="out">
                                      <p:cBhvr additive="repl">
                                        <p:cTn id="252" dur="500"/>
                                        <p:tgtEl>
                                          <p:spTgt spid="2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nodeType="clickEffect" fill="hold">
                      <p:stCondLst>
                        <p:cond delay="indefinite"/>
                      </p:stCondLst>
                      <p:childTnLst>
                        <p:par>
                          <p:cTn id="25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56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58" dur="500"/>
                                        <p:tgtEl>
                                          <p:spTgt spid="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260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62" dur="500"/>
                                        <p:tgtEl>
                                          <p:spTgt spid="2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nodeType="clickEffect" fill="hold">
                      <p:stCondLst>
                        <p:cond delay="indefinite"/>
                      </p:stCondLst>
                      <p:childTnLst>
                        <p:par>
                          <p:cTn id="26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67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269" dur="500"/>
                                        <p:tgtEl>
                                          <p:spTgt spid="2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nodeType="clickEffect" fill="hold">
                      <p:stCondLst>
                        <p:cond delay="indefinite"/>
                      </p:stCondLst>
                      <p:childTnLst>
                        <p:par>
                          <p:cTn id="27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74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nodeType="after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79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nodeType="after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84" nodeType="afterEffect" fill="hold" presetClass="path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006 1.81144E-006 L 0.26823 -0.00139 L 0.10833 0.27287 L -0.01806 0.27125 E">
                                      <p:cBhvr>
                                        <p:cTn id="285" dur="2000" fill="hold"/>
                                        <p:tgtEl>
                                          <p:spTgt spid="23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nodeType="afterEffect" fill="hold">
                            <p:stCondLst>
                              <p:cond delay="2000"/>
                            </p:stCondLst>
                            <p:childTnLst>
                              <p:par>
                                <p:cTn id="287" nodeType="after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289" dur="500"/>
                                        <p:tgtEl>
                                          <p:spTgt spid="2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nodeType="clickEffect" fill="hold">
                      <p:stCondLst>
                        <p:cond delay="indefinite"/>
                      </p:stCondLst>
                      <p:childTnLst>
                        <p:par>
                          <p:cTn id="29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9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94" dur="1000"/>
                                        <p:tgtEl>
                                          <p:spTgt spid="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298" nodeType="afterEffect" fill="hold" presetClass="exit" presetID="1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nodeType="withEffect" fill="hold" presetClass="entr" presetID="1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0" name="PlaceHolder 1"/>
          <p:cNvSpPr>
            <a:spLocks noGrp="1"/>
          </p:cNvSpPr>
          <p:nvPr>
            <p:ph/>
          </p:nvPr>
        </p:nvSpPr>
        <p:spPr>
          <a:xfrm>
            <a:off x="6561000" y="1158840"/>
            <a:ext cx="3429360" cy="1572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1000"/>
          </a:bodyPr>
          <a:p>
            <a:pPr marL="233280" indent="-233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DCP server formulates DHCP ACK containing client’s IP address, IP address of first-hop router for client, name &amp; IP address of DNS server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451" name="Freeform 3"/>
          <p:cNvSpPr/>
          <p:nvPr/>
        </p:nvSpPr>
        <p:spPr>
          <a:xfrm>
            <a:off x="2297160" y="1428840"/>
            <a:ext cx="3553200" cy="2753280"/>
          </a:xfrm>
          <a:custGeom>
            <a:avLst/>
            <a:gdLst/>
            <a:ahLst/>
            <a:rect l="l" t="t" r="r" b="b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66cc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2" name="Line 36"/>
          <p:cNvSpPr/>
          <p:nvPr/>
        </p:nvSpPr>
        <p:spPr>
          <a:xfrm flipV="1">
            <a:off x="5298840" y="2511360"/>
            <a:ext cx="155520" cy="1429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53" name="Line 43"/>
          <p:cNvSpPr/>
          <p:nvPr/>
        </p:nvSpPr>
        <p:spPr>
          <a:xfrm>
            <a:off x="4189320" y="2673000"/>
            <a:ext cx="69516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54" name="Line 44"/>
          <p:cNvSpPr/>
          <p:nvPr/>
        </p:nvSpPr>
        <p:spPr>
          <a:xfrm flipV="1">
            <a:off x="5448240" y="2368440"/>
            <a:ext cx="137880" cy="142920"/>
          </a:xfrm>
          <a:prstGeom prst="line">
            <a:avLst/>
          </a:prstGeom>
          <a:ln w="9525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55" name="Line 48"/>
          <p:cNvSpPr/>
          <p:nvPr/>
        </p:nvSpPr>
        <p:spPr>
          <a:xfrm flipV="1">
            <a:off x="4803480" y="2903400"/>
            <a:ext cx="513000" cy="6127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56" name="Rectangle 148"/>
          <p:cNvSpPr/>
          <p:nvPr/>
        </p:nvSpPr>
        <p:spPr>
          <a:xfrm>
            <a:off x="6554880" y="2930400"/>
            <a:ext cx="3420000" cy="136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33280" indent="-233280">
              <a:lnSpc>
                <a:spcPct val="85000"/>
              </a:lnSpc>
              <a:spcBef>
                <a:spcPts val="43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Gill Sans MT"/>
                <a:ea typeface="MS PGothic"/>
              </a:rPr>
              <a:t>encapsulation of DHCP server, frame forwarded to client, demuxing up to DHCP at client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457" name="PlaceHolder 2"/>
          <p:cNvSpPr>
            <a:spLocks noGrp="1"/>
          </p:cNvSpPr>
          <p:nvPr>
            <p:ph type="title"/>
          </p:nvPr>
        </p:nvSpPr>
        <p:spPr>
          <a:xfrm>
            <a:off x="1826280" y="173160"/>
            <a:ext cx="4353480" cy="941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 Light"/>
                <a:ea typeface="ＭＳ Ｐゴシック"/>
              </a:rPr>
              <a:t>DHCP: Example</a:t>
            </a:r>
            <a:endParaRPr b="0" lang="en-US" sz="3200" spc="-1" strike="noStrike">
              <a:latin typeface="Arial"/>
            </a:endParaRPr>
          </a:p>
        </p:txBody>
      </p:sp>
      <p:grpSp>
        <p:nvGrpSpPr>
          <p:cNvPr id="2458" name="Group 153"/>
          <p:cNvGrpSpPr/>
          <p:nvPr/>
        </p:nvGrpSpPr>
        <p:grpSpPr>
          <a:xfrm>
            <a:off x="3497760" y="2295360"/>
            <a:ext cx="854280" cy="626040"/>
            <a:chOff x="3497760" y="2295360"/>
            <a:chExt cx="854280" cy="626040"/>
          </a:xfrm>
        </p:grpSpPr>
        <p:pic>
          <p:nvPicPr>
            <p:cNvPr id="2459" name="Picture 154" descr="laptop_keyboard"/>
            <p:cNvPicPr/>
            <p:nvPr/>
          </p:nvPicPr>
          <p:blipFill>
            <a:blip r:embed="rId1"/>
            <a:stretch/>
          </p:blipFill>
          <p:spPr>
            <a:xfrm flipH="1" rot="109200">
              <a:off x="3502440" y="2603880"/>
              <a:ext cx="729360" cy="305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460" name="Freeform 155"/>
            <p:cNvSpPr/>
            <p:nvPr/>
          </p:nvSpPr>
          <p:spPr>
            <a:xfrm>
              <a:off x="3744720" y="2309040"/>
              <a:ext cx="586440" cy="398520"/>
            </a:xfrm>
            <a:custGeom>
              <a:avLst/>
              <a:gdLst/>
              <a:ahLst/>
              <a:rect l="l" t="t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461" name="Picture 156" descr="screen"/>
            <p:cNvPicPr/>
            <p:nvPr/>
          </p:nvPicPr>
          <p:blipFill>
            <a:blip r:embed="rId2"/>
            <a:stretch/>
          </p:blipFill>
          <p:spPr>
            <a:xfrm>
              <a:off x="3773520" y="2318400"/>
              <a:ext cx="532440" cy="363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462" name="Freeform 157"/>
            <p:cNvSpPr/>
            <p:nvPr/>
          </p:nvSpPr>
          <p:spPr>
            <a:xfrm>
              <a:off x="3851280" y="2296800"/>
              <a:ext cx="496440" cy="72720"/>
            </a:xfrm>
            <a:custGeom>
              <a:avLst/>
              <a:gdLst/>
              <a:ahLst/>
              <a:rect l="l" t="t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3" name="Freeform 158"/>
            <p:cNvSpPr/>
            <p:nvPr/>
          </p:nvSpPr>
          <p:spPr>
            <a:xfrm>
              <a:off x="3738960" y="2295360"/>
              <a:ext cx="137520" cy="308160"/>
            </a:xfrm>
            <a:custGeom>
              <a:avLst/>
              <a:gdLst/>
              <a:ahLst/>
              <a:rect l="l" t="t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4" name="Freeform 159"/>
            <p:cNvSpPr/>
            <p:nvPr/>
          </p:nvSpPr>
          <p:spPr>
            <a:xfrm>
              <a:off x="4196160" y="2351880"/>
              <a:ext cx="148680" cy="355320"/>
            </a:xfrm>
            <a:custGeom>
              <a:avLst/>
              <a:gdLst/>
              <a:ahLst/>
              <a:rect l="l" t="t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5" name="Freeform 160"/>
            <p:cNvSpPr/>
            <p:nvPr/>
          </p:nvSpPr>
          <p:spPr>
            <a:xfrm>
              <a:off x="3737520" y="2590200"/>
              <a:ext cx="545040" cy="118440"/>
            </a:xfrm>
            <a:custGeom>
              <a:avLst/>
              <a:gdLst/>
              <a:ahLst/>
              <a:rect l="l" t="t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cc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6" name="Freeform 161"/>
            <p:cNvSpPr/>
            <p:nvPr/>
          </p:nvSpPr>
          <p:spPr>
            <a:xfrm>
              <a:off x="4213080" y="2354760"/>
              <a:ext cx="138960" cy="356760"/>
            </a:xfrm>
            <a:custGeom>
              <a:avLst/>
              <a:gdLst/>
              <a:ahLst/>
              <a:rect l="l" t="t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7" name="Freeform 162"/>
            <p:cNvSpPr/>
            <p:nvPr/>
          </p:nvSpPr>
          <p:spPr>
            <a:xfrm>
              <a:off x="3737520" y="2606040"/>
              <a:ext cx="485280" cy="117360"/>
            </a:xfrm>
            <a:custGeom>
              <a:avLst/>
              <a:gdLst/>
              <a:ahLst/>
              <a:rect l="l" t="t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468" name="Group 163"/>
            <p:cNvGrpSpPr/>
            <p:nvPr/>
          </p:nvGrpSpPr>
          <p:grpSpPr>
            <a:xfrm>
              <a:off x="3729240" y="2732760"/>
              <a:ext cx="163800" cy="70200"/>
              <a:chOff x="3729240" y="2732760"/>
              <a:chExt cx="163800" cy="70200"/>
            </a:xfrm>
          </p:grpSpPr>
          <p:sp>
            <p:nvSpPr>
              <p:cNvPr id="2469" name="Freeform 164"/>
              <p:cNvSpPr/>
              <p:nvPr/>
            </p:nvSpPr>
            <p:spPr>
              <a:xfrm>
                <a:off x="3729240" y="2732760"/>
                <a:ext cx="163800" cy="70200"/>
              </a:xfrm>
              <a:custGeom>
                <a:avLst/>
                <a:gdLst/>
                <a:ahLst/>
                <a:rect l="l" t="t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70" name="Freeform 165"/>
              <p:cNvSpPr/>
              <p:nvPr/>
            </p:nvSpPr>
            <p:spPr>
              <a:xfrm>
                <a:off x="3732480" y="2734200"/>
                <a:ext cx="158040" cy="66600"/>
              </a:xfrm>
              <a:custGeom>
                <a:avLst/>
                <a:gdLst/>
                <a:ahLst/>
                <a:rect l="l" t="t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71" name="Freeform 166"/>
              <p:cNvSpPr/>
              <p:nvPr/>
            </p:nvSpPr>
            <p:spPr>
              <a:xfrm>
                <a:off x="3744360" y="2760480"/>
                <a:ext cx="55440" cy="20880"/>
              </a:xfrm>
              <a:custGeom>
                <a:avLst/>
                <a:gdLst/>
                <a:ahLst/>
                <a:rect l="l" t="t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72" name="Freeform 167"/>
              <p:cNvSpPr/>
              <p:nvPr/>
            </p:nvSpPr>
            <p:spPr>
              <a:xfrm>
                <a:off x="3742200" y="2770560"/>
                <a:ext cx="41400" cy="12600"/>
              </a:xfrm>
              <a:custGeom>
                <a:avLst/>
                <a:gdLst/>
                <a:ahLst/>
                <a:rect l="l" t="t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73" name="Freeform 168"/>
              <p:cNvSpPr/>
              <p:nvPr/>
            </p:nvSpPr>
            <p:spPr>
              <a:xfrm>
                <a:off x="3790800" y="2774520"/>
                <a:ext cx="55440" cy="21240"/>
              </a:xfrm>
              <a:custGeom>
                <a:avLst/>
                <a:gdLst/>
                <a:ahLst/>
                <a:rect l="l" t="t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74" name="Freeform 169"/>
              <p:cNvSpPr/>
              <p:nvPr/>
            </p:nvSpPr>
            <p:spPr>
              <a:xfrm>
                <a:off x="3788640" y="2784960"/>
                <a:ext cx="41400" cy="12600"/>
              </a:xfrm>
              <a:custGeom>
                <a:avLst/>
                <a:gdLst/>
                <a:ahLst/>
                <a:rect l="l" t="t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475" name="Freeform 170"/>
            <p:cNvSpPr/>
            <p:nvPr/>
          </p:nvSpPr>
          <p:spPr>
            <a:xfrm>
              <a:off x="4011840" y="2743200"/>
              <a:ext cx="198360" cy="154800"/>
            </a:xfrm>
            <a:custGeom>
              <a:avLst/>
              <a:gdLst/>
              <a:ahLst/>
              <a:rect l="l" t="t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6" name="Freeform 171"/>
            <p:cNvSpPr/>
            <p:nvPr/>
          </p:nvSpPr>
          <p:spPr>
            <a:xfrm>
              <a:off x="3502080" y="2755440"/>
              <a:ext cx="510120" cy="141480"/>
            </a:xfrm>
            <a:custGeom>
              <a:avLst/>
              <a:gdLst/>
              <a:ahLst/>
              <a:rect l="l" t="t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7" name="Freeform 172"/>
            <p:cNvSpPr/>
            <p:nvPr/>
          </p:nvSpPr>
          <p:spPr>
            <a:xfrm>
              <a:off x="3502080" y="2729880"/>
              <a:ext cx="4320" cy="27000"/>
            </a:xfrm>
            <a:custGeom>
              <a:avLst/>
              <a:gdLst/>
              <a:ahLst/>
              <a:rect l="l" t="t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8" name="Freeform 173"/>
            <p:cNvSpPr/>
            <p:nvPr/>
          </p:nvSpPr>
          <p:spPr>
            <a:xfrm>
              <a:off x="3503520" y="2612880"/>
              <a:ext cx="235800" cy="117360"/>
            </a:xfrm>
            <a:custGeom>
              <a:avLst/>
              <a:gdLst/>
              <a:ahLst/>
              <a:rect l="l" t="t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9" name="Freeform 174"/>
            <p:cNvSpPr/>
            <p:nvPr/>
          </p:nvSpPr>
          <p:spPr>
            <a:xfrm>
              <a:off x="3518640" y="2735280"/>
              <a:ext cx="483840" cy="136080"/>
            </a:xfrm>
            <a:custGeom>
              <a:avLst/>
              <a:gdLst/>
              <a:ahLst/>
              <a:rect l="l" t="t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0" name="Freeform 175"/>
            <p:cNvSpPr/>
            <p:nvPr/>
          </p:nvSpPr>
          <p:spPr>
            <a:xfrm flipV="1">
              <a:off x="4003560" y="2724480"/>
              <a:ext cx="195840" cy="140040"/>
            </a:xfrm>
            <a:custGeom>
              <a:avLst/>
              <a:gdLst/>
              <a:ahLst/>
              <a:rect l="l" t="t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81" name="Text Box 176"/>
          <p:cNvSpPr/>
          <p:nvPr/>
        </p:nvSpPr>
        <p:spPr>
          <a:xfrm>
            <a:off x="4093200" y="3967200"/>
            <a:ext cx="201060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router with DHCP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server built into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router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2482" name="Group 177"/>
          <p:cNvGrpSpPr/>
          <p:nvPr/>
        </p:nvGrpSpPr>
        <p:grpSpPr>
          <a:xfrm>
            <a:off x="4199040" y="3525840"/>
            <a:ext cx="1065600" cy="405360"/>
            <a:chOff x="4199040" y="3525840"/>
            <a:chExt cx="1065600" cy="405360"/>
          </a:xfrm>
        </p:grpSpPr>
        <p:sp>
          <p:nvSpPr>
            <p:cNvPr id="2483" name="Oval 407"/>
            <p:cNvSpPr/>
            <p:nvPr/>
          </p:nvSpPr>
          <p:spPr>
            <a:xfrm>
              <a:off x="4203720" y="3706200"/>
              <a:ext cx="1056240" cy="225000"/>
            </a:xfrm>
            <a:prstGeom prst="ellipse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4" name="Rectangle 410"/>
            <p:cNvSpPr/>
            <p:nvPr/>
          </p:nvSpPr>
          <p:spPr>
            <a:xfrm>
              <a:off x="4203720" y="3679920"/>
              <a:ext cx="1060920" cy="139680"/>
            </a:xfrm>
            <a:prstGeom prst="rect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5" name="Oval 411"/>
            <p:cNvSpPr/>
            <p:nvPr/>
          </p:nvSpPr>
          <p:spPr>
            <a:xfrm>
              <a:off x="4199040" y="3525840"/>
              <a:ext cx="1057680" cy="264240"/>
            </a:xfrm>
            <a:prstGeom prst="ellipse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486" name="Group 181"/>
            <p:cNvGrpSpPr/>
            <p:nvPr/>
          </p:nvGrpSpPr>
          <p:grpSpPr>
            <a:xfrm>
              <a:off x="4411800" y="3594600"/>
              <a:ext cx="597240" cy="121680"/>
              <a:chOff x="4411800" y="3594600"/>
              <a:chExt cx="597240" cy="121680"/>
            </a:xfrm>
          </p:grpSpPr>
          <p:sp>
            <p:nvSpPr>
              <p:cNvPr id="2487" name="Freeform 182"/>
              <p:cNvSpPr/>
              <p:nvPr/>
            </p:nvSpPr>
            <p:spPr>
              <a:xfrm>
                <a:off x="4411800" y="3594600"/>
                <a:ext cx="597240" cy="121680"/>
              </a:xfrm>
              <a:custGeom>
                <a:avLst/>
                <a:gdLst/>
                <a:ah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88" name="Freeform 183"/>
              <p:cNvSpPr/>
              <p:nvPr/>
            </p:nvSpPr>
            <p:spPr>
              <a:xfrm>
                <a:off x="4438800" y="3594600"/>
                <a:ext cx="543240" cy="121680"/>
              </a:xfrm>
              <a:custGeom>
                <a:avLst/>
                <a:gdLst/>
                <a:ah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489" name="Line 184"/>
            <p:cNvSpPr/>
            <p:nvPr/>
          </p:nvSpPr>
          <p:spPr>
            <a:xfrm>
              <a:off x="4203360" y="3650040"/>
              <a:ext cx="360" cy="17892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0" name="Line 185"/>
            <p:cNvSpPr/>
            <p:nvPr/>
          </p:nvSpPr>
          <p:spPr>
            <a:xfrm>
              <a:off x="5257800" y="3658320"/>
              <a:ext cx="360" cy="17532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491" name="Group 186"/>
          <p:cNvGrpSpPr/>
          <p:nvPr/>
        </p:nvGrpSpPr>
        <p:grpSpPr>
          <a:xfrm>
            <a:off x="4230720" y="3330720"/>
            <a:ext cx="423000" cy="646200"/>
            <a:chOff x="4230720" y="3330720"/>
            <a:chExt cx="423000" cy="646200"/>
          </a:xfrm>
        </p:grpSpPr>
        <p:sp>
          <p:nvSpPr>
            <p:cNvPr id="2492" name="Freeform 187"/>
            <p:cNvSpPr/>
            <p:nvPr/>
          </p:nvSpPr>
          <p:spPr>
            <a:xfrm>
              <a:off x="4566240" y="3331800"/>
              <a:ext cx="83160" cy="61704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3" name="Rectangle 188"/>
            <p:cNvSpPr/>
            <p:nvPr/>
          </p:nvSpPr>
          <p:spPr>
            <a:xfrm>
              <a:off x="4249800" y="3330720"/>
              <a:ext cx="311400" cy="61632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4" name="Freeform 189"/>
            <p:cNvSpPr/>
            <p:nvPr/>
          </p:nvSpPr>
          <p:spPr>
            <a:xfrm>
              <a:off x="4582080" y="3368520"/>
              <a:ext cx="49320" cy="57060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5" name="Freeform 190"/>
            <p:cNvSpPr/>
            <p:nvPr/>
          </p:nvSpPr>
          <p:spPr>
            <a:xfrm>
              <a:off x="4570920" y="3657960"/>
              <a:ext cx="77040" cy="5004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6" name="Rectangle 191"/>
            <p:cNvSpPr/>
            <p:nvPr/>
          </p:nvSpPr>
          <p:spPr>
            <a:xfrm>
              <a:off x="4251240" y="3402000"/>
              <a:ext cx="176760" cy="1152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497" name="Group 192"/>
            <p:cNvGrpSpPr/>
            <p:nvPr/>
          </p:nvGrpSpPr>
          <p:grpSpPr>
            <a:xfrm>
              <a:off x="4411440" y="3395880"/>
              <a:ext cx="172080" cy="37080"/>
              <a:chOff x="4411440" y="3395880"/>
              <a:chExt cx="172080" cy="37080"/>
            </a:xfrm>
          </p:grpSpPr>
          <p:sp>
            <p:nvSpPr>
              <p:cNvPr id="2498" name="AutoShape 193"/>
              <p:cNvSpPr/>
              <p:nvPr/>
            </p:nvSpPr>
            <p:spPr>
              <a:xfrm>
                <a:off x="4411440" y="3395880"/>
                <a:ext cx="172080" cy="3708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99" name="AutoShape 194"/>
              <p:cNvSpPr/>
              <p:nvPr/>
            </p:nvSpPr>
            <p:spPr>
              <a:xfrm>
                <a:off x="4415040" y="3400560"/>
                <a:ext cx="164160" cy="2736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500" name="Rectangle 195"/>
            <p:cNvSpPr/>
            <p:nvPr/>
          </p:nvSpPr>
          <p:spPr>
            <a:xfrm>
              <a:off x="4255920" y="3489120"/>
              <a:ext cx="174960" cy="1152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501" name="Group 196"/>
            <p:cNvGrpSpPr/>
            <p:nvPr/>
          </p:nvGrpSpPr>
          <p:grpSpPr>
            <a:xfrm>
              <a:off x="4411800" y="3483000"/>
              <a:ext cx="172080" cy="35280"/>
              <a:chOff x="4411800" y="3483000"/>
              <a:chExt cx="172080" cy="35280"/>
            </a:xfrm>
          </p:grpSpPr>
          <p:sp>
            <p:nvSpPr>
              <p:cNvPr id="2502" name="AutoShape 197"/>
              <p:cNvSpPr/>
              <p:nvPr/>
            </p:nvSpPr>
            <p:spPr>
              <a:xfrm>
                <a:off x="4411800" y="3483000"/>
                <a:ext cx="172080" cy="3528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03" name="AutoShape 198"/>
              <p:cNvSpPr/>
              <p:nvPr/>
            </p:nvSpPr>
            <p:spPr>
              <a:xfrm>
                <a:off x="4414680" y="3487680"/>
                <a:ext cx="164160" cy="259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504" name="Rectangle 199"/>
            <p:cNvSpPr/>
            <p:nvPr/>
          </p:nvSpPr>
          <p:spPr>
            <a:xfrm>
              <a:off x="4253040" y="3581280"/>
              <a:ext cx="176760" cy="1152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5" name="Rectangle 200"/>
            <p:cNvSpPr/>
            <p:nvPr/>
          </p:nvSpPr>
          <p:spPr>
            <a:xfrm>
              <a:off x="4255920" y="3662280"/>
              <a:ext cx="176760" cy="1152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506" name="Group 201"/>
            <p:cNvGrpSpPr/>
            <p:nvPr/>
          </p:nvGrpSpPr>
          <p:grpSpPr>
            <a:xfrm>
              <a:off x="4407120" y="3654360"/>
              <a:ext cx="173520" cy="40320"/>
              <a:chOff x="4407120" y="3654360"/>
              <a:chExt cx="173520" cy="40320"/>
            </a:xfrm>
          </p:grpSpPr>
          <p:sp>
            <p:nvSpPr>
              <p:cNvPr id="2507" name="AutoShape 202"/>
              <p:cNvSpPr/>
              <p:nvPr/>
            </p:nvSpPr>
            <p:spPr>
              <a:xfrm>
                <a:off x="4407120" y="3654360"/>
                <a:ext cx="173520" cy="403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08" name="AutoShape 203"/>
              <p:cNvSpPr/>
              <p:nvPr/>
            </p:nvSpPr>
            <p:spPr>
              <a:xfrm>
                <a:off x="4410000" y="3659040"/>
                <a:ext cx="165600" cy="306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509" name="Freeform 204"/>
            <p:cNvSpPr/>
            <p:nvPr/>
          </p:nvSpPr>
          <p:spPr>
            <a:xfrm>
              <a:off x="4572000" y="3580560"/>
              <a:ext cx="77040" cy="4968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510" name="Group 205"/>
            <p:cNvGrpSpPr/>
            <p:nvPr/>
          </p:nvGrpSpPr>
          <p:grpSpPr>
            <a:xfrm>
              <a:off x="4408560" y="3573720"/>
              <a:ext cx="172080" cy="38520"/>
              <a:chOff x="4408560" y="3573720"/>
              <a:chExt cx="172080" cy="38520"/>
            </a:xfrm>
          </p:grpSpPr>
          <p:sp>
            <p:nvSpPr>
              <p:cNvPr id="2511" name="AutoShape 206"/>
              <p:cNvSpPr/>
              <p:nvPr/>
            </p:nvSpPr>
            <p:spPr>
              <a:xfrm>
                <a:off x="4408560" y="3573720"/>
                <a:ext cx="172080" cy="385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12" name="AutoShape 207"/>
              <p:cNvSpPr/>
              <p:nvPr/>
            </p:nvSpPr>
            <p:spPr>
              <a:xfrm>
                <a:off x="4411800" y="3578040"/>
                <a:ext cx="163800" cy="277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513" name="Rectangle 208"/>
            <p:cNvSpPr/>
            <p:nvPr/>
          </p:nvSpPr>
          <p:spPr>
            <a:xfrm>
              <a:off x="4560840" y="3330720"/>
              <a:ext cx="19440" cy="61812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4" name="Freeform 209"/>
            <p:cNvSpPr/>
            <p:nvPr/>
          </p:nvSpPr>
          <p:spPr>
            <a:xfrm>
              <a:off x="4579200" y="3486960"/>
              <a:ext cx="69480" cy="5652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5" name="Freeform 210"/>
            <p:cNvSpPr/>
            <p:nvPr/>
          </p:nvSpPr>
          <p:spPr>
            <a:xfrm>
              <a:off x="4580280" y="3398400"/>
              <a:ext cx="71640" cy="6372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6" name="Oval 211"/>
            <p:cNvSpPr/>
            <p:nvPr/>
          </p:nvSpPr>
          <p:spPr>
            <a:xfrm>
              <a:off x="4640400" y="3921120"/>
              <a:ext cx="13320" cy="24480"/>
            </a:xfrm>
            <a:prstGeom prst="ellipse">
              <a:avLst/>
            </a:pr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7" name="Freeform 212"/>
            <p:cNvSpPr/>
            <p:nvPr/>
          </p:nvSpPr>
          <p:spPr>
            <a:xfrm>
              <a:off x="4576320" y="3921120"/>
              <a:ext cx="71640" cy="5292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8" name="AutoShape 213"/>
            <p:cNvSpPr/>
            <p:nvPr/>
          </p:nvSpPr>
          <p:spPr>
            <a:xfrm>
              <a:off x="4230720" y="3938400"/>
              <a:ext cx="356040" cy="3852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9" name="AutoShape 214"/>
            <p:cNvSpPr/>
            <p:nvPr/>
          </p:nvSpPr>
          <p:spPr>
            <a:xfrm>
              <a:off x="4249800" y="3948120"/>
              <a:ext cx="318240" cy="2124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44546a"/>
                </a:gs>
                <a:gs pos="100000">
                  <a:srgbClr val="e7e6e6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0" name="Oval 215"/>
            <p:cNvSpPr/>
            <p:nvPr/>
          </p:nvSpPr>
          <p:spPr>
            <a:xfrm>
              <a:off x="4279680" y="3859200"/>
              <a:ext cx="46440" cy="3708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1" name="Oval 216"/>
            <p:cNvSpPr/>
            <p:nvPr/>
          </p:nvSpPr>
          <p:spPr>
            <a:xfrm>
              <a:off x="4334040" y="3859200"/>
              <a:ext cx="46440" cy="3708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2" name="Oval 217"/>
            <p:cNvSpPr/>
            <p:nvPr/>
          </p:nvSpPr>
          <p:spPr>
            <a:xfrm>
              <a:off x="4386240" y="3857760"/>
              <a:ext cx="45000" cy="3708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3" name="Rectangle 218"/>
            <p:cNvSpPr/>
            <p:nvPr/>
          </p:nvSpPr>
          <p:spPr>
            <a:xfrm>
              <a:off x="4505400" y="3710160"/>
              <a:ext cx="24120" cy="20520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524" name="Line 36"/>
          <p:cNvSpPr/>
          <p:nvPr/>
        </p:nvSpPr>
        <p:spPr>
          <a:xfrm flipV="1">
            <a:off x="5298840" y="2500200"/>
            <a:ext cx="155520" cy="1429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525" name="Group 220"/>
          <p:cNvGrpSpPr/>
          <p:nvPr/>
        </p:nvGrpSpPr>
        <p:grpSpPr>
          <a:xfrm>
            <a:off x="4664160" y="2598840"/>
            <a:ext cx="962640" cy="298800"/>
            <a:chOff x="4664160" y="2598840"/>
            <a:chExt cx="962640" cy="298800"/>
          </a:xfrm>
        </p:grpSpPr>
        <p:sp>
          <p:nvSpPr>
            <p:cNvPr id="2526" name="Rectangle 221"/>
            <p:cNvSpPr/>
            <p:nvPr/>
          </p:nvSpPr>
          <p:spPr>
            <a:xfrm>
              <a:off x="4664160" y="2779560"/>
              <a:ext cx="718200" cy="115560"/>
            </a:xfrm>
            <a:prstGeom prst="rect">
              <a:avLst/>
            </a:prstGeom>
            <a:gradFill rotWithShape="0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7" name="AutoShape 222"/>
            <p:cNvSpPr/>
            <p:nvPr/>
          </p:nvSpPr>
          <p:spPr>
            <a:xfrm>
              <a:off x="4664160" y="2604240"/>
              <a:ext cx="962640" cy="178560"/>
            </a:xfrm>
            <a:prstGeom prst="parallelogram">
              <a:avLst>
                <a:gd name="adj" fmla="val 122778"/>
              </a:avLst>
            </a:prstGeom>
            <a:gradFill rotWithShape="0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8" name="Freeform 223"/>
            <p:cNvSpPr/>
            <p:nvPr/>
          </p:nvSpPr>
          <p:spPr>
            <a:xfrm>
              <a:off x="5382000" y="2598840"/>
              <a:ext cx="244440" cy="298800"/>
            </a:xfrm>
            <a:custGeom>
              <a:avLst/>
              <a:gdLst/>
              <a:ahLst/>
              <a:rect l="l" t="t" r="r" b="b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bbe0e3"/>
            </a:solidFill>
            <a:ln w="63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9" name="Freeform 224"/>
            <p:cNvSpPr/>
            <p:nvPr/>
          </p:nvSpPr>
          <p:spPr>
            <a:xfrm>
              <a:off x="4758480" y="2638800"/>
              <a:ext cx="734400" cy="106200"/>
            </a:xfrm>
            <a:custGeom>
              <a:avLst/>
              <a:gdLst/>
              <a:ahLst/>
              <a:rect l="l" t="t" r="r" b="b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0" name="Freeform 225"/>
            <p:cNvSpPr/>
            <p:nvPr/>
          </p:nvSpPr>
          <p:spPr>
            <a:xfrm>
              <a:off x="4930200" y="2633400"/>
              <a:ext cx="424800" cy="123480"/>
            </a:xfrm>
            <a:custGeom>
              <a:avLst/>
              <a:gdLst/>
              <a:ahLst/>
              <a:rect l="l" t="t" r="r" b="b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531" name="Group 53"/>
          <p:cNvGrpSpPr/>
          <p:nvPr/>
        </p:nvGrpSpPr>
        <p:grpSpPr>
          <a:xfrm>
            <a:off x="1876320" y="3319560"/>
            <a:ext cx="1080000" cy="1165680"/>
            <a:chOff x="1876320" y="3319560"/>
            <a:chExt cx="1080000" cy="1165680"/>
          </a:xfrm>
        </p:grpSpPr>
        <p:grpSp>
          <p:nvGrpSpPr>
            <p:cNvPr id="2532" name="Group 54"/>
            <p:cNvGrpSpPr/>
            <p:nvPr/>
          </p:nvGrpSpPr>
          <p:grpSpPr>
            <a:xfrm>
              <a:off x="1876320" y="3544920"/>
              <a:ext cx="1080000" cy="740520"/>
              <a:chOff x="1876320" y="3544920"/>
              <a:chExt cx="1080000" cy="740520"/>
            </a:xfrm>
          </p:grpSpPr>
          <p:grpSp>
            <p:nvGrpSpPr>
              <p:cNvPr id="2533" name="Group 55"/>
              <p:cNvGrpSpPr/>
              <p:nvPr/>
            </p:nvGrpSpPr>
            <p:grpSpPr>
              <a:xfrm>
                <a:off x="2251080" y="3544920"/>
                <a:ext cx="626760" cy="241920"/>
                <a:chOff x="2251080" y="3544920"/>
                <a:chExt cx="626760" cy="241920"/>
              </a:xfrm>
            </p:grpSpPr>
            <p:grpSp>
              <p:nvGrpSpPr>
                <p:cNvPr id="2534" name="Group 56"/>
                <p:cNvGrpSpPr/>
                <p:nvPr/>
              </p:nvGrpSpPr>
              <p:grpSpPr>
                <a:xfrm>
                  <a:off x="2339280" y="3544920"/>
                  <a:ext cx="538560" cy="241920"/>
                  <a:chOff x="2339280" y="3544920"/>
                  <a:chExt cx="538560" cy="241920"/>
                </a:xfrm>
              </p:grpSpPr>
              <p:sp>
                <p:nvSpPr>
                  <p:cNvPr id="2535" name="Rectangle 57"/>
                  <p:cNvSpPr/>
                  <p:nvPr/>
                </p:nvSpPr>
                <p:spPr>
                  <a:xfrm>
                    <a:off x="2408400" y="3597120"/>
                    <a:ext cx="387720" cy="13536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536" name="Text Box 58"/>
                  <p:cNvSpPr/>
                  <p:nvPr/>
                </p:nvSpPr>
                <p:spPr>
                  <a:xfrm>
                    <a:off x="2339280" y="3544920"/>
                    <a:ext cx="538560" cy="2419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wrap="none" lIns="90000" rIns="90000" tIns="45000" bIns="45000" anchor="t">
                    <a:spAutoFit/>
                  </a:bodyPr>
                  <a:p>
                    <a:pPr>
                      <a:lnSpc>
                        <a:spcPct val="100000"/>
                      </a:lnSpc>
                      <a:buNone/>
                    </a:pPr>
                    <a:r>
                      <a: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MS PGothic"/>
                      </a:rPr>
                      <a:t>DHCP</a:t>
                    </a:r>
                    <a:endParaRPr b="0" lang="en-US" sz="1000" spc="-1" strike="noStrike">
                      <a:latin typeface="Arial"/>
                    </a:endParaRPr>
                  </a:p>
                </p:txBody>
              </p:sp>
            </p:grpSp>
            <p:sp>
              <p:nvSpPr>
                <p:cNvPr id="2537" name="Rectangle 59"/>
                <p:cNvSpPr/>
                <p:nvPr/>
              </p:nvSpPr>
              <p:spPr>
                <a:xfrm>
                  <a:off x="2266920" y="3600360"/>
                  <a:ext cx="138600" cy="129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rgbClr val="ffffff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538" name="Rectangle 60"/>
                <p:cNvSpPr/>
                <p:nvPr/>
              </p:nvSpPr>
              <p:spPr>
                <a:xfrm>
                  <a:off x="2251080" y="3591000"/>
                  <a:ext cx="560880" cy="148320"/>
                </a:xfrm>
                <a:prstGeom prst="rect">
                  <a:avLst/>
                </a:prstGeom>
                <a:noFill/>
                <a:ln w="9525">
                  <a:solidFill>
                    <a:srgbClr val="5b9bd5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2539" name="Group 61"/>
              <p:cNvGrpSpPr/>
              <p:nvPr/>
            </p:nvGrpSpPr>
            <p:grpSpPr>
              <a:xfrm>
                <a:off x="2251080" y="3780000"/>
                <a:ext cx="626760" cy="241920"/>
                <a:chOff x="2251080" y="3780000"/>
                <a:chExt cx="626760" cy="241920"/>
              </a:xfrm>
            </p:grpSpPr>
            <p:grpSp>
              <p:nvGrpSpPr>
                <p:cNvPr id="2540" name="Group 62"/>
                <p:cNvGrpSpPr/>
                <p:nvPr/>
              </p:nvGrpSpPr>
              <p:grpSpPr>
                <a:xfrm>
                  <a:off x="2339280" y="3780000"/>
                  <a:ext cx="538560" cy="241920"/>
                  <a:chOff x="2339280" y="3780000"/>
                  <a:chExt cx="538560" cy="241920"/>
                </a:xfrm>
              </p:grpSpPr>
              <p:sp>
                <p:nvSpPr>
                  <p:cNvPr id="2541" name="Rectangle 63"/>
                  <p:cNvSpPr/>
                  <p:nvPr/>
                </p:nvSpPr>
                <p:spPr>
                  <a:xfrm>
                    <a:off x="2408400" y="3832200"/>
                    <a:ext cx="387720" cy="13536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542" name="Text Box 64"/>
                  <p:cNvSpPr/>
                  <p:nvPr/>
                </p:nvSpPr>
                <p:spPr>
                  <a:xfrm>
                    <a:off x="2339280" y="3780000"/>
                    <a:ext cx="538560" cy="2419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wrap="none" lIns="90000" rIns="90000" tIns="45000" bIns="45000" anchor="t">
                    <a:spAutoFit/>
                  </a:bodyPr>
                  <a:p>
                    <a:pPr>
                      <a:lnSpc>
                        <a:spcPct val="100000"/>
                      </a:lnSpc>
                      <a:buNone/>
                    </a:pPr>
                    <a:r>
                      <a: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MS PGothic"/>
                      </a:rPr>
                      <a:t>DHCP</a:t>
                    </a:r>
                    <a:endParaRPr b="0" lang="en-US" sz="1000" spc="-1" strike="noStrike">
                      <a:latin typeface="Arial"/>
                    </a:endParaRPr>
                  </a:p>
                </p:txBody>
              </p:sp>
            </p:grpSp>
            <p:grpSp>
              <p:nvGrpSpPr>
                <p:cNvPr id="2543" name="Group 65"/>
                <p:cNvGrpSpPr/>
                <p:nvPr/>
              </p:nvGrpSpPr>
              <p:grpSpPr>
                <a:xfrm>
                  <a:off x="2251080" y="3825720"/>
                  <a:ext cx="560880" cy="148320"/>
                  <a:chOff x="2251080" y="3825720"/>
                  <a:chExt cx="560880" cy="148320"/>
                </a:xfrm>
              </p:grpSpPr>
              <p:sp>
                <p:nvSpPr>
                  <p:cNvPr id="2544" name="Rectangle 66"/>
                  <p:cNvSpPr/>
                  <p:nvPr/>
                </p:nvSpPr>
                <p:spPr>
                  <a:xfrm>
                    <a:off x="2266920" y="3835440"/>
                    <a:ext cx="138600" cy="1292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rgbClr val="ffffff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545" name="Rectangle 67"/>
                  <p:cNvSpPr/>
                  <p:nvPr/>
                </p:nvSpPr>
                <p:spPr>
                  <a:xfrm>
                    <a:off x="2251080" y="3825720"/>
                    <a:ext cx="560880" cy="148320"/>
                  </a:xfrm>
                  <a:prstGeom prst="rect">
                    <a:avLst/>
                  </a:prstGeom>
                  <a:noFill/>
                  <a:ln w="9525">
                    <a:solidFill>
                      <a:srgbClr val="5b9bd5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</p:grpSp>
          <p:grpSp>
            <p:nvGrpSpPr>
              <p:cNvPr id="2546" name="Group 68"/>
              <p:cNvGrpSpPr/>
              <p:nvPr/>
            </p:nvGrpSpPr>
            <p:grpSpPr>
              <a:xfrm>
                <a:off x="2071800" y="3811680"/>
                <a:ext cx="761040" cy="176760"/>
                <a:chOff x="2071800" y="3811680"/>
                <a:chExt cx="761040" cy="176760"/>
              </a:xfrm>
            </p:grpSpPr>
            <p:sp>
              <p:nvSpPr>
                <p:cNvPr id="2547" name="Rectangle 69"/>
                <p:cNvSpPr/>
                <p:nvPr/>
              </p:nvSpPr>
              <p:spPr>
                <a:xfrm>
                  <a:off x="2085840" y="3828960"/>
                  <a:ext cx="151200" cy="146520"/>
                </a:xfrm>
                <a:prstGeom prst="rect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548" name="Rectangle 70"/>
                <p:cNvSpPr/>
                <p:nvPr/>
              </p:nvSpPr>
              <p:spPr>
                <a:xfrm>
                  <a:off x="2071800" y="3811680"/>
                  <a:ext cx="761040" cy="176760"/>
                </a:xfrm>
                <a:prstGeom prst="rect">
                  <a:avLst/>
                </a:prstGeom>
                <a:noFill/>
                <a:ln w="9525">
                  <a:solidFill>
                    <a:srgbClr val="ed7d31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2549" name="Group 71"/>
              <p:cNvGrpSpPr/>
              <p:nvPr/>
            </p:nvGrpSpPr>
            <p:grpSpPr>
              <a:xfrm>
                <a:off x="1876320" y="4043520"/>
                <a:ext cx="1080000" cy="241920"/>
                <a:chOff x="1876320" y="4043520"/>
                <a:chExt cx="1080000" cy="241920"/>
              </a:xfrm>
            </p:grpSpPr>
            <p:grpSp>
              <p:nvGrpSpPr>
                <p:cNvPr id="2550" name="Group 72"/>
                <p:cNvGrpSpPr/>
                <p:nvPr/>
              </p:nvGrpSpPr>
              <p:grpSpPr>
                <a:xfrm>
                  <a:off x="2065320" y="4043520"/>
                  <a:ext cx="806040" cy="241920"/>
                  <a:chOff x="2065320" y="4043520"/>
                  <a:chExt cx="806040" cy="241920"/>
                </a:xfrm>
              </p:grpSpPr>
              <p:grpSp>
                <p:nvGrpSpPr>
                  <p:cNvPr id="2551" name="Group 73"/>
                  <p:cNvGrpSpPr/>
                  <p:nvPr/>
                </p:nvGrpSpPr>
                <p:grpSpPr>
                  <a:xfrm>
                    <a:off x="2244600" y="4043520"/>
                    <a:ext cx="626760" cy="241920"/>
                    <a:chOff x="2244600" y="4043520"/>
                    <a:chExt cx="626760" cy="241920"/>
                  </a:xfrm>
                </p:grpSpPr>
                <p:grpSp>
                  <p:nvGrpSpPr>
                    <p:cNvPr id="2552" name="Group 74"/>
                    <p:cNvGrpSpPr/>
                    <p:nvPr/>
                  </p:nvGrpSpPr>
                  <p:grpSpPr>
                    <a:xfrm>
                      <a:off x="2332800" y="4043520"/>
                      <a:ext cx="538560" cy="241920"/>
                      <a:chOff x="2332800" y="4043520"/>
                      <a:chExt cx="538560" cy="241920"/>
                    </a:xfrm>
                  </p:grpSpPr>
                  <p:sp>
                    <p:nvSpPr>
                      <p:cNvPr id="2553" name="Rectangle 75"/>
                      <p:cNvSpPr/>
                      <p:nvPr/>
                    </p:nvSpPr>
                    <p:spPr>
                      <a:xfrm>
                        <a:off x="2401920" y="4095720"/>
                        <a:ext cx="387720" cy="13536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ffff"/>
                        </a:solidFill>
                        <a:miter/>
                      </a:ln>
                    </p:spPr>
                    <p:style>
                      <a:lnRef idx="0"/>
                      <a:fillRef idx="0"/>
                      <a:effectRef idx="0"/>
                      <a:fontRef idx="minor"/>
                    </p:style>
                  </p:sp>
                  <p:sp>
                    <p:nvSpPr>
                      <p:cNvPr id="2554" name="Text Box 76"/>
                      <p:cNvSpPr/>
                      <p:nvPr/>
                    </p:nvSpPr>
                    <p:spPr>
                      <a:xfrm>
                        <a:off x="2332800" y="4043520"/>
                        <a:ext cx="538560" cy="241920"/>
                      </a:xfrm>
                      <a:prstGeom prst="rect">
                        <a:avLst/>
                      </a:prstGeom>
                      <a:noFill/>
                      <a:ln w="0">
                        <a:noFill/>
                      </a:ln>
                    </p:spPr>
                    <p:style>
                      <a:lnRef idx="0"/>
                      <a:fillRef idx="0"/>
                      <a:effectRef idx="0"/>
                      <a:fontRef idx="minor"/>
                    </p:style>
                    <p:txBody>
                      <a:bodyPr wrap="none" lIns="90000" rIns="90000" tIns="45000" bIns="45000" anchor="t">
                        <a:spAutoFit/>
                      </a:bodyPr>
                      <a:p>
                        <a:pPr>
                          <a:lnSpc>
                            <a:spcPct val="100000"/>
                          </a:lnSpc>
                          <a:buNone/>
                        </a:pPr>
                        <a:r>
                          <a:rPr b="0" lang="en-US" sz="1000" spc="-1" strike="noStrike">
                            <a:solidFill>
                              <a:srgbClr val="ffffff"/>
                            </a:solidFill>
                            <a:latin typeface="Arial"/>
                            <a:ea typeface="MS PGothic"/>
                          </a:rPr>
                          <a:t>DHCP</a:t>
                        </a:r>
                        <a:endParaRPr b="0" lang="en-US" sz="1000" spc="-1" strike="noStrike">
                          <a:latin typeface="Arial"/>
                        </a:endParaRPr>
                      </a:p>
                    </p:txBody>
                  </p:sp>
                </p:grpSp>
                <p:grpSp>
                  <p:nvGrpSpPr>
                    <p:cNvPr id="2555" name="Group 77"/>
                    <p:cNvGrpSpPr/>
                    <p:nvPr/>
                  </p:nvGrpSpPr>
                  <p:grpSpPr>
                    <a:xfrm>
                      <a:off x="2244600" y="4089240"/>
                      <a:ext cx="560880" cy="148320"/>
                      <a:chOff x="2244600" y="4089240"/>
                      <a:chExt cx="560880" cy="148320"/>
                    </a:xfrm>
                  </p:grpSpPr>
                  <p:sp>
                    <p:nvSpPr>
                      <p:cNvPr id="2556" name="Rectangle 78"/>
                      <p:cNvSpPr/>
                      <p:nvPr/>
                    </p:nvSpPr>
                    <p:spPr>
                      <a:xfrm>
                        <a:off x="2260440" y="4098960"/>
                        <a:ext cx="138600" cy="12924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rgbClr val="ffffff"/>
                        </a:solidFill>
                        <a:miter/>
                      </a:ln>
                    </p:spPr>
                    <p:style>
                      <a:lnRef idx="0"/>
                      <a:fillRef idx="0"/>
                      <a:effectRef idx="0"/>
                      <a:fontRef idx="minor"/>
                    </p:style>
                  </p:sp>
                  <p:sp>
                    <p:nvSpPr>
                      <p:cNvPr id="2557" name="Rectangle 79"/>
                      <p:cNvSpPr/>
                      <p:nvPr/>
                    </p:nvSpPr>
                    <p:spPr>
                      <a:xfrm>
                        <a:off x="2244600" y="4089240"/>
                        <a:ext cx="560880" cy="14832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5b9bd5"/>
                        </a:solidFill>
                        <a:miter/>
                      </a:ln>
                    </p:spPr>
                    <p:style>
                      <a:lnRef idx="0"/>
                      <a:fillRef idx="0"/>
                      <a:effectRef idx="0"/>
                      <a:fontRef idx="minor"/>
                    </p:style>
                  </p:sp>
                </p:grpSp>
              </p:grpSp>
              <p:sp>
                <p:nvSpPr>
                  <p:cNvPr id="2558" name="Rectangle 80"/>
                  <p:cNvSpPr/>
                  <p:nvPr/>
                </p:nvSpPr>
                <p:spPr>
                  <a:xfrm>
                    <a:off x="2079720" y="4092480"/>
                    <a:ext cx="151200" cy="14652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559" name="Rectangle 81"/>
                  <p:cNvSpPr/>
                  <p:nvPr/>
                </p:nvSpPr>
                <p:spPr>
                  <a:xfrm>
                    <a:off x="2065320" y="4075200"/>
                    <a:ext cx="761040" cy="176760"/>
                  </a:xfrm>
                  <a:prstGeom prst="rect">
                    <a:avLst/>
                  </a:prstGeom>
                  <a:noFill/>
                  <a:ln w="9525">
                    <a:solidFill>
                      <a:srgbClr val="ed7d31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2560" name="Rectangle 82"/>
                <p:cNvSpPr/>
                <p:nvPr/>
              </p:nvSpPr>
              <p:spPr>
                <a:xfrm>
                  <a:off x="1897200" y="4078440"/>
                  <a:ext cx="148320" cy="170280"/>
                </a:xfrm>
                <a:prstGeom prst="rect">
                  <a:avLst/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561" name="Rectangle 83"/>
                <p:cNvSpPr/>
                <p:nvPr/>
              </p:nvSpPr>
              <p:spPr>
                <a:xfrm>
                  <a:off x="2846520" y="4076640"/>
                  <a:ext cx="94320" cy="170280"/>
                </a:xfrm>
                <a:prstGeom prst="rect">
                  <a:avLst/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562" name="Rectangle 84"/>
                <p:cNvSpPr/>
                <p:nvPr/>
              </p:nvSpPr>
              <p:spPr>
                <a:xfrm>
                  <a:off x="1876320" y="4052880"/>
                  <a:ext cx="1080000" cy="21816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sp>
          <p:nvSpPr>
            <p:cNvPr id="2563" name="AutoShape 85"/>
            <p:cNvSpPr/>
            <p:nvPr/>
          </p:nvSpPr>
          <p:spPr>
            <a:xfrm>
              <a:off x="2419200" y="3319560"/>
              <a:ext cx="379800" cy="1165680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0">
              <a:gsLst>
                <a:gs pos="0">
                  <a:srgbClr val="ff0000">
                    <a:alpha val="25098"/>
                  </a:srgbClr>
                </a:gs>
                <a:gs pos="50000">
                  <a:srgbClr val="ff0000">
                    <a:alpha val="25098"/>
                  </a:srgbClr>
                </a:gs>
                <a:gs pos="100000">
                  <a:srgbClr val="ff0000">
                    <a:alpha val="25098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564" name="Group 86"/>
          <p:cNvGrpSpPr/>
          <p:nvPr/>
        </p:nvGrpSpPr>
        <p:grpSpPr>
          <a:xfrm>
            <a:off x="1973160" y="4405320"/>
            <a:ext cx="1080000" cy="241920"/>
            <a:chOff x="1973160" y="4405320"/>
            <a:chExt cx="1080000" cy="241920"/>
          </a:xfrm>
        </p:grpSpPr>
        <p:grpSp>
          <p:nvGrpSpPr>
            <p:cNvPr id="2565" name="Group 87"/>
            <p:cNvGrpSpPr/>
            <p:nvPr/>
          </p:nvGrpSpPr>
          <p:grpSpPr>
            <a:xfrm>
              <a:off x="2162160" y="4405320"/>
              <a:ext cx="806040" cy="241920"/>
              <a:chOff x="2162160" y="4405320"/>
              <a:chExt cx="806040" cy="241920"/>
            </a:xfrm>
          </p:grpSpPr>
          <p:grpSp>
            <p:nvGrpSpPr>
              <p:cNvPr id="2566" name="Group 88"/>
              <p:cNvGrpSpPr/>
              <p:nvPr/>
            </p:nvGrpSpPr>
            <p:grpSpPr>
              <a:xfrm>
                <a:off x="2341440" y="4405320"/>
                <a:ext cx="626760" cy="241920"/>
                <a:chOff x="2341440" y="4405320"/>
                <a:chExt cx="626760" cy="241920"/>
              </a:xfrm>
            </p:grpSpPr>
            <p:grpSp>
              <p:nvGrpSpPr>
                <p:cNvPr id="2567" name="Group 89"/>
                <p:cNvGrpSpPr/>
                <p:nvPr/>
              </p:nvGrpSpPr>
              <p:grpSpPr>
                <a:xfrm>
                  <a:off x="2429640" y="4405320"/>
                  <a:ext cx="538560" cy="241920"/>
                  <a:chOff x="2429640" y="4405320"/>
                  <a:chExt cx="538560" cy="241920"/>
                </a:xfrm>
              </p:grpSpPr>
              <p:sp>
                <p:nvSpPr>
                  <p:cNvPr id="2568" name="Rectangle 90"/>
                  <p:cNvSpPr/>
                  <p:nvPr/>
                </p:nvSpPr>
                <p:spPr>
                  <a:xfrm>
                    <a:off x="2498760" y="4457880"/>
                    <a:ext cx="387720" cy="13536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569" name="Text Box 91"/>
                  <p:cNvSpPr/>
                  <p:nvPr/>
                </p:nvSpPr>
                <p:spPr>
                  <a:xfrm>
                    <a:off x="2429640" y="4405320"/>
                    <a:ext cx="538560" cy="2419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wrap="none" lIns="90000" rIns="90000" tIns="45000" bIns="45000" anchor="t">
                    <a:spAutoFit/>
                  </a:bodyPr>
                  <a:p>
                    <a:pPr>
                      <a:lnSpc>
                        <a:spcPct val="100000"/>
                      </a:lnSpc>
                      <a:buNone/>
                    </a:pPr>
                    <a:r>
                      <a: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MS PGothic"/>
                      </a:rPr>
                      <a:t>DHCP</a:t>
                    </a:r>
                    <a:endParaRPr b="0" lang="en-US" sz="1000" spc="-1" strike="noStrike">
                      <a:latin typeface="Arial"/>
                    </a:endParaRPr>
                  </a:p>
                </p:txBody>
              </p:sp>
            </p:grpSp>
            <p:grpSp>
              <p:nvGrpSpPr>
                <p:cNvPr id="2570" name="Group 92"/>
                <p:cNvGrpSpPr/>
                <p:nvPr/>
              </p:nvGrpSpPr>
              <p:grpSpPr>
                <a:xfrm>
                  <a:off x="2341440" y="4451400"/>
                  <a:ext cx="560880" cy="148320"/>
                  <a:chOff x="2341440" y="4451400"/>
                  <a:chExt cx="560880" cy="148320"/>
                </a:xfrm>
              </p:grpSpPr>
              <p:sp>
                <p:nvSpPr>
                  <p:cNvPr id="2571" name="Rectangle 93"/>
                  <p:cNvSpPr/>
                  <p:nvPr/>
                </p:nvSpPr>
                <p:spPr>
                  <a:xfrm>
                    <a:off x="2357280" y="4460760"/>
                    <a:ext cx="138600" cy="1292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rgbClr val="ffffff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572" name="Rectangle 94"/>
                  <p:cNvSpPr/>
                  <p:nvPr/>
                </p:nvSpPr>
                <p:spPr>
                  <a:xfrm>
                    <a:off x="2341440" y="4451400"/>
                    <a:ext cx="560880" cy="148320"/>
                  </a:xfrm>
                  <a:prstGeom prst="rect">
                    <a:avLst/>
                  </a:prstGeom>
                  <a:noFill/>
                  <a:ln w="9525">
                    <a:solidFill>
                      <a:srgbClr val="5b9bd5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</p:grpSp>
          <p:sp>
            <p:nvSpPr>
              <p:cNvPr id="2573" name="Rectangle 95"/>
              <p:cNvSpPr/>
              <p:nvPr/>
            </p:nvSpPr>
            <p:spPr>
              <a:xfrm>
                <a:off x="2176560" y="4454640"/>
                <a:ext cx="151200" cy="146520"/>
              </a:xfrm>
              <a:prstGeom prst="rect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74" name="Rectangle 96"/>
              <p:cNvSpPr/>
              <p:nvPr/>
            </p:nvSpPr>
            <p:spPr>
              <a:xfrm>
                <a:off x="2162160" y="4437000"/>
                <a:ext cx="761040" cy="176760"/>
              </a:xfrm>
              <a:prstGeom prst="rect">
                <a:avLst/>
              </a:prstGeom>
              <a:noFill/>
              <a:ln w="9525">
                <a:solidFill>
                  <a:srgbClr val="ed7d3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575" name="Rectangle 97"/>
            <p:cNvSpPr/>
            <p:nvPr/>
          </p:nvSpPr>
          <p:spPr>
            <a:xfrm>
              <a:off x="1994040" y="4440240"/>
              <a:ext cx="148320" cy="170280"/>
            </a:xfrm>
            <a:prstGeom prst="rect">
              <a:avLst/>
            </a:prstGeom>
            <a:solidFill>
              <a:schemeClr val="tx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6" name="Rectangle 98"/>
            <p:cNvSpPr/>
            <p:nvPr/>
          </p:nvSpPr>
          <p:spPr>
            <a:xfrm>
              <a:off x="2943360" y="4438800"/>
              <a:ext cx="94320" cy="170280"/>
            </a:xfrm>
            <a:prstGeom prst="rect">
              <a:avLst/>
            </a:prstGeom>
            <a:solidFill>
              <a:schemeClr val="tx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7" name="Rectangle 99"/>
            <p:cNvSpPr/>
            <p:nvPr/>
          </p:nvSpPr>
          <p:spPr>
            <a:xfrm>
              <a:off x="1973160" y="4414680"/>
              <a:ext cx="1080000" cy="2181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578" name="Group 100"/>
          <p:cNvGrpSpPr/>
          <p:nvPr/>
        </p:nvGrpSpPr>
        <p:grpSpPr>
          <a:xfrm>
            <a:off x="3001680" y="3236760"/>
            <a:ext cx="1315440" cy="1308600"/>
            <a:chOff x="3001680" y="3236760"/>
            <a:chExt cx="1315440" cy="1308600"/>
          </a:xfrm>
        </p:grpSpPr>
        <p:sp>
          <p:nvSpPr>
            <p:cNvPr id="2579" name="Freeform 101"/>
            <p:cNvSpPr/>
            <p:nvPr/>
          </p:nvSpPr>
          <p:spPr>
            <a:xfrm>
              <a:off x="3784680" y="3274920"/>
              <a:ext cx="532440" cy="1270440"/>
            </a:xfrm>
            <a:custGeom>
              <a:avLst/>
              <a:gdLst/>
              <a:ahLst/>
              <a:rect l="l" t="t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>
                    <a:alpha val="66274"/>
                  </a:srgbClr>
                </a:gs>
                <a:gs pos="100000">
                  <a:srgbClr val="000099">
                    <a:alpha val="66274"/>
                  </a:srgbClr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580" name="Group 102"/>
            <p:cNvGrpSpPr/>
            <p:nvPr/>
          </p:nvGrpSpPr>
          <p:grpSpPr>
            <a:xfrm>
              <a:off x="3001680" y="3236760"/>
              <a:ext cx="793800" cy="1306440"/>
              <a:chOff x="3001680" y="3236760"/>
              <a:chExt cx="793800" cy="1306440"/>
            </a:xfrm>
          </p:grpSpPr>
          <p:sp>
            <p:nvSpPr>
              <p:cNvPr id="2581" name="Rectangle 103"/>
              <p:cNvSpPr/>
              <p:nvPr/>
            </p:nvSpPr>
            <p:spPr>
              <a:xfrm>
                <a:off x="3013200" y="3267000"/>
                <a:ext cx="781560" cy="12531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82" name="Text Box 104"/>
              <p:cNvSpPr/>
              <p:nvPr/>
            </p:nvSpPr>
            <p:spPr>
              <a:xfrm>
                <a:off x="3040560" y="3236760"/>
                <a:ext cx="754920" cy="1306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MS PGothic"/>
                  </a:rPr>
                  <a:t>DHCP</a:t>
                </a:r>
                <a:endParaRPr b="0" lang="en-US" sz="16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MS PGothic"/>
                  </a:rPr>
                  <a:t>UDP</a:t>
                </a:r>
                <a:endParaRPr b="0" lang="en-US" sz="16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MS PGothic"/>
                  </a:rPr>
                  <a:t>IP</a:t>
                </a:r>
                <a:endParaRPr b="0" lang="en-US" sz="16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MS PGothic"/>
                  </a:rPr>
                  <a:t>Eth</a:t>
                </a:r>
                <a:endParaRPr b="0" lang="en-US" sz="16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MS PGothic"/>
                  </a:rPr>
                  <a:t>Phy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2583" name="Line 105"/>
              <p:cNvSpPr/>
              <p:nvPr/>
            </p:nvSpPr>
            <p:spPr>
              <a:xfrm>
                <a:off x="3016080" y="3516120"/>
                <a:ext cx="77616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84" name="Line 106"/>
              <p:cNvSpPr/>
              <p:nvPr/>
            </p:nvSpPr>
            <p:spPr>
              <a:xfrm>
                <a:off x="3011400" y="3768480"/>
                <a:ext cx="77616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85" name="Line 107"/>
              <p:cNvSpPr/>
              <p:nvPr/>
            </p:nvSpPr>
            <p:spPr>
              <a:xfrm>
                <a:off x="3006720" y="4020840"/>
                <a:ext cx="77616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86" name="Line 108"/>
              <p:cNvSpPr/>
              <p:nvPr/>
            </p:nvSpPr>
            <p:spPr>
              <a:xfrm>
                <a:off x="3001680" y="4273200"/>
                <a:ext cx="77652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2587" name="Group 145"/>
          <p:cNvGrpSpPr/>
          <p:nvPr/>
        </p:nvGrpSpPr>
        <p:grpSpPr>
          <a:xfrm>
            <a:off x="2329920" y="3344760"/>
            <a:ext cx="538560" cy="241920"/>
            <a:chOff x="2329920" y="3344760"/>
            <a:chExt cx="538560" cy="241920"/>
          </a:xfrm>
        </p:grpSpPr>
        <p:sp>
          <p:nvSpPr>
            <p:cNvPr id="2588" name="Rectangle 146"/>
            <p:cNvSpPr/>
            <p:nvPr/>
          </p:nvSpPr>
          <p:spPr>
            <a:xfrm>
              <a:off x="2398680" y="3397320"/>
              <a:ext cx="387720" cy="13536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9" name="Text Box 147"/>
            <p:cNvSpPr/>
            <p:nvPr/>
          </p:nvSpPr>
          <p:spPr>
            <a:xfrm>
              <a:off x="2329920" y="3344760"/>
              <a:ext cx="5385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00" spc="-1" strike="noStrike">
                  <a:solidFill>
                    <a:srgbClr val="ffffff"/>
                  </a:solidFill>
                  <a:latin typeface="Arial"/>
                  <a:ea typeface="MS PGothic"/>
                </a:rPr>
                <a:t>DHCP</a:t>
              </a:r>
              <a:endParaRPr b="0" lang="en-US" sz="1000" spc="-1" strike="noStrike">
                <a:latin typeface="Arial"/>
              </a:endParaRPr>
            </a:p>
          </p:txBody>
        </p:sp>
      </p:grpSp>
      <p:grpSp>
        <p:nvGrpSpPr>
          <p:cNvPr id="2590" name="Group 44"/>
          <p:cNvGrpSpPr/>
          <p:nvPr/>
        </p:nvGrpSpPr>
        <p:grpSpPr>
          <a:xfrm>
            <a:off x="2719080" y="1247760"/>
            <a:ext cx="975240" cy="1459440"/>
            <a:chOff x="2719080" y="1247760"/>
            <a:chExt cx="975240" cy="1459440"/>
          </a:xfrm>
        </p:grpSpPr>
        <p:sp>
          <p:nvSpPr>
            <p:cNvPr id="2591" name="Freeform 45"/>
            <p:cNvSpPr/>
            <p:nvPr/>
          </p:nvSpPr>
          <p:spPr>
            <a:xfrm>
              <a:off x="2736720" y="1274760"/>
              <a:ext cx="957600" cy="1432440"/>
            </a:xfrm>
            <a:custGeom>
              <a:avLst/>
              <a:gdLst/>
              <a:ahLst/>
              <a:rect l="l" t="t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>
                    <a:alpha val="66274"/>
                  </a:srgbClr>
                </a:gs>
                <a:gs pos="100000">
                  <a:srgbClr val="000099">
                    <a:alpha val="66274"/>
                  </a:srgbClr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592" name="Group 46"/>
            <p:cNvGrpSpPr/>
            <p:nvPr/>
          </p:nvGrpSpPr>
          <p:grpSpPr>
            <a:xfrm>
              <a:off x="2719080" y="1247760"/>
              <a:ext cx="793800" cy="1306440"/>
              <a:chOff x="2719080" y="1247760"/>
              <a:chExt cx="793800" cy="1306440"/>
            </a:xfrm>
          </p:grpSpPr>
          <p:sp>
            <p:nvSpPr>
              <p:cNvPr id="2593" name="Rectangle 47"/>
              <p:cNvSpPr/>
              <p:nvPr/>
            </p:nvSpPr>
            <p:spPr>
              <a:xfrm>
                <a:off x="2730600" y="1278000"/>
                <a:ext cx="781560" cy="12531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94" name="Text Box 48"/>
              <p:cNvSpPr/>
              <p:nvPr/>
            </p:nvSpPr>
            <p:spPr>
              <a:xfrm>
                <a:off x="2757960" y="1247760"/>
                <a:ext cx="754920" cy="1306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MS PGothic"/>
                  </a:rPr>
                  <a:t>DHCP</a:t>
                </a:r>
                <a:endParaRPr b="0" lang="en-US" sz="16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MS PGothic"/>
                  </a:rPr>
                  <a:t>UDP</a:t>
                </a:r>
                <a:endParaRPr b="0" lang="en-US" sz="16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MS PGothic"/>
                  </a:rPr>
                  <a:t>IP</a:t>
                </a:r>
                <a:endParaRPr b="0" lang="en-US" sz="16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MS PGothic"/>
                  </a:rPr>
                  <a:t>Eth</a:t>
                </a:r>
                <a:endParaRPr b="0" lang="en-US" sz="16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MS PGothic"/>
                  </a:rPr>
                  <a:t>Phy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2595" name="Line 49"/>
              <p:cNvSpPr/>
              <p:nvPr/>
            </p:nvSpPr>
            <p:spPr>
              <a:xfrm>
                <a:off x="2733480" y="1527120"/>
                <a:ext cx="77616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96" name="Line 50"/>
              <p:cNvSpPr/>
              <p:nvPr/>
            </p:nvSpPr>
            <p:spPr>
              <a:xfrm>
                <a:off x="2728800" y="1779480"/>
                <a:ext cx="77616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97" name="Line 51"/>
              <p:cNvSpPr/>
              <p:nvPr/>
            </p:nvSpPr>
            <p:spPr>
              <a:xfrm>
                <a:off x="2724120" y="2031840"/>
                <a:ext cx="77616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98" name="Line 52"/>
              <p:cNvSpPr/>
              <p:nvPr/>
            </p:nvSpPr>
            <p:spPr>
              <a:xfrm>
                <a:off x="2719080" y="2284200"/>
                <a:ext cx="77652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2599" name="Group 109"/>
          <p:cNvGrpSpPr/>
          <p:nvPr/>
        </p:nvGrpSpPr>
        <p:grpSpPr>
          <a:xfrm>
            <a:off x="1595520" y="1137960"/>
            <a:ext cx="1080000" cy="1216440"/>
            <a:chOff x="1595520" y="1137960"/>
            <a:chExt cx="1080000" cy="1216440"/>
          </a:xfrm>
        </p:grpSpPr>
        <p:grpSp>
          <p:nvGrpSpPr>
            <p:cNvPr id="2600" name="Group 110"/>
            <p:cNvGrpSpPr/>
            <p:nvPr/>
          </p:nvGrpSpPr>
          <p:grpSpPr>
            <a:xfrm>
              <a:off x="1595520" y="1533600"/>
              <a:ext cx="1080000" cy="740160"/>
              <a:chOff x="1595520" y="1533600"/>
              <a:chExt cx="1080000" cy="740160"/>
            </a:xfrm>
          </p:grpSpPr>
          <p:grpSp>
            <p:nvGrpSpPr>
              <p:cNvPr id="2601" name="Group 111"/>
              <p:cNvGrpSpPr/>
              <p:nvPr/>
            </p:nvGrpSpPr>
            <p:grpSpPr>
              <a:xfrm>
                <a:off x="1969920" y="1533600"/>
                <a:ext cx="627120" cy="241920"/>
                <a:chOff x="1969920" y="1533600"/>
                <a:chExt cx="627120" cy="241920"/>
              </a:xfrm>
            </p:grpSpPr>
            <p:grpSp>
              <p:nvGrpSpPr>
                <p:cNvPr id="2602" name="Group 112"/>
                <p:cNvGrpSpPr/>
                <p:nvPr/>
              </p:nvGrpSpPr>
              <p:grpSpPr>
                <a:xfrm>
                  <a:off x="2058480" y="1533600"/>
                  <a:ext cx="538560" cy="241920"/>
                  <a:chOff x="2058480" y="1533600"/>
                  <a:chExt cx="538560" cy="241920"/>
                </a:xfrm>
              </p:grpSpPr>
              <p:sp>
                <p:nvSpPr>
                  <p:cNvPr id="2603" name="Rectangle 113"/>
                  <p:cNvSpPr/>
                  <p:nvPr/>
                </p:nvSpPr>
                <p:spPr>
                  <a:xfrm>
                    <a:off x="2127240" y="1585800"/>
                    <a:ext cx="387720" cy="13536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604" name="Text Box 114"/>
                  <p:cNvSpPr/>
                  <p:nvPr/>
                </p:nvSpPr>
                <p:spPr>
                  <a:xfrm>
                    <a:off x="2058480" y="1533600"/>
                    <a:ext cx="538560" cy="2419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wrap="none" lIns="90000" rIns="90000" tIns="45000" bIns="45000" anchor="t">
                    <a:spAutoFit/>
                  </a:bodyPr>
                  <a:p>
                    <a:pPr>
                      <a:lnSpc>
                        <a:spcPct val="100000"/>
                      </a:lnSpc>
                      <a:buNone/>
                    </a:pPr>
                    <a:r>
                      <a: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MS PGothic"/>
                      </a:rPr>
                      <a:t>DHCP</a:t>
                    </a:r>
                    <a:endParaRPr b="0" lang="en-US" sz="1000" spc="-1" strike="noStrike">
                      <a:latin typeface="Arial"/>
                    </a:endParaRPr>
                  </a:p>
                </p:txBody>
              </p:sp>
            </p:grpSp>
            <p:sp>
              <p:nvSpPr>
                <p:cNvPr id="2605" name="Rectangle 115"/>
                <p:cNvSpPr/>
                <p:nvPr/>
              </p:nvSpPr>
              <p:spPr>
                <a:xfrm>
                  <a:off x="1986120" y="1589040"/>
                  <a:ext cx="138600" cy="129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rgbClr val="ffffff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606" name="Rectangle 116"/>
                <p:cNvSpPr/>
                <p:nvPr/>
              </p:nvSpPr>
              <p:spPr>
                <a:xfrm>
                  <a:off x="1969920" y="1579680"/>
                  <a:ext cx="560880" cy="148320"/>
                </a:xfrm>
                <a:prstGeom prst="rect">
                  <a:avLst/>
                </a:prstGeom>
                <a:noFill/>
                <a:ln w="9525">
                  <a:solidFill>
                    <a:srgbClr val="5b9bd5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2607" name="Group 117"/>
              <p:cNvGrpSpPr/>
              <p:nvPr/>
            </p:nvGrpSpPr>
            <p:grpSpPr>
              <a:xfrm>
                <a:off x="1969920" y="1768320"/>
                <a:ext cx="627120" cy="241920"/>
                <a:chOff x="1969920" y="1768320"/>
                <a:chExt cx="627120" cy="241920"/>
              </a:xfrm>
            </p:grpSpPr>
            <p:grpSp>
              <p:nvGrpSpPr>
                <p:cNvPr id="2608" name="Group 118"/>
                <p:cNvGrpSpPr/>
                <p:nvPr/>
              </p:nvGrpSpPr>
              <p:grpSpPr>
                <a:xfrm>
                  <a:off x="2058480" y="1768320"/>
                  <a:ext cx="538560" cy="241920"/>
                  <a:chOff x="2058480" y="1768320"/>
                  <a:chExt cx="538560" cy="241920"/>
                </a:xfrm>
              </p:grpSpPr>
              <p:sp>
                <p:nvSpPr>
                  <p:cNvPr id="2609" name="Rectangle 119"/>
                  <p:cNvSpPr/>
                  <p:nvPr/>
                </p:nvSpPr>
                <p:spPr>
                  <a:xfrm>
                    <a:off x="2127240" y="1820880"/>
                    <a:ext cx="387720" cy="13536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610" name="Text Box 120"/>
                  <p:cNvSpPr/>
                  <p:nvPr/>
                </p:nvSpPr>
                <p:spPr>
                  <a:xfrm>
                    <a:off x="2058480" y="1768320"/>
                    <a:ext cx="538560" cy="2419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wrap="none" lIns="90000" rIns="90000" tIns="45000" bIns="45000" anchor="t">
                    <a:spAutoFit/>
                  </a:bodyPr>
                  <a:p>
                    <a:pPr>
                      <a:lnSpc>
                        <a:spcPct val="100000"/>
                      </a:lnSpc>
                      <a:buNone/>
                    </a:pPr>
                    <a:r>
                      <a: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MS PGothic"/>
                      </a:rPr>
                      <a:t>DHCP</a:t>
                    </a:r>
                    <a:endParaRPr b="0" lang="en-US" sz="1000" spc="-1" strike="noStrike">
                      <a:latin typeface="Arial"/>
                    </a:endParaRPr>
                  </a:p>
                </p:txBody>
              </p:sp>
            </p:grpSp>
            <p:grpSp>
              <p:nvGrpSpPr>
                <p:cNvPr id="2611" name="Group 121"/>
                <p:cNvGrpSpPr/>
                <p:nvPr/>
              </p:nvGrpSpPr>
              <p:grpSpPr>
                <a:xfrm>
                  <a:off x="1969920" y="1814400"/>
                  <a:ext cx="560880" cy="148320"/>
                  <a:chOff x="1969920" y="1814400"/>
                  <a:chExt cx="560880" cy="148320"/>
                </a:xfrm>
              </p:grpSpPr>
              <p:sp>
                <p:nvSpPr>
                  <p:cNvPr id="2612" name="Rectangle 122"/>
                  <p:cNvSpPr/>
                  <p:nvPr/>
                </p:nvSpPr>
                <p:spPr>
                  <a:xfrm>
                    <a:off x="1986120" y="1824120"/>
                    <a:ext cx="138600" cy="1292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rgbClr val="ffffff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613" name="Rectangle 123"/>
                  <p:cNvSpPr/>
                  <p:nvPr/>
                </p:nvSpPr>
                <p:spPr>
                  <a:xfrm>
                    <a:off x="1969920" y="1814400"/>
                    <a:ext cx="560880" cy="148320"/>
                  </a:xfrm>
                  <a:prstGeom prst="rect">
                    <a:avLst/>
                  </a:prstGeom>
                  <a:noFill/>
                  <a:ln w="9525">
                    <a:solidFill>
                      <a:srgbClr val="5b9bd5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</p:grpSp>
          <p:grpSp>
            <p:nvGrpSpPr>
              <p:cNvPr id="2614" name="Group 124"/>
              <p:cNvGrpSpPr/>
              <p:nvPr/>
            </p:nvGrpSpPr>
            <p:grpSpPr>
              <a:xfrm>
                <a:off x="1790640" y="1800360"/>
                <a:ext cx="761040" cy="176760"/>
                <a:chOff x="1790640" y="1800360"/>
                <a:chExt cx="761040" cy="176760"/>
              </a:xfrm>
            </p:grpSpPr>
            <p:sp>
              <p:nvSpPr>
                <p:cNvPr id="2615" name="Rectangle 125"/>
                <p:cNvSpPr/>
                <p:nvPr/>
              </p:nvSpPr>
              <p:spPr>
                <a:xfrm>
                  <a:off x="1805040" y="1817640"/>
                  <a:ext cx="151200" cy="146520"/>
                </a:xfrm>
                <a:prstGeom prst="rect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616" name="Rectangle 126"/>
                <p:cNvSpPr/>
                <p:nvPr/>
              </p:nvSpPr>
              <p:spPr>
                <a:xfrm>
                  <a:off x="1790640" y="1800360"/>
                  <a:ext cx="761040" cy="176760"/>
                </a:xfrm>
                <a:prstGeom prst="rect">
                  <a:avLst/>
                </a:prstGeom>
                <a:noFill/>
                <a:ln w="9525">
                  <a:solidFill>
                    <a:srgbClr val="ed7d31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2617" name="Group 127"/>
              <p:cNvGrpSpPr/>
              <p:nvPr/>
            </p:nvGrpSpPr>
            <p:grpSpPr>
              <a:xfrm>
                <a:off x="1595520" y="2031840"/>
                <a:ext cx="1080000" cy="241920"/>
                <a:chOff x="1595520" y="2031840"/>
                <a:chExt cx="1080000" cy="241920"/>
              </a:xfrm>
            </p:grpSpPr>
            <p:grpSp>
              <p:nvGrpSpPr>
                <p:cNvPr id="2618" name="Group 128"/>
                <p:cNvGrpSpPr/>
                <p:nvPr/>
              </p:nvGrpSpPr>
              <p:grpSpPr>
                <a:xfrm>
                  <a:off x="1784520" y="2031840"/>
                  <a:ext cx="806040" cy="241920"/>
                  <a:chOff x="1784520" y="2031840"/>
                  <a:chExt cx="806040" cy="241920"/>
                </a:xfrm>
              </p:grpSpPr>
              <p:grpSp>
                <p:nvGrpSpPr>
                  <p:cNvPr id="2619" name="Group 129"/>
                  <p:cNvGrpSpPr/>
                  <p:nvPr/>
                </p:nvGrpSpPr>
                <p:grpSpPr>
                  <a:xfrm>
                    <a:off x="1963800" y="2031840"/>
                    <a:ext cx="626760" cy="241920"/>
                    <a:chOff x="1963800" y="2031840"/>
                    <a:chExt cx="626760" cy="241920"/>
                  </a:xfrm>
                </p:grpSpPr>
                <p:grpSp>
                  <p:nvGrpSpPr>
                    <p:cNvPr id="2620" name="Group 130"/>
                    <p:cNvGrpSpPr/>
                    <p:nvPr/>
                  </p:nvGrpSpPr>
                  <p:grpSpPr>
                    <a:xfrm>
                      <a:off x="2052000" y="2031840"/>
                      <a:ext cx="538560" cy="241920"/>
                      <a:chOff x="2052000" y="2031840"/>
                      <a:chExt cx="538560" cy="241920"/>
                    </a:xfrm>
                  </p:grpSpPr>
                  <p:sp>
                    <p:nvSpPr>
                      <p:cNvPr id="2621" name="Rectangle 131"/>
                      <p:cNvSpPr/>
                      <p:nvPr/>
                    </p:nvSpPr>
                    <p:spPr>
                      <a:xfrm>
                        <a:off x="2120760" y="2084400"/>
                        <a:ext cx="387720" cy="13536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ffff"/>
                        </a:solidFill>
                        <a:miter/>
                      </a:ln>
                    </p:spPr>
                    <p:style>
                      <a:lnRef idx="0"/>
                      <a:fillRef idx="0"/>
                      <a:effectRef idx="0"/>
                      <a:fontRef idx="minor"/>
                    </p:style>
                  </p:sp>
                  <p:sp>
                    <p:nvSpPr>
                      <p:cNvPr id="2622" name="Text Box 132"/>
                      <p:cNvSpPr/>
                      <p:nvPr/>
                    </p:nvSpPr>
                    <p:spPr>
                      <a:xfrm>
                        <a:off x="2052000" y="2031840"/>
                        <a:ext cx="538560" cy="241920"/>
                      </a:xfrm>
                      <a:prstGeom prst="rect">
                        <a:avLst/>
                      </a:prstGeom>
                      <a:noFill/>
                      <a:ln w="0">
                        <a:noFill/>
                      </a:ln>
                    </p:spPr>
                    <p:style>
                      <a:lnRef idx="0"/>
                      <a:fillRef idx="0"/>
                      <a:effectRef idx="0"/>
                      <a:fontRef idx="minor"/>
                    </p:style>
                    <p:txBody>
                      <a:bodyPr wrap="none" lIns="90000" rIns="90000" tIns="45000" bIns="45000" anchor="t">
                        <a:spAutoFit/>
                      </a:bodyPr>
                      <a:p>
                        <a:pPr>
                          <a:lnSpc>
                            <a:spcPct val="100000"/>
                          </a:lnSpc>
                          <a:buNone/>
                        </a:pPr>
                        <a:r>
                          <a:rPr b="0" lang="en-US" sz="1000" spc="-1" strike="noStrike">
                            <a:solidFill>
                              <a:srgbClr val="ffffff"/>
                            </a:solidFill>
                            <a:latin typeface="Arial"/>
                            <a:ea typeface="MS PGothic"/>
                          </a:rPr>
                          <a:t>DHCP</a:t>
                        </a:r>
                        <a:endParaRPr b="0" lang="en-US" sz="1000" spc="-1" strike="noStrike">
                          <a:latin typeface="Arial"/>
                        </a:endParaRPr>
                      </a:p>
                    </p:txBody>
                  </p:sp>
                </p:grpSp>
                <p:grpSp>
                  <p:nvGrpSpPr>
                    <p:cNvPr id="2623" name="Group 133"/>
                    <p:cNvGrpSpPr/>
                    <p:nvPr/>
                  </p:nvGrpSpPr>
                  <p:grpSpPr>
                    <a:xfrm>
                      <a:off x="1963800" y="2077920"/>
                      <a:ext cx="560880" cy="148320"/>
                      <a:chOff x="1963800" y="2077920"/>
                      <a:chExt cx="560880" cy="148320"/>
                    </a:xfrm>
                  </p:grpSpPr>
                  <p:sp>
                    <p:nvSpPr>
                      <p:cNvPr id="2624" name="Rectangle 134"/>
                      <p:cNvSpPr/>
                      <p:nvPr/>
                    </p:nvSpPr>
                    <p:spPr>
                      <a:xfrm>
                        <a:off x="1979640" y="2087640"/>
                        <a:ext cx="138600" cy="12924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rgbClr val="ffffff"/>
                        </a:solidFill>
                        <a:miter/>
                      </a:ln>
                    </p:spPr>
                    <p:style>
                      <a:lnRef idx="0"/>
                      <a:fillRef idx="0"/>
                      <a:effectRef idx="0"/>
                      <a:fontRef idx="minor"/>
                    </p:style>
                  </p:sp>
                  <p:sp>
                    <p:nvSpPr>
                      <p:cNvPr id="2625" name="Rectangle 135"/>
                      <p:cNvSpPr/>
                      <p:nvPr/>
                    </p:nvSpPr>
                    <p:spPr>
                      <a:xfrm>
                        <a:off x="1963800" y="2077920"/>
                        <a:ext cx="560880" cy="14832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5b9bd5"/>
                        </a:solidFill>
                        <a:miter/>
                      </a:ln>
                    </p:spPr>
                    <p:style>
                      <a:lnRef idx="0"/>
                      <a:fillRef idx="0"/>
                      <a:effectRef idx="0"/>
                      <a:fontRef idx="minor"/>
                    </p:style>
                  </p:sp>
                </p:grpSp>
              </p:grpSp>
              <p:sp>
                <p:nvSpPr>
                  <p:cNvPr id="2626" name="Rectangle 136"/>
                  <p:cNvSpPr/>
                  <p:nvPr/>
                </p:nvSpPr>
                <p:spPr>
                  <a:xfrm>
                    <a:off x="1798560" y="2081160"/>
                    <a:ext cx="151200" cy="14652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627" name="Rectangle 137"/>
                  <p:cNvSpPr/>
                  <p:nvPr/>
                </p:nvSpPr>
                <p:spPr>
                  <a:xfrm>
                    <a:off x="1784520" y="2063880"/>
                    <a:ext cx="761040" cy="176760"/>
                  </a:xfrm>
                  <a:prstGeom prst="rect">
                    <a:avLst/>
                  </a:prstGeom>
                  <a:noFill/>
                  <a:ln w="9525">
                    <a:solidFill>
                      <a:srgbClr val="ed7d31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2628" name="Rectangle 138"/>
                <p:cNvSpPr/>
                <p:nvPr/>
              </p:nvSpPr>
              <p:spPr>
                <a:xfrm>
                  <a:off x="1616040" y="2066760"/>
                  <a:ext cx="148320" cy="170280"/>
                </a:xfrm>
                <a:prstGeom prst="rect">
                  <a:avLst/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629" name="Rectangle 139"/>
                <p:cNvSpPr/>
                <p:nvPr/>
              </p:nvSpPr>
              <p:spPr>
                <a:xfrm>
                  <a:off x="2565360" y="2065320"/>
                  <a:ext cx="94320" cy="170280"/>
                </a:xfrm>
                <a:prstGeom prst="rect">
                  <a:avLst/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630" name="Rectangle 140"/>
                <p:cNvSpPr/>
                <p:nvPr/>
              </p:nvSpPr>
              <p:spPr>
                <a:xfrm>
                  <a:off x="1595520" y="2041560"/>
                  <a:ext cx="1080000" cy="21816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sp>
          <p:nvSpPr>
            <p:cNvPr id="2631" name="AutoShape 141"/>
            <p:cNvSpPr/>
            <p:nvPr/>
          </p:nvSpPr>
          <p:spPr>
            <a:xfrm rot="10800000">
              <a:off x="2109240" y="1137960"/>
              <a:ext cx="379800" cy="1216440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0">
              <a:gsLst>
                <a:gs pos="0">
                  <a:srgbClr val="ff0000">
                    <a:alpha val="25098"/>
                  </a:srgbClr>
                </a:gs>
                <a:gs pos="50000">
                  <a:srgbClr val="ff0000">
                    <a:alpha val="25098"/>
                  </a:srgbClr>
                </a:gs>
                <a:gs pos="100000">
                  <a:srgbClr val="ff0000">
                    <a:alpha val="25098"/>
                  </a:srgbClr>
                </a:gs>
              </a:gsLst>
              <a:lin ang="162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632" name="Group 142"/>
            <p:cNvGrpSpPr/>
            <p:nvPr/>
          </p:nvGrpSpPr>
          <p:grpSpPr>
            <a:xfrm>
              <a:off x="2059920" y="1330200"/>
              <a:ext cx="538560" cy="241920"/>
              <a:chOff x="2059920" y="1330200"/>
              <a:chExt cx="538560" cy="241920"/>
            </a:xfrm>
          </p:grpSpPr>
          <p:sp>
            <p:nvSpPr>
              <p:cNvPr id="2633" name="Rectangle 143"/>
              <p:cNvSpPr/>
              <p:nvPr/>
            </p:nvSpPr>
            <p:spPr>
              <a:xfrm>
                <a:off x="2128680" y="1382760"/>
                <a:ext cx="387720" cy="13536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34" name="Text Box 144"/>
              <p:cNvSpPr/>
              <p:nvPr/>
            </p:nvSpPr>
            <p:spPr>
              <a:xfrm>
                <a:off x="2059920" y="1330200"/>
                <a:ext cx="538560" cy="241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000" spc="-1" strike="noStrike">
                    <a:solidFill>
                      <a:srgbClr val="ffffff"/>
                    </a:solidFill>
                    <a:latin typeface="Arial"/>
                    <a:ea typeface="MS PGothic"/>
                  </a:rPr>
                  <a:t>DHCP</a:t>
                </a:r>
                <a:endParaRPr b="0" lang="en-US" sz="1000" spc="-1" strike="noStrike">
                  <a:latin typeface="Arial"/>
                </a:endParaRPr>
              </a:p>
            </p:txBody>
          </p:sp>
        </p:grpSp>
      </p:grpSp>
      <p:sp>
        <p:nvSpPr>
          <p:cNvPr id="2635" name="Rectangle 226"/>
          <p:cNvSpPr/>
          <p:nvPr/>
        </p:nvSpPr>
        <p:spPr>
          <a:xfrm>
            <a:off x="6550200" y="4230720"/>
            <a:ext cx="3420000" cy="136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33280" indent="-233280">
              <a:lnSpc>
                <a:spcPct val="85000"/>
              </a:lnSpc>
              <a:spcBef>
                <a:spcPts val="43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client now knows its IP address, name and IP address of DNS server, IP address of its first-hop router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439"/>
              </a:spcBef>
              <a:buNone/>
            </a:pPr>
            <a:endParaRPr b="0" lang="en-US" sz="2200" spc="-1" strike="noStrike">
              <a:latin typeface="Arial"/>
            </a:endParaRPr>
          </a:p>
        </p:txBody>
      </p:sp>
      <p:pic>
        <p:nvPicPr>
          <p:cNvPr id="2636" name="Picture 187" descr=""/>
          <p:cNvPicPr/>
          <p:nvPr/>
        </p:nvPicPr>
        <p:blipFill>
          <a:blip r:embed="rId3"/>
          <a:stretch/>
        </p:blipFill>
        <p:spPr>
          <a:xfrm>
            <a:off x="10885680" y="472680"/>
            <a:ext cx="1017360" cy="539280"/>
          </a:xfrm>
          <a:prstGeom prst="rect">
            <a:avLst/>
          </a:prstGeom>
          <a:ln w="0">
            <a:noFill/>
          </a:ln>
        </p:spPr>
      </p:pic>
      <p:sp>
        <p:nvSpPr>
          <p:cNvPr id="2637" name="TextBox 188"/>
          <p:cNvSpPr/>
          <p:nvPr/>
        </p:nvSpPr>
        <p:spPr>
          <a:xfrm>
            <a:off x="213120" y="6550200"/>
            <a:ext cx="11977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04" dur="indefinite" restart="never" nodeType="tmRoot">
          <p:childTnLst>
            <p:seq>
              <p:cTn id="305" dur="indefinite" nodeType="mainSeq">
                <p:childTnLst>
                  <p:par>
                    <p:cTn id="306" nodeType="clickEffect" fill="hold">
                      <p:stCondLst>
                        <p:cond delay="0"/>
                      </p:stCondLst>
                      <p:childTnLst>
                        <p:par>
                          <p:cTn id="30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0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nodeType="clickEffect" fill="hold">
                      <p:stCondLst>
                        <p:cond delay="indefinite"/>
                      </p:stCondLst>
                      <p:childTnLst>
                        <p:par>
                          <p:cTn id="31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14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316" dur="500"/>
                                        <p:tgtEl>
                                          <p:spTgt spid="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320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323" nodeType="afterEffect" fill="hold" presetClass="path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69 0.03081 L 0.1533 0.0322 L 0.34896 -0.28446 L -0.04115 -0.28886 E">
                                      <p:cBhvr>
                                        <p:cTn id="324" dur="2000" fill="hold"/>
                                        <p:tgtEl>
                                          <p:spTgt spid="25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nodeType="afterEffect" fill="hold">
                            <p:stCondLst>
                              <p:cond delay="2500"/>
                            </p:stCondLst>
                            <p:childTnLst>
                              <p:par>
                                <p:cTn id="326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nodeType="afterEffect" fill="hold">
                            <p:stCondLst>
                              <p:cond delay="2500"/>
                            </p:stCondLst>
                            <p:childTnLst>
                              <p:par>
                                <p:cTn id="333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35" dur="500"/>
                                        <p:tgtEl>
                                          <p:spTgt spid="2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nodeType="afterEffect" fill="hold">
                            <p:stCondLst>
                              <p:cond delay="3000"/>
                            </p:stCondLst>
                            <p:childTnLst>
                              <p:par>
                                <p:cTn id="337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39" dur="1000"/>
                                        <p:tgtEl>
                                          <p:spTgt spid="2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nodeType="clickEffect" fill="hold">
                      <p:stCondLst>
                        <p:cond delay="indefinite"/>
                      </p:stCondLst>
                      <p:childTnLst>
                        <p:par>
                          <p:cTn id="34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4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8" name="Freeform 80"/>
          <p:cNvSpPr/>
          <p:nvPr/>
        </p:nvSpPr>
        <p:spPr>
          <a:xfrm>
            <a:off x="5676840" y="1871640"/>
            <a:ext cx="3737520" cy="2696040"/>
          </a:xfrm>
          <a:custGeom>
            <a:avLst/>
            <a:gdLst/>
            <a:ahLst/>
            <a:rect l="l" t="t" r="r" b="b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66cc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9" name="PlaceHolder 1"/>
          <p:cNvSpPr>
            <a:spLocks noGrp="1"/>
          </p:cNvSpPr>
          <p:nvPr>
            <p:ph type="title"/>
          </p:nvPr>
        </p:nvSpPr>
        <p:spPr>
          <a:xfrm>
            <a:off x="2084400" y="351000"/>
            <a:ext cx="8090280" cy="90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NAT: Network Address Translation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640" name="Freeform 4"/>
          <p:cNvSpPr/>
          <p:nvPr/>
        </p:nvSpPr>
        <p:spPr>
          <a:xfrm>
            <a:off x="1523880" y="2579760"/>
            <a:ext cx="3848760" cy="1424520"/>
          </a:xfrm>
          <a:custGeom>
            <a:avLst/>
            <a:gdLst/>
            <a:ahLst/>
            <a:rect l="l" t="t" r="r" b="b"/>
            <a:pathLst>
              <a:path w="2425" h="898">
                <a:moveTo>
                  <a:pt x="2056" y="289"/>
                </a:moveTo>
                <a:cubicBezTo>
                  <a:pt x="1826" y="223"/>
                  <a:pt x="1133" y="113"/>
                  <a:pt x="810" y="75"/>
                </a:cubicBezTo>
                <a:cubicBezTo>
                  <a:pt x="487" y="37"/>
                  <a:pt x="230" y="0"/>
                  <a:pt x="115" y="60"/>
                </a:cubicBezTo>
                <a:cubicBezTo>
                  <a:pt x="0" y="120"/>
                  <a:pt x="121" y="301"/>
                  <a:pt x="121" y="433"/>
                </a:cubicBezTo>
                <a:cubicBezTo>
                  <a:pt x="121" y="565"/>
                  <a:pt x="25" y="802"/>
                  <a:pt x="115" y="850"/>
                </a:cubicBezTo>
                <a:cubicBezTo>
                  <a:pt x="205" y="898"/>
                  <a:pt x="316" y="784"/>
                  <a:pt x="662" y="721"/>
                </a:cubicBezTo>
                <a:cubicBezTo>
                  <a:pt x="1008" y="658"/>
                  <a:pt x="1961" y="544"/>
                  <a:pt x="2193" y="472"/>
                </a:cubicBezTo>
                <a:cubicBezTo>
                  <a:pt x="2425" y="400"/>
                  <a:pt x="2292" y="327"/>
                  <a:pt x="2056" y="289"/>
                </a:cubicBezTo>
                <a:close/>
              </a:path>
            </a:pathLst>
          </a:custGeom>
          <a:gradFill rotWithShape="0">
            <a:gsLst>
              <a:gs pos="0">
                <a:srgbClr val="ffffff">
                  <a:alpha val="98039"/>
                </a:srgbClr>
              </a:gs>
              <a:gs pos="100000">
                <a:srgbClr val="66ccff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1" name="Line 8"/>
          <p:cNvSpPr/>
          <p:nvPr/>
        </p:nvSpPr>
        <p:spPr>
          <a:xfrm flipV="1">
            <a:off x="5790960" y="3182760"/>
            <a:ext cx="1214640" cy="1116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42" name="Line 9"/>
          <p:cNvSpPr/>
          <p:nvPr/>
        </p:nvSpPr>
        <p:spPr>
          <a:xfrm flipH="1">
            <a:off x="8534160" y="3233520"/>
            <a:ext cx="300240" cy="36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43" name="Line 10"/>
          <p:cNvSpPr/>
          <p:nvPr/>
        </p:nvSpPr>
        <p:spPr>
          <a:xfrm>
            <a:off x="8631000" y="2446200"/>
            <a:ext cx="133560" cy="648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44" name="Line 11"/>
          <p:cNvSpPr/>
          <p:nvPr/>
        </p:nvSpPr>
        <p:spPr>
          <a:xfrm>
            <a:off x="8637480" y="3951000"/>
            <a:ext cx="171360" cy="36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45" name="Text Box 12"/>
          <p:cNvSpPr/>
          <p:nvPr/>
        </p:nvSpPr>
        <p:spPr>
          <a:xfrm>
            <a:off x="9206280" y="2176560"/>
            <a:ext cx="1019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10.0.0.1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646" name="Text Box 13"/>
          <p:cNvSpPr/>
          <p:nvPr/>
        </p:nvSpPr>
        <p:spPr>
          <a:xfrm>
            <a:off x="9333360" y="2944800"/>
            <a:ext cx="1019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10.0.0.2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647" name="Text Box 14"/>
          <p:cNvSpPr/>
          <p:nvPr/>
        </p:nvSpPr>
        <p:spPr>
          <a:xfrm>
            <a:off x="9284040" y="3751200"/>
            <a:ext cx="1019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10.0.0.3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648" name="Text Box 15"/>
          <p:cNvSpPr/>
          <p:nvPr/>
        </p:nvSpPr>
        <p:spPr>
          <a:xfrm>
            <a:off x="5691600" y="2666880"/>
            <a:ext cx="1019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10.0.0.4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649" name="Line 16"/>
          <p:cNvSpPr/>
          <p:nvPr/>
        </p:nvSpPr>
        <p:spPr>
          <a:xfrm flipH="1">
            <a:off x="5865480" y="2944800"/>
            <a:ext cx="86040" cy="128520"/>
          </a:xfrm>
          <a:prstGeom prst="line">
            <a:avLst/>
          </a:prstGeom>
          <a:ln w="1905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50" name="Text Box 17"/>
          <p:cNvSpPr/>
          <p:nvPr/>
        </p:nvSpPr>
        <p:spPr>
          <a:xfrm>
            <a:off x="3772800" y="3324240"/>
            <a:ext cx="1407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138.76.29.7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651" name="Line 18"/>
          <p:cNvSpPr/>
          <p:nvPr/>
        </p:nvSpPr>
        <p:spPr>
          <a:xfrm flipH="1">
            <a:off x="5025960" y="3271680"/>
            <a:ext cx="85680" cy="128520"/>
          </a:xfrm>
          <a:prstGeom prst="line">
            <a:avLst/>
          </a:prstGeom>
          <a:ln w="1905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52" name="Line 79"/>
          <p:cNvSpPr/>
          <p:nvPr/>
        </p:nvSpPr>
        <p:spPr>
          <a:xfrm>
            <a:off x="2230200" y="3222360"/>
            <a:ext cx="3025800" cy="648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53" name="Text Box 81"/>
          <p:cNvSpPr/>
          <p:nvPr/>
        </p:nvSpPr>
        <p:spPr>
          <a:xfrm>
            <a:off x="6086520" y="1674720"/>
            <a:ext cx="258768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local network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(e.g., home network)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10.0.0/24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54" name="Line 82"/>
          <p:cNvSpPr/>
          <p:nvPr/>
        </p:nvSpPr>
        <p:spPr>
          <a:xfrm>
            <a:off x="8508960" y="1900080"/>
            <a:ext cx="138564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55" name="Line 83"/>
          <p:cNvSpPr/>
          <p:nvPr/>
        </p:nvSpPr>
        <p:spPr>
          <a:xfrm>
            <a:off x="5557680" y="1760400"/>
            <a:ext cx="360" cy="10810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56" name="Line 84"/>
          <p:cNvSpPr/>
          <p:nvPr/>
        </p:nvSpPr>
        <p:spPr>
          <a:xfrm flipH="1">
            <a:off x="5697360" y="1887480"/>
            <a:ext cx="89856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57" name="Line 86"/>
          <p:cNvSpPr/>
          <p:nvPr/>
        </p:nvSpPr>
        <p:spPr>
          <a:xfrm>
            <a:off x="4101840" y="1900080"/>
            <a:ext cx="138600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58" name="Line 87"/>
          <p:cNvSpPr/>
          <p:nvPr/>
        </p:nvSpPr>
        <p:spPr>
          <a:xfrm flipH="1">
            <a:off x="2290680" y="1887480"/>
            <a:ext cx="89856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59" name="Text Box 88"/>
          <p:cNvSpPr/>
          <p:nvPr/>
        </p:nvSpPr>
        <p:spPr>
          <a:xfrm>
            <a:off x="3114000" y="1662120"/>
            <a:ext cx="10864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rest of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Internet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60" name="Text Box 90"/>
          <p:cNvSpPr/>
          <p:nvPr/>
        </p:nvSpPr>
        <p:spPr>
          <a:xfrm>
            <a:off x="5602320" y="4741920"/>
            <a:ext cx="3562920" cy="102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85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datagrams with source or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85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destination in this network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85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have 10.0.0/24 address for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85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source, destination (as usual)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61" name="Text Box 92"/>
          <p:cNvSpPr/>
          <p:nvPr/>
        </p:nvSpPr>
        <p:spPr>
          <a:xfrm>
            <a:off x="1793880" y="4746600"/>
            <a:ext cx="3683520" cy="12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85000"/>
              </a:lnSpc>
              <a:buNone/>
            </a:pPr>
            <a:r>
              <a:rPr b="0" i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all</a:t>
            </a: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datagrams </a:t>
            </a:r>
            <a:r>
              <a:rPr b="0" i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leaving</a:t>
            </a: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local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85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network have </a:t>
            </a:r>
            <a:r>
              <a:rPr b="0" i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same</a:t>
            </a: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single source NAT IP address: 138.76.29.7,different source port numbers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62" name="Line 96"/>
          <p:cNvSpPr/>
          <p:nvPr/>
        </p:nvSpPr>
        <p:spPr>
          <a:xfrm flipV="1">
            <a:off x="6341760" y="3344760"/>
            <a:ext cx="668520" cy="1427040"/>
          </a:xfrm>
          <a:prstGeom prst="line">
            <a:avLst/>
          </a:prstGeom>
          <a:ln w="9525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63" name="Line 97"/>
          <p:cNvSpPr/>
          <p:nvPr/>
        </p:nvSpPr>
        <p:spPr>
          <a:xfrm flipV="1">
            <a:off x="4230360" y="3308040"/>
            <a:ext cx="668520" cy="1427400"/>
          </a:xfrm>
          <a:prstGeom prst="line">
            <a:avLst/>
          </a:prstGeom>
          <a:ln w="9525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664" name="Group 98"/>
          <p:cNvGrpSpPr/>
          <p:nvPr/>
        </p:nvGrpSpPr>
        <p:grpSpPr>
          <a:xfrm>
            <a:off x="5157720" y="3059280"/>
            <a:ext cx="898920" cy="346320"/>
            <a:chOff x="5157720" y="3059280"/>
            <a:chExt cx="898920" cy="346320"/>
          </a:xfrm>
        </p:grpSpPr>
        <p:sp>
          <p:nvSpPr>
            <p:cNvPr id="2665" name="Oval 407"/>
            <p:cNvSpPr/>
            <p:nvPr/>
          </p:nvSpPr>
          <p:spPr>
            <a:xfrm>
              <a:off x="5161680" y="3213360"/>
              <a:ext cx="891000" cy="192240"/>
            </a:xfrm>
            <a:prstGeom prst="ellipse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6" name="Rectangle 410"/>
            <p:cNvSpPr/>
            <p:nvPr/>
          </p:nvSpPr>
          <p:spPr>
            <a:xfrm>
              <a:off x="5161680" y="3191040"/>
              <a:ext cx="894960" cy="119520"/>
            </a:xfrm>
            <a:prstGeom prst="rect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7" name="Oval 411"/>
            <p:cNvSpPr/>
            <p:nvPr/>
          </p:nvSpPr>
          <p:spPr>
            <a:xfrm>
              <a:off x="5157720" y="3059280"/>
              <a:ext cx="892440" cy="226080"/>
            </a:xfrm>
            <a:prstGeom prst="ellipse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668" name="Group 102"/>
            <p:cNvGrpSpPr/>
            <p:nvPr/>
          </p:nvGrpSpPr>
          <p:grpSpPr>
            <a:xfrm>
              <a:off x="5337360" y="3117960"/>
              <a:ext cx="504000" cy="104040"/>
              <a:chOff x="5337360" y="3117960"/>
              <a:chExt cx="504000" cy="104040"/>
            </a:xfrm>
          </p:grpSpPr>
          <p:sp>
            <p:nvSpPr>
              <p:cNvPr id="2669" name="Freeform 103"/>
              <p:cNvSpPr/>
              <p:nvPr/>
            </p:nvSpPr>
            <p:spPr>
              <a:xfrm>
                <a:off x="5337360" y="3117960"/>
                <a:ext cx="504000" cy="104040"/>
              </a:xfrm>
              <a:custGeom>
                <a:avLst/>
                <a:gdLst/>
                <a:ah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70" name="Freeform 104"/>
              <p:cNvSpPr/>
              <p:nvPr/>
            </p:nvSpPr>
            <p:spPr>
              <a:xfrm>
                <a:off x="5360040" y="3117960"/>
                <a:ext cx="458280" cy="104040"/>
              </a:xfrm>
              <a:custGeom>
                <a:avLst/>
                <a:gdLst/>
                <a:ah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671" name="Line 105"/>
            <p:cNvSpPr/>
            <p:nvPr/>
          </p:nvSpPr>
          <p:spPr>
            <a:xfrm>
              <a:off x="5163120" y="3165480"/>
              <a:ext cx="360" cy="15264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2" name="Line 106"/>
            <p:cNvSpPr/>
            <p:nvPr/>
          </p:nvSpPr>
          <p:spPr>
            <a:xfrm>
              <a:off x="6050880" y="3173760"/>
              <a:ext cx="360" cy="14868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673" name="Group 107"/>
          <p:cNvGrpSpPr/>
          <p:nvPr/>
        </p:nvGrpSpPr>
        <p:grpSpPr>
          <a:xfrm>
            <a:off x="8731080" y="2239920"/>
            <a:ext cx="640440" cy="557640"/>
            <a:chOff x="8731080" y="2239920"/>
            <a:chExt cx="640440" cy="557640"/>
          </a:xfrm>
        </p:grpSpPr>
        <p:pic>
          <p:nvPicPr>
            <p:cNvPr id="2674" name="Picture 108" descr="desktop_computer_stylized_medium"/>
            <p:cNvPicPr/>
            <p:nvPr/>
          </p:nvPicPr>
          <p:blipFill>
            <a:blip r:embed="rId1"/>
            <a:stretch/>
          </p:blipFill>
          <p:spPr>
            <a:xfrm>
              <a:off x="8731080" y="2239920"/>
              <a:ext cx="640440" cy="557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75" name="Freeform 109"/>
            <p:cNvSpPr/>
            <p:nvPr/>
          </p:nvSpPr>
          <p:spPr>
            <a:xfrm>
              <a:off x="8787600" y="2293560"/>
              <a:ext cx="310680" cy="25488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676" name="Group 110"/>
          <p:cNvGrpSpPr/>
          <p:nvPr/>
        </p:nvGrpSpPr>
        <p:grpSpPr>
          <a:xfrm>
            <a:off x="8771040" y="2916360"/>
            <a:ext cx="640440" cy="557640"/>
            <a:chOff x="8771040" y="2916360"/>
            <a:chExt cx="640440" cy="557640"/>
          </a:xfrm>
        </p:grpSpPr>
        <p:pic>
          <p:nvPicPr>
            <p:cNvPr id="2677" name="Picture 111" descr="desktop_computer_stylized_medium"/>
            <p:cNvPicPr/>
            <p:nvPr/>
          </p:nvPicPr>
          <p:blipFill>
            <a:blip r:embed="rId2"/>
            <a:stretch/>
          </p:blipFill>
          <p:spPr>
            <a:xfrm>
              <a:off x="8771040" y="2916360"/>
              <a:ext cx="640440" cy="557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78" name="Freeform 112"/>
            <p:cNvSpPr/>
            <p:nvPr/>
          </p:nvSpPr>
          <p:spPr>
            <a:xfrm>
              <a:off x="8827200" y="2970000"/>
              <a:ext cx="310680" cy="25488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679" name="Group 113"/>
          <p:cNvGrpSpPr/>
          <p:nvPr/>
        </p:nvGrpSpPr>
        <p:grpSpPr>
          <a:xfrm>
            <a:off x="8778960" y="3670200"/>
            <a:ext cx="640440" cy="557640"/>
            <a:chOff x="8778960" y="3670200"/>
            <a:chExt cx="640440" cy="557640"/>
          </a:xfrm>
        </p:grpSpPr>
        <p:pic>
          <p:nvPicPr>
            <p:cNvPr id="2680" name="Picture 114" descr="desktop_computer_stylized_medium"/>
            <p:cNvPicPr/>
            <p:nvPr/>
          </p:nvPicPr>
          <p:blipFill>
            <a:blip r:embed="rId3"/>
            <a:stretch/>
          </p:blipFill>
          <p:spPr>
            <a:xfrm>
              <a:off x="8778960" y="3670200"/>
              <a:ext cx="640440" cy="557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81" name="Freeform 115"/>
            <p:cNvSpPr/>
            <p:nvPr/>
          </p:nvSpPr>
          <p:spPr>
            <a:xfrm>
              <a:off x="8835120" y="3723840"/>
              <a:ext cx="310680" cy="25488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682" name="Picture 45" descr=""/>
          <p:cNvPicPr/>
          <p:nvPr/>
        </p:nvPicPr>
        <p:blipFill>
          <a:blip r:embed="rId4"/>
          <a:stretch/>
        </p:blipFill>
        <p:spPr>
          <a:xfrm>
            <a:off x="10885680" y="472680"/>
            <a:ext cx="1017360" cy="539280"/>
          </a:xfrm>
          <a:prstGeom prst="rect">
            <a:avLst/>
          </a:prstGeom>
          <a:ln w="0">
            <a:noFill/>
          </a:ln>
        </p:spPr>
      </p:pic>
      <p:sp>
        <p:nvSpPr>
          <p:cNvPr id="2683" name="TextBox 46"/>
          <p:cNvSpPr/>
          <p:nvPr/>
        </p:nvSpPr>
        <p:spPr>
          <a:xfrm>
            <a:off x="213120" y="6550200"/>
            <a:ext cx="11977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4" name="PlaceHolder 1"/>
          <p:cNvSpPr>
            <a:spLocks noGrp="1"/>
          </p:cNvSpPr>
          <p:nvPr>
            <p:ph/>
          </p:nvPr>
        </p:nvSpPr>
        <p:spPr>
          <a:xfrm>
            <a:off x="1893960" y="1354680"/>
            <a:ext cx="8417520" cy="4647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motivation: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local network uses just one IP address as far as outside world is concerned:</a:t>
            </a:r>
            <a:endParaRPr b="0" lang="en-US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range of addresses not needed from ISP:  just one IP address for all devices</a:t>
            </a:r>
            <a:endParaRPr b="0" lang="en-US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can change addresses of devices in local network without notifying outside world</a:t>
            </a:r>
            <a:endParaRPr b="0" lang="en-US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can change ISP without changing addresses of devices in local network</a:t>
            </a:r>
            <a:endParaRPr b="0" lang="en-US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devices inside local net not explicitly addressable, visible by outside world (a security plus)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2685" name="PlaceHolder 2"/>
          <p:cNvSpPr>
            <a:spLocks noGrp="1"/>
          </p:cNvSpPr>
          <p:nvPr>
            <p:ph type="title"/>
          </p:nvPr>
        </p:nvSpPr>
        <p:spPr>
          <a:xfrm>
            <a:off x="2057400" y="353160"/>
            <a:ext cx="8090280" cy="90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NAT: Network Address Translation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2686" name="Picture 3" descr=""/>
          <p:cNvPicPr/>
          <p:nvPr/>
        </p:nvPicPr>
        <p:blipFill>
          <a:blip r:embed="rId1"/>
          <a:stretch/>
        </p:blipFill>
        <p:spPr>
          <a:xfrm>
            <a:off x="10885680" y="472680"/>
            <a:ext cx="1017360" cy="539280"/>
          </a:xfrm>
          <a:prstGeom prst="rect">
            <a:avLst/>
          </a:prstGeom>
          <a:ln w="0">
            <a:noFill/>
          </a:ln>
        </p:spPr>
      </p:pic>
      <p:sp>
        <p:nvSpPr>
          <p:cNvPr id="2687" name="TextBox 4"/>
          <p:cNvSpPr/>
          <p:nvPr/>
        </p:nvSpPr>
        <p:spPr>
          <a:xfrm>
            <a:off x="213120" y="6550200"/>
            <a:ext cx="11977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Freeform 1285"/>
          <p:cNvSpPr/>
          <p:nvPr/>
        </p:nvSpPr>
        <p:spPr>
          <a:xfrm>
            <a:off x="8272440" y="3516480"/>
            <a:ext cx="1313280" cy="673560"/>
          </a:xfrm>
          <a:custGeom>
            <a:avLst/>
            <a:gdLst/>
            <a:ahLst/>
            <a:rect l="l" t="t" r="r" b="b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00cc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Freeform 1286"/>
          <p:cNvSpPr/>
          <p:nvPr/>
        </p:nvSpPr>
        <p:spPr>
          <a:xfrm>
            <a:off x="8291520" y="1990800"/>
            <a:ext cx="1729440" cy="1124280"/>
          </a:xfrm>
          <a:custGeom>
            <a:avLst/>
            <a:gdLst/>
            <a:ahLst/>
            <a:rect l="l" t="t" r="r" b="b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0">
            <a:gsLst>
              <a:gs pos="0">
                <a:srgbClr val="00ccff"/>
              </a:gs>
              <a:gs pos="100000">
                <a:srgbClr val="ffffff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Freeform 1287"/>
          <p:cNvSpPr/>
          <p:nvPr/>
        </p:nvSpPr>
        <p:spPr>
          <a:xfrm>
            <a:off x="6470640" y="1698480"/>
            <a:ext cx="1735560" cy="1070640"/>
          </a:xfrm>
          <a:custGeom>
            <a:avLst/>
            <a:gdLst/>
            <a:ahLst/>
            <a:rect l="l" t="t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22" name="Group 1288"/>
          <p:cNvGrpSpPr/>
          <p:nvPr/>
        </p:nvGrpSpPr>
        <p:grpSpPr>
          <a:xfrm>
            <a:off x="6546960" y="2963880"/>
            <a:ext cx="1458000" cy="932400"/>
            <a:chOff x="6546960" y="2963880"/>
            <a:chExt cx="1458000" cy="932400"/>
          </a:xfrm>
        </p:grpSpPr>
        <p:sp>
          <p:nvSpPr>
            <p:cNvPr id="223" name="Rectangle 1289"/>
            <p:cNvSpPr/>
            <p:nvPr/>
          </p:nvSpPr>
          <p:spPr>
            <a:xfrm>
              <a:off x="6780600" y="3227760"/>
              <a:ext cx="986040" cy="668520"/>
            </a:xfrm>
            <a:prstGeom prst="rect">
              <a:avLst/>
            </a:prstGeom>
            <a:solidFill>
              <a:srgbClr val="00cc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AutoShape 1290"/>
            <p:cNvSpPr/>
            <p:nvPr/>
          </p:nvSpPr>
          <p:spPr>
            <a:xfrm>
              <a:off x="6546960" y="2963880"/>
              <a:ext cx="1458000" cy="316800"/>
            </a:xfrm>
            <a:prstGeom prst="triangle">
              <a:avLst>
                <a:gd name="adj" fmla="val 50000"/>
              </a:avLst>
            </a:prstGeom>
            <a:solidFill>
              <a:srgbClr val="00cc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5" name="Line 1291"/>
          <p:cNvSpPr/>
          <p:nvPr/>
        </p:nvSpPr>
        <p:spPr>
          <a:xfrm>
            <a:off x="8664480" y="3801960"/>
            <a:ext cx="163440" cy="1206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Line 1292"/>
          <p:cNvSpPr/>
          <p:nvPr/>
        </p:nvSpPr>
        <p:spPr>
          <a:xfrm>
            <a:off x="8761320" y="3722400"/>
            <a:ext cx="27936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Line 1293"/>
          <p:cNvSpPr/>
          <p:nvPr/>
        </p:nvSpPr>
        <p:spPr>
          <a:xfrm flipV="1">
            <a:off x="8997840" y="3808080"/>
            <a:ext cx="135000" cy="104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Line 1294"/>
          <p:cNvSpPr/>
          <p:nvPr/>
        </p:nvSpPr>
        <p:spPr>
          <a:xfrm>
            <a:off x="7696080" y="3728880"/>
            <a:ext cx="67932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Line 1295"/>
          <p:cNvSpPr/>
          <p:nvPr/>
        </p:nvSpPr>
        <p:spPr>
          <a:xfrm>
            <a:off x="7991280" y="2576160"/>
            <a:ext cx="509760" cy="32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Line 1296"/>
          <p:cNvSpPr/>
          <p:nvPr/>
        </p:nvSpPr>
        <p:spPr>
          <a:xfrm>
            <a:off x="7557840" y="2392200"/>
            <a:ext cx="152640" cy="954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Freeform 1297"/>
          <p:cNvSpPr/>
          <p:nvPr/>
        </p:nvSpPr>
        <p:spPr>
          <a:xfrm>
            <a:off x="6765840" y="4367160"/>
            <a:ext cx="3078720" cy="1664280"/>
          </a:xfrm>
          <a:custGeom>
            <a:avLst/>
            <a:gdLst/>
            <a:ahLst/>
            <a:rect l="l" t="t" r="r" b="b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00cc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Line 1298"/>
          <p:cNvSpPr/>
          <p:nvPr/>
        </p:nvSpPr>
        <p:spPr>
          <a:xfrm flipH="1" flipV="1">
            <a:off x="9299520" y="5005080"/>
            <a:ext cx="6120" cy="47484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Line 1299"/>
          <p:cNvSpPr/>
          <p:nvPr/>
        </p:nvSpPr>
        <p:spPr>
          <a:xfrm>
            <a:off x="9218520" y="5470200"/>
            <a:ext cx="85680" cy="3240"/>
          </a:xfrm>
          <a:prstGeom prst="line">
            <a:avLst/>
          </a:prstGeom>
          <a:ln w="12700">
            <a:solidFill>
              <a:srgbClr val="e7e6e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Line 1300"/>
          <p:cNvSpPr/>
          <p:nvPr/>
        </p:nvSpPr>
        <p:spPr>
          <a:xfrm>
            <a:off x="9426240" y="4968720"/>
            <a:ext cx="76320" cy="19368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Line 1301"/>
          <p:cNvSpPr/>
          <p:nvPr/>
        </p:nvSpPr>
        <p:spPr>
          <a:xfrm>
            <a:off x="8626320" y="4686120"/>
            <a:ext cx="390600" cy="1843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Line 1302"/>
          <p:cNvSpPr/>
          <p:nvPr/>
        </p:nvSpPr>
        <p:spPr>
          <a:xfrm flipV="1">
            <a:off x="8005680" y="4673520"/>
            <a:ext cx="322200" cy="198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Line 1303"/>
          <p:cNvSpPr/>
          <p:nvPr/>
        </p:nvSpPr>
        <p:spPr>
          <a:xfrm>
            <a:off x="8048520" y="4965480"/>
            <a:ext cx="97164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Line 1305"/>
          <p:cNvSpPr/>
          <p:nvPr/>
        </p:nvSpPr>
        <p:spPr>
          <a:xfrm>
            <a:off x="7368840" y="4762440"/>
            <a:ext cx="233640" cy="950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Line 1306"/>
          <p:cNvSpPr/>
          <p:nvPr/>
        </p:nvSpPr>
        <p:spPr>
          <a:xfrm flipV="1">
            <a:off x="7110360" y="4998960"/>
            <a:ext cx="403200" cy="1000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Line 1309"/>
          <p:cNvSpPr/>
          <p:nvPr/>
        </p:nvSpPr>
        <p:spPr>
          <a:xfrm flipH="1">
            <a:off x="7535520" y="5054400"/>
            <a:ext cx="177840" cy="2034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Line 1310"/>
          <p:cNvSpPr/>
          <p:nvPr/>
        </p:nvSpPr>
        <p:spPr>
          <a:xfrm flipH="1" flipV="1">
            <a:off x="7929360" y="5038560"/>
            <a:ext cx="1440" cy="2206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Line 1311"/>
          <p:cNvSpPr/>
          <p:nvPr/>
        </p:nvSpPr>
        <p:spPr>
          <a:xfrm>
            <a:off x="8011800" y="5041800"/>
            <a:ext cx="503280" cy="2696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Line 1313"/>
          <p:cNvSpPr/>
          <p:nvPr/>
        </p:nvSpPr>
        <p:spPr>
          <a:xfrm>
            <a:off x="7549920" y="3511440"/>
            <a:ext cx="360" cy="13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Line 1314"/>
          <p:cNvSpPr/>
          <p:nvPr/>
        </p:nvSpPr>
        <p:spPr>
          <a:xfrm flipV="1">
            <a:off x="8845200" y="2481120"/>
            <a:ext cx="123840" cy="871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Line 1315"/>
          <p:cNvSpPr/>
          <p:nvPr/>
        </p:nvSpPr>
        <p:spPr>
          <a:xfrm>
            <a:off x="8673840" y="2654280"/>
            <a:ext cx="360" cy="824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Line 1316"/>
          <p:cNvSpPr/>
          <p:nvPr/>
        </p:nvSpPr>
        <p:spPr>
          <a:xfrm flipV="1">
            <a:off x="8845200" y="2550960"/>
            <a:ext cx="263520" cy="2887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Line 1317"/>
          <p:cNvSpPr/>
          <p:nvPr/>
        </p:nvSpPr>
        <p:spPr>
          <a:xfrm>
            <a:off x="9210600" y="2549520"/>
            <a:ext cx="360" cy="1965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Line 1318"/>
          <p:cNvSpPr/>
          <p:nvPr/>
        </p:nvSpPr>
        <p:spPr>
          <a:xfrm>
            <a:off x="8864280" y="2855880"/>
            <a:ext cx="18900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Line 1319"/>
          <p:cNvSpPr/>
          <p:nvPr/>
        </p:nvSpPr>
        <p:spPr>
          <a:xfrm flipV="1">
            <a:off x="7159320" y="3722400"/>
            <a:ext cx="168480" cy="32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Line 1320"/>
          <p:cNvSpPr/>
          <p:nvPr/>
        </p:nvSpPr>
        <p:spPr>
          <a:xfrm>
            <a:off x="9418320" y="2846160"/>
            <a:ext cx="17784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Line 1321"/>
          <p:cNvSpPr/>
          <p:nvPr/>
        </p:nvSpPr>
        <p:spPr>
          <a:xfrm flipH="1">
            <a:off x="8564400" y="2922480"/>
            <a:ext cx="98280" cy="7048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Line 1322"/>
          <p:cNvSpPr/>
          <p:nvPr/>
        </p:nvSpPr>
        <p:spPr>
          <a:xfrm flipH="1">
            <a:off x="9156600" y="2922480"/>
            <a:ext cx="110880" cy="7268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Line 1323"/>
          <p:cNvSpPr/>
          <p:nvPr/>
        </p:nvSpPr>
        <p:spPr>
          <a:xfrm flipV="1">
            <a:off x="8540640" y="4063680"/>
            <a:ext cx="226800" cy="4366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54" name="Group 1324"/>
          <p:cNvGrpSpPr/>
          <p:nvPr/>
        </p:nvGrpSpPr>
        <p:grpSpPr>
          <a:xfrm>
            <a:off x="7044840" y="4522680"/>
            <a:ext cx="413280" cy="371880"/>
            <a:chOff x="7044840" y="4522680"/>
            <a:chExt cx="413280" cy="371880"/>
          </a:xfrm>
        </p:grpSpPr>
        <p:pic>
          <p:nvPicPr>
            <p:cNvPr id="255" name="Picture 1325" descr="desktop_computer_stylized_medium"/>
            <p:cNvPicPr/>
            <p:nvPr/>
          </p:nvPicPr>
          <p:blipFill>
            <a:blip r:embed="rId1"/>
            <a:stretch/>
          </p:blipFill>
          <p:spPr>
            <a:xfrm flipH="1">
              <a:off x="7044840" y="4522680"/>
              <a:ext cx="413280" cy="3718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6" name="Freeform 1326"/>
            <p:cNvSpPr/>
            <p:nvPr/>
          </p:nvSpPr>
          <p:spPr>
            <a:xfrm flipH="1">
              <a:off x="7219800" y="4558680"/>
              <a:ext cx="194400" cy="16992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57" name="Group 1327"/>
          <p:cNvGrpSpPr/>
          <p:nvPr/>
        </p:nvGrpSpPr>
        <p:grpSpPr>
          <a:xfrm>
            <a:off x="6727320" y="4943520"/>
            <a:ext cx="481680" cy="405360"/>
            <a:chOff x="6727320" y="4943520"/>
            <a:chExt cx="481680" cy="405360"/>
          </a:xfrm>
        </p:grpSpPr>
        <p:pic>
          <p:nvPicPr>
            <p:cNvPr id="258" name="Picture 1328" descr="desktop_computer_stylized_medium"/>
            <p:cNvPicPr/>
            <p:nvPr/>
          </p:nvPicPr>
          <p:blipFill>
            <a:blip r:embed="rId2"/>
            <a:stretch/>
          </p:blipFill>
          <p:spPr>
            <a:xfrm flipH="1">
              <a:off x="6727320" y="4943520"/>
              <a:ext cx="481680" cy="405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9" name="Freeform 1329"/>
            <p:cNvSpPr/>
            <p:nvPr/>
          </p:nvSpPr>
          <p:spPr>
            <a:xfrm flipH="1">
              <a:off x="6930720" y="4982400"/>
              <a:ext cx="226440" cy="18504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60" name="Group 1330"/>
          <p:cNvGrpSpPr/>
          <p:nvPr/>
        </p:nvGrpSpPr>
        <p:grpSpPr>
          <a:xfrm>
            <a:off x="7205400" y="5245200"/>
            <a:ext cx="425880" cy="348120"/>
            <a:chOff x="7205400" y="5245200"/>
            <a:chExt cx="425880" cy="348120"/>
          </a:xfrm>
        </p:grpSpPr>
        <p:pic>
          <p:nvPicPr>
            <p:cNvPr id="261" name="Picture 1331" descr="desktop_computer_stylized_medium"/>
            <p:cNvPicPr/>
            <p:nvPr/>
          </p:nvPicPr>
          <p:blipFill>
            <a:blip r:embed="rId3"/>
            <a:stretch/>
          </p:blipFill>
          <p:spPr>
            <a:xfrm flipH="1">
              <a:off x="7205400" y="5245200"/>
              <a:ext cx="425880" cy="348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2" name="Freeform 1332"/>
            <p:cNvSpPr/>
            <p:nvPr/>
          </p:nvSpPr>
          <p:spPr>
            <a:xfrm flipH="1">
              <a:off x="7385400" y="5278680"/>
              <a:ext cx="200160" cy="15912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63" name="Group 1333"/>
          <p:cNvGrpSpPr/>
          <p:nvPr/>
        </p:nvGrpSpPr>
        <p:grpSpPr>
          <a:xfrm>
            <a:off x="7818480" y="5227560"/>
            <a:ext cx="425880" cy="349920"/>
            <a:chOff x="7818480" y="5227560"/>
            <a:chExt cx="425880" cy="349920"/>
          </a:xfrm>
        </p:grpSpPr>
        <p:pic>
          <p:nvPicPr>
            <p:cNvPr id="264" name="Picture 1334" descr="desktop_computer_stylized_medium"/>
            <p:cNvPicPr/>
            <p:nvPr/>
          </p:nvPicPr>
          <p:blipFill>
            <a:blip r:embed="rId4"/>
            <a:stretch/>
          </p:blipFill>
          <p:spPr>
            <a:xfrm>
              <a:off x="7818480" y="5227560"/>
              <a:ext cx="425880" cy="349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5" name="Freeform 1335"/>
            <p:cNvSpPr/>
            <p:nvPr/>
          </p:nvSpPr>
          <p:spPr>
            <a:xfrm>
              <a:off x="7862040" y="5261400"/>
              <a:ext cx="200160" cy="15984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66" name="Picture 1336" descr="car_icon_small"/>
          <p:cNvPicPr/>
          <p:nvPr/>
        </p:nvPicPr>
        <p:blipFill>
          <a:blip r:embed="rId5"/>
          <a:stretch/>
        </p:blipFill>
        <p:spPr>
          <a:xfrm>
            <a:off x="7610400" y="1709640"/>
            <a:ext cx="848160" cy="167040"/>
          </a:xfrm>
          <a:prstGeom prst="rect">
            <a:avLst/>
          </a:prstGeom>
          <a:ln w="0">
            <a:noFill/>
          </a:ln>
        </p:spPr>
      </p:pic>
      <p:grpSp>
        <p:nvGrpSpPr>
          <p:cNvPr id="267" name="Group 1337"/>
          <p:cNvGrpSpPr/>
          <p:nvPr/>
        </p:nvGrpSpPr>
        <p:grpSpPr>
          <a:xfrm>
            <a:off x="6881760" y="1535040"/>
            <a:ext cx="414720" cy="384480"/>
            <a:chOff x="6881760" y="1535040"/>
            <a:chExt cx="414720" cy="384480"/>
          </a:xfrm>
        </p:grpSpPr>
        <p:pic>
          <p:nvPicPr>
            <p:cNvPr id="268" name="Picture 1338" descr="iphone_stylized_small"/>
            <p:cNvPicPr/>
            <p:nvPr/>
          </p:nvPicPr>
          <p:blipFill>
            <a:blip r:embed="rId6"/>
            <a:stretch/>
          </p:blipFill>
          <p:spPr>
            <a:xfrm>
              <a:off x="7041240" y="1592280"/>
              <a:ext cx="135720" cy="3272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69" name="Picture 1339" descr="antenna_radiation_stylized"/>
            <p:cNvPicPr/>
            <p:nvPr/>
          </p:nvPicPr>
          <p:blipFill>
            <a:blip r:embed="rId7"/>
            <a:stretch/>
          </p:blipFill>
          <p:spPr>
            <a:xfrm>
              <a:off x="6881760" y="1535040"/>
              <a:ext cx="414720" cy="878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70" name="Group 1340"/>
          <p:cNvGrpSpPr/>
          <p:nvPr/>
        </p:nvGrpSpPr>
        <p:grpSpPr>
          <a:xfrm>
            <a:off x="8958240" y="2384280"/>
            <a:ext cx="389160" cy="168840"/>
            <a:chOff x="8958240" y="2384280"/>
            <a:chExt cx="389160" cy="168840"/>
          </a:xfrm>
        </p:grpSpPr>
        <p:sp>
          <p:nvSpPr>
            <p:cNvPr id="271" name="Oval 407"/>
            <p:cNvSpPr/>
            <p:nvPr/>
          </p:nvSpPr>
          <p:spPr>
            <a:xfrm>
              <a:off x="8959680" y="2459520"/>
              <a:ext cx="386280" cy="93600"/>
            </a:xfrm>
            <a:prstGeom prst="ellipse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" name="Rectangle 410"/>
            <p:cNvSpPr/>
            <p:nvPr/>
          </p:nvSpPr>
          <p:spPr>
            <a:xfrm>
              <a:off x="8959680" y="2448720"/>
              <a:ext cx="387720" cy="57960"/>
            </a:xfrm>
            <a:prstGeom prst="rect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" name="Oval 411"/>
            <p:cNvSpPr/>
            <p:nvPr/>
          </p:nvSpPr>
          <p:spPr>
            <a:xfrm>
              <a:off x="8958240" y="2384280"/>
              <a:ext cx="386280" cy="109800"/>
            </a:xfrm>
            <a:prstGeom prst="ellipse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74" name="Group 1344"/>
            <p:cNvGrpSpPr/>
            <p:nvPr/>
          </p:nvGrpSpPr>
          <p:grpSpPr>
            <a:xfrm>
              <a:off x="9036000" y="2413080"/>
              <a:ext cx="218160" cy="50760"/>
              <a:chOff x="9036000" y="2413080"/>
              <a:chExt cx="218160" cy="50760"/>
            </a:xfrm>
          </p:grpSpPr>
          <p:sp>
            <p:nvSpPr>
              <p:cNvPr id="275" name="Freeform 1345"/>
              <p:cNvSpPr/>
              <p:nvPr/>
            </p:nvSpPr>
            <p:spPr>
              <a:xfrm>
                <a:off x="9036000" y="2413080"/>
                <a:ext cx="218160" cy="50760"/>
              </a:xfrm>
              <a:custGeom>
                <a:avLst/>
                <a:gdLst/>
                <a:ah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6" name="Freeform 1346"/>
              <p:cNvSpPr/>
              <p:nvPr/>
            </p:nvSpPr>
            <p:spPr>
              <a:xfrm>
                <a:off x="9046080" y="2413080"/>
                <a:ext cx="198360" cy="50760"/>
              </a:xfrm>
              <a:custGeom>
                <a:avLst/>
                <a:gdLst/>
                <a:ah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77" name="Line 1347"/>
            <p:cNvSpPr/>
            <p:nvPr/>
          </p:nvSpPr>
          <p:spPr>
            <a:xfrm>
              <a:off x="8959680" y="2436120"/>
              <a:ext cx="360" cy="752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" name="Line 1348"/>
            <p:cNvSpPr/>
            <p:nvPr/>
          </p:nvSpPr>
          <p:spPr>
            <a:xfrm>
              <a:off x="9345600" y="2439720"/>
              <a:ext cx="360" cy="734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79" name="Group 1349"/>
          <p:cNvGrpSpPr/>
          <p:nvPr/>
        </p:nvGrpSpPr>
        <p:grpSpPr>
          <a:xfrm>
            <a:off x="9031320" y="2746440"/>
            <a:ext cx="389160" cy="174960"/>
            <a:chOff x="9031320" y="2746440"/>
            <a:chExt cx="389160" cy="174960"/>
          </a:xfrm>
        </p:grpSpPr>
        <p:sp>
          <p:nvSpPr>
            <p:cNvPr id="280" name="Oval 407"/>
            <p:cNvSpPr/>
            <p:nvPr/>
          </p:nvSpPr>
          <p:spPr>
            <a:xfrm>
              <a:off x="9032760" y="2824200"/>
              <a:ext cx="386280" cy="97200"/>
            </a:xfrm>
            <a:prstGeom prst="ellipse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1" name="Rectangle 410"/>
            <p:cNvSpPr/>
            <p:nvPr/>
          </p:nvSpPr>
          <p:spPr>
            <a:xfrm>
              <a:off x="9032760" y="2813040"/>
              <a:ext cx="387720" cy="60120"/>
            </a:xfrm>
            <a:prstGeom prst="rect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" name="Oval 411"/>
            <p:cNvSpPr/>
            <p:nvPr/>
          </p:nvSpPr>
          <p:spPr>
            <a:xfrm>
              <a:off x="9031320" y="2746440"/>
              <a:ext cx="386280" cy="113760"/>
            </a:xfrm>
            <a:prstGeom prst="ellipse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83" name="Group 1353"/>
            <p:cNvGrpSpPr/>
            <p:nvPr/>
          </p:nvGrpSpPr>
          <p:grpSpPr>
            <a:xfrm>
              <a:off x="9109080" y="2775960"/>
              <a:ext cx="218160" cy="52560"/>
              <a:chOff x="9109080" y="2775960"/>
              <a:chExt cx="218160" cy="52560"/>
            </a:xfrm>
          </p:grpSpPr>
          <p:sp>
            <p:nvSpPr>
              <p:cNvPr id="284" name="Freeform 1354"/>
              <p:cNvSpPr/>
              <p:nvPr/>
            </p:nvSpPr>
            <p:spPr>
              <a:xfrm>
                <a:off x="9109080" y="2775960"/>
                <a:ext cx="218160" cy="52560"/>
              </a:xfrm>
              <a:custGeom>
                <a:avLst/>
                <a:gdLst/>
                <a:ah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5" name="Freeform 1355"/>
              <p:cNvSpPr/>
              <p:nvPr/>
            </p:nvSpPr>
            <p:spPr>
              <a:xfrm>
                <a:off x="9118800" y="2775960"/>
                <a:ext cx="198360" cy="52560"/>
              </a:xfrm>
              <a:custGeom>
                <a:avLst/>
                <a:gdLst/>
                <a:ah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86" name="Line 1356"/>
            <p:cNvSpPr/>
            <p:nvPr/>
          </p:nvSpPr>
          <p:spPr>
            <a:xfrm>
              <a:off x="9032760" y="2800080"/>
              <a:ext cx="360" cy="777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" name="Line 1357"/>
            <p:cNvSpPr/>
            <p:nvPr/>
          </p:nvSpPr>
          <p:spPr>
            <a:xfrm>
              <a:off x="9418320" y="2803680"/>
              <a:ext cx="360" cy="759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88" name="Group 1358"/>
          <p:cNvGrpSpPr/>
          <p:nvPr/>
        </p:nvGrpSpPr>
        <p:grpSpPr>
          <a:xfrm>
            <a:off x="8472600" y="2482920"/>
            <a:ext cx="389160" cy="168480"/>
            <a:chOff x="8472600" y="2482920"/>
            <a:chExt cx="389160" cy="168480"/>
          </a:xfrm>
        </p:grpSpPr>
        <p:sp>
          <p:nvSpPr>
            <p:cNvPr id="289" name="Oval 407"/>
            <p:cNvSpPr/>
            <p:nvPr/>
          </p:nvSpPr>
          <p:spPr>
            <a:xfrm>
              <a:off x="8474040" y="2557800"/>
              <a:ext cx="386280" cy="93600"/>
            </a:xfrm>
            <a:prstGeom prst="ellipse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0" name="Rectangle 410"/>
            <p:cNvSpPr/>
            <p:nvPr/>
          </p:nvSpPr>
          <p:spPr>
            <a:xfrm>
              <a:off x="8474040" y="2547360"/>
              <a:ext cx="387720" cy="57960"/>
            </a:xfrm>
            <a:prstGeom prst="rect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" name="Oval 411"/>
            <p:cNvSpPr/>
            <p:nvPr/>
          </p:nvSpPr>
          <p:spPr>
            <a:xfrm>
              <a:off x="8472600" y="2482920"/>
              <a:ext cx="386280" cy="109800"/>
            </a:xfrm>
            <a:prstGeom prst="ellipse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92" name="Group 1362"/>
            <p:cNvGrpSpPr/>
            <p:nvPr/>
          </p:nvGrpSpPr>
          <p:grpSpPr>
            <a:xfrm>
              <a:off x="8550360" y="2511360"/>
              <a:ext cx="218160" cy="50760"/>
              <a:chOff x="8550360" y="2511360"/>
              <a:chExt cx="218160" cy="50760"/>
            </a:xfrm>
          </p:grpSpPr>
          <p:sp>
            <p:nvSpPr>
              <p:cNvPr id="293" name="Freeform 1363"/>
              <p:cNvSpPr/>
              <p:nvPr/>
            </p:nvSpPr>
            <p:spPr>
              <a:xfrm>
                <a:off x="8550360" y="2511360"/>
                <a:ext cx="218160" cy="50760"/>
              </a:xfrm>
              <a:custGeom>
                <a:avLst/>
                <a:gdLst/>
                <a:ah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4" name="Freeform 1364"/>
              <p:cNvSpPr/>
              <p:nvPr/>
            </p:nvSpPr>
            <p:spPr>
              <a:xfrm>
                <a:off x="8560080" y="2511360"/>
                <a:ext cx="198360" cy="50760"/>
              </a:xfrm>
              <a:custGeom>
                <a:avLst/>
                <a:gdLst/>
                <a:ah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95" name="Line 1365"/>
            <p:cNvSpPr/>
            <p:nvPr/>
          </p:nvSpPr>
          <p:spPr>
            <a:xfrm>
              <a:off x="8474040" y="2534400"/>
              <a:ext cx="360" cy="752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6" name="Line 1366"/>
            <p:cNvSpPr/>
            <p:nvPr/>
          </p:nvSpPr>
          <p:spPr>
            <a:xfrm>
              <a:off x="8859600" y="2538000"/>
              <a:ext cx="360" cy="734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97" name="Group 1367"/>
          <p:cNvGrpSpPr/>
          <p:nvPr/>
        </p:nvGrpSpPr>
        <p:grpSpPr>
          <a:xfrm>
            <a:off x="8483760" y="2746440"/>
            <a:ext cx="389160" cy="168480"/>
            <a:chOff x="8483760" y="2746440"/>
            <a:chExt cx="389160" cy="168480"/>
          </a:xfrm>
        </p:grpSpPr>
        <p:sp>
          <p:nvSpPr>
            <p:cNvPr id="298" name="Oval 407"/>
            <p:cNvSpPr/>
            <p:nvPr/>
          </p:nvSpPr>
          <p:spPr>
            <a:xfrm>
              <a:off x="8485200" y="2821320"/>
              <a:ext cx="386280" cy="93600"/>
            </a:xfrm>
            <a:prstGeom prst="ellipse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9" name="Rectangle 410"/>
            <p:cNvSpPr/>
            <p:nvPr/>
          </p:nvSpPr>
          <p:spPr>
            <a:xfrm>
              <a:off x="8485200" y="2810880"/>
              <a:ext cx="387720" cy="57960"/>
            </a:xfrm>
            <a:prstGeom prst="rect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0" name="Oval 411"/>
            <p:cNvSpPr/>
            <p:nvPr/>
          </p:nvSpPr>
          <p:spPr>
            <a:xfrm>
              <a:off x="8483760" y="2746440"/>
              <a:ext cx="386280" cy="109800"/>
            </a:xfrm>
            <a:prstGeom prst="ellipse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01" name="Group 1371"/>
            <p:cNvGrpSpPr/>
            <p:nvPr/>
          </p:nvGrpSpPr>
          <p:grpSpPr>
            <a:xfrm>
              <a:off x="8561520" y="2774880"/>
              <a:ext cx="218160" cy="50760"/>
              <a:chOff x="8561520" y="2774880"/>
              <a:chExt cx="218160" cy="50760"/>
            </a:xfrm>
          </p:grpSpPr>
          <p:sp>
            <p:nvSpPr>
              <p:cNvPr id="302" name="Freeform 1372"/>
              <p:cNvSpPr/>
              <p:nvPr/>
            </p:nvSpPr>
            <p:spPr>
              <a:xfrm>
                <a:off x="8561520" y="2774880"/>
                <a:ext cx="218160" cy="50760"/>
              </a:xfrm>
              <a:custGeom>
                <a:avLst/>
                <a:gdLst/>
                <a:ah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3" name="Freeform 1373"/>
              <p:cNvSpPr/>
              <p:nvPr/>
            </p:nvSpPr>
            <p:spPr>
              <a:xfrm>
                <a:off x="8571240" y="2774880"/>
                <a:ext cx="198360" cy="50760"/>
              </a:xfrm>
              <a:custGeom>
                <a:avLst/>
                <a:gdLst/>
                <a:ah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04" name="Line 1374"/>
            <p:cNvSpPr/>
            <p:nvPr/>
          </p:nvSpPr>
          <p:spPr>
            <a:xfrm>
              <a:off x="8484840" y="2797920"/>
              <a:ext cx="360" cy="752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5" name="Line 1375"/>
            <p:cNvSpPr/>
            <p:nvPr/>
          </p:nvSpPr>
          <p:spPr>
            <a:xfrm>
              <a:off x="8870760" y="2801520"/>
              <a:ext cx="360" cy="734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06" name="Line 1376"/>
          <p:cNvSpPr/>
          <p:nvPr/>
        </p:nvSpPr>
        <p:spPr>
          <a:xfrm>
            <a:off x="9613800" y="2844720"/>
            <a:ext cx="177840" cy="360"/>
          </a:xfrm>
          <a:prstGeom prst="line">
            <a:avLst/>
          </a:prstGeom>
          <a:ln w="9525">
            <a:solidFill>
              <a:srgbClr val="e7e6e6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07" name="Group 1377"/>
          <p:cNvGrpSpPr/>
          <p:nvPr/>
        </p:nvGrpSpPr>
        <p:grpSpPr>
          <a:xfrm>
            <a:off x="8669160" y="3900600"/>
            <a:ext cx="484920" cy="201960"/>
            <a:chOff x="8669160" y="3900600"/>
            <a:chExt cx="484920" cy="201960"/>
          </a:xfrm>
        </p:grpSpPr>
        <p:sp>
          <p:nvSpPr>
            <p:cNvPr id="308" name="Oval 407"/>
            <p:cNvSpPr/>
            <p:nvPr/>
          </p:nvSpPr>
          <p:spPr>
            <a:xfrm>
              <a:off x="8671320" y="3990240"/>
              <a:ext cx="480600" cy="112320"/>
            </a:xfrm>
            <a:prstGeom prst="ellipse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" name="Rectangle 410"/>
            <p:cNvSpPr/>
            <p:nvPr/>
          </p:nvSpPr>
          <p:spPr>
            <a:xfrm>
              <a:off x="8671320" y="3977640"/>
              <a:ext cx="482760" cy="69480"/>
            </a:xfrm>
            <a:prstGeom prst="rect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0" name="Oval 411"/>
            <p:cNvSpPr/>
            <p:nvPr/>
          </p:nvSpPr>
          <p:spPr>
            <a:xfrm>
              <a:off x="8669160" y="3900600"/>
              <a:ext cx="480600" cy="131400"/>
            </a:xfrm>
            <a:prstGeom prst="ellipse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11" name="Group 1381"/>
            <p:cNvGrpSpPr/>
            <p:nvPr/>
          </p:nvGrpSpPr>
          <p:grpSpPr>
            <a:xfrm>
              <a:off x="8766000" y="3934800"/>
              <a:ext cx="271440" cy="60840"/>
              <a:chOff x="8766000" y="3934800"/>
              <a:chExt cx="271440" cy="60840"/>
            </a:xfrm>
          </p:grpSpPr>
          <p:sp>
            <p:nvSpPr>
              <p:cNvPr id="312" name="Freeform 1382"/>
              <p:cNvSpPr/>
              <p:nvPr/>
            </p:nvSpPr>
            <p:spPr>
              <a:xfrm>
                <a:off x="8766000" y="3934800"/>
                <a:ext cx="271440" cy="60840"/>
              </a:xfrm>
              <a:custGeom>
                <a:avLst/>
                <a:gdLst/>
                <a:ah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3" name="Freeform 1383"/>
              <p:cNvSpPr/>
              <p:nvPr/>
            </p:nvSpPr>
            <p:spPr>
              <a:xfrm>
                <a:off x="8778240" y="3934800"/>
                <a:ext cx="246960" cy="60840"/>
              </a:xfrm>
              <a:custGeom>
                <a:avLst/>
                <a:gdLst/>
                <a:ah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14" name="Line 1384"/>
            <p:cNvSpPr/>
            <p:nvPr/>
          </p:nvSpPr>
          <p:spPr>
            <a:xfrm>
              <a:off x="8670960" y="3962160"/>
              <a:ext cx="360" cy="900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5" name="Line 1385"/>
            <p:cNvSpPr/>
            <p:nvPr/>
          </p:nvSpPr>
          <p:spPr>
            <a:xfrm>
              <a:off x="9150840" y="3966480"/>
              <a:ext cx="360" cy="878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16" name="Group 1386"/>
          <p:cNvGrpSpPr/>
          <p:nvPr/>
        </p:nvGrpSpPr>
        <p:grpSpPr>
          <a:xfrm>
            <a:off x="8350200" y="3619440"/>
            <a:ext cx="484920" cy="202320"/>
            <a:chOff x="8350200" y="3619440"/>
            <a:chExt cx="484920" cy="202320"/>
          </a:xfrm>
        </p:grpSpPr>
        <p:sp>
          <p:nvSpPr>
            <p:cNvPr id="317" name="Oval 407"/>
            <p:cNvSpPr/>
            <p:nvPr/>
          </p:nvSpPr>
          <p:spPr>
            <a:xfrm>
              <a:off x="8352360" y="3709440"/>
              <a:ext cx="480600" cy="112320"/>
            </a:xfrm>
            <a:prstGeom prst="ellipse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8" name="Rectangle 410"/>
            <p:cNvSpPr/>
            <p:nvPr/>
          </p:nvSpPr>
          <p:spPr>
            <a:xfrm>
              <a:off x="8352360" y="3696480"/>
              <a:ext cx="482760" cy="69480"/>
            </a:xfrm>
            <a:prstGeom prst="rect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9" name="Oval 411"/>
            <p:cNvSpPr/>
            <p:nvPr/>
          </p:nvSpPr>
          <p:spPr>
            <a:xfrm>
              <a:off x="8350200" y="3619440"/>
              <a:ext cx="480600" cy="131400"/>
            </a:xfrm>
            <a:prstGeom prst="ellipse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20" name="Group 1390"/>
            <p:cNvGrpSpPr/>
            <p:nvPr/>
          </p:nvGrpSpPr>
          <p:grpSpPr>
            <a:xfrm>
              <a:off x="8447040" y="3653640"/>
              <a:ext cx="271440" cy="60840"/>
              <a:chOff x="8447040" y="3653640"/>
              <a:chExt cx="271440" cy="60840"/>
            </a:xfrm>
          </p:grpSpPr>
          <p:sp>
            <p:nvSpPr>
              <p:cNvPr id="321" name="Freeform 1391"/>
              <p:cNvSpPr/>
              <p:nvPr/>
            </p:nvSpPr>
            <p:spPr>
              <a:xfrm>
                <a:off x="8447040" y="3653640"/>
                <a:ext cx="271440" cy="60840"/>
              </a:xfrm>
              <a:custGeom>
                <a:avLst/>
                <a:gdLst/>
                <a:ah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2" name="Freeform 1392"/>
              <p:cNvSpPr/>
              <p:nvPr/>
            </p:nvSpPr>
            <p:spPr>
              <a:xfrm>
                <a:off x="8459280" y="3653640"/>
                <a:ext cx="246960" cy="60840"/>
              </a:xfrm>
              <a:custGeom>
                <a:avLst/>
                <a:gdLst/>
                <a:ah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23" name="Line 1393"/>
            <p:cNvSpPr/>
            <p:nvPr/>
          </p:nvSpPr>
          <p:spPr>
            <a:xfrm>
              <a:off x="8352000" y="3681360"/>
              <a:ext cx="360" cy="900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4" name="Line 1394"/>
            <p:cNvSpPr/>
            <p:nvPr/>
          </p:nvSpPr>
          <p:spPr>
            <a:xfrm>
              <a:off x="8831880" y="3685680"/>
              <a:ext cx="360" cy="874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25" name="Group 1395"/>
          <p:cNvGrpSpPr/>
          <p:nvPr/>
        </p:nvGrpSpPr>
        <p:grpSpPr>
          <a:xfrm>
            <a:off x="9012240" y="3632040"/>
            <a:ext cx="484560" cy="202320"/>
            <a:chOff x="9012240" y="3632040"/>
            <a:chExt cx="484560" cy="202320"/>
          </a:xfrm>
        </p:grpSpPr>
        <p:sp>
          <p:nvSpPr>
            <p:cNvPr id="326" name="Oval 407"/>
            <p:cNvSpPr/>
            <p:nvPr/>
          </p:nvSpPr>
          <p:spPr>
            <a:xfrm>
              <a:off x="9014040" y="3722040"/>
              <a:ext cx="480600" cy="112320"/>
            </a:xfrm>
            <a:prstGeom prst="ellipse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7" name="Rectangle 410"/>
            <p:cNvSpPr/>
            <p:nvPr/>
          </p:nvSpPr>
          <p:spPr>
            <a:xfrm>
              <a:off x="9014040" y="3709080"/>
              <a:ext cx="482760" cy="69480"/>
            </a:xfrm>
            <a:prstGeom prst="rect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8" name="Oval 411"/>
            <p:cNvSpPr/>
            <p:nvPr/>
          </p:nvSpPr>
          <p:spPr>
            <a:xfrm>
              <a:off x="9012240" y="3632040"/>
              <a:ext cx="480600" cy="131400"/>
            </a:xfrm>
            <a:prstGeom prst="ellipse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29" name="Group 1399"/>
            <p:cNvGrpSpPr/>
            <p:nvPr/>
          </p:nvGrpSpPr>
          <p:grpSpPr>
            <a:xfrm>
              <a:off x="9109080" y="3666600"/>
              <a:ext cx="271440" cy="60840"/>
              <a:chOff x="9109080" y="3666600"/>
              <a:chExt cx="271440" cy="60840"/>
            </a:xfrm>
          </p:grpSpPr>
          <p:sp>
            <p:nvSpPr>
              <p:cNvPr id="330" name="Freeform 1400"/>
              <p:cNvSpPr/>
              <p:nvPr/>
            </p:nvSpPr>
            <p:spPr>
              <a:xfrm>
                <a:off x="9109080" y="3666600"/>
                <a:ext cx="271440" cy="60840"/>
              </a:xfrm>
              <a:custGeom>
                <a:avLst/>
                <a:gdLst/>
                <a:ah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1" name="Freeform 1401"/>
              <p:cNvSpPr/>
              <p:nvPr/>
            </p:nvSpPr>
            <p:spPr>
              <a:xfrm>
                <a:off x="9121320" y="3666600"/>
                <a:ext cx="246960" cy="60840"/>
              </a:xfrm>
              <a:custGeom>
                <a:avLst/>
                <a:gdLst/>
                <a:ah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32" name="Line 1402"/>
            <p:cNvSpPr/>
            <p:nvPr/>
          </p:nvSpPr>
          <p:spPr>
            <a:xfrm>
              <a:off x="9014040" y="3693960"/>
              <a:ext cx="360" cy="900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3" name="Line 1403"/>
            <p:cNvSpPr/>
            <p:nvPr/>
          </p:nvSpPr>
          <p:spPr>
            <a:xfrm>
              <a:off x="9493920" y="3698280"/>
              <a:ext cx="360" cy="878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34" name="Group 1404"/>
          <p:cNvGrpSpPr/>
          <p:nvPr/>
        </p:nvGrpSpPr>
        <p:grpSpPr>
          <a:xfrm>
            <a:off x="8231040" y="4494240"/>
            <a:ext cx="618120" cy="241560"/>
            <a:chOff x="8231040" y="4494240"/>
            <a:chExt cx="618120" cy="241560"/>
          </a:xfrm>
        </p:grpSpPr>
        <p:sp>
          <p:nvSpPr>
            <p:cNvPr id="335" name="Oval 407"/>
            <p:cNvSpPr/>
            <p:nvPr/>
          </p:nvSpPr>
          <p:spPr>
            <a:xfrm>
              <a:off x="8233560" y="4601520"/>
              <a:ext cx="613080" cy="134280"/>
            </a:xfrm>
            <a:prstGeom prst="ellipse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6" name="Rectangle 410"/>
            <p:cNvSpPr/>
            <p:nvPr/>
          </p:nvSpPr>
          <p:spPr>
            <a:xfrm>
              <a:off x="8233560" y="4586400"/>
              <a:ext cx="615600" cy="83160"/>
            </a:xfrm>
            <a:prstGeom prst="rect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7" name="Oval 411"/>
            <p:cNvSpPr/>
            <p:nvPr/>
          </p:nvSpPr>
          <p:spPr>
            <a:xfrm>
              <a:off x="8231040" y="4494240"/>
              <a:ext cx="613080" cy="157320"/>
            </a:xfrm>
            <a:prstGeom prst="ellipse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38" name="Group 1408"/>
            <p:cNvGrpSpPr/>
            <p:nvPr/>
          </p:nvGrpSpPr>
          <p:grpSpPr>
            <a:xfrm>
              <a:off x="8354520" y="4535280"/>
              <a:ext cx="346320" cy="73080"/>
              <a:chOff x="8354520" y="4535280"/>
              <a:chExt cx="346320" cy="73080"/>
            </a:xfrm>
          </p:grpSpPr>
          <p:sp>
            <p:nvSpPr>
              <p:cNvPr id="339" name="Freeform 1409"/>
              <p:cNvSpPr/>
              <p:nvPr/>
            </p:nvSpPr>
            <p:spPr>
              <a:xfrm>
                <a:off x="8354520" y="4535280"/>
                <a:ext cx="346320" cy="73080"/>
              </a:xfrm>
              <a:custGeom>
                <a:avLst/>
                <a:gdLst/>
                <a:ah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0" name="Freeform 1410"/>
              <p:cNvSpPr/>
              <p:nvPr/>
            </p:nvSpPr>
            <p:spPr>
              <a:xfrm>
                <a:off x="8370360" y="4535280"/>
                <a:ext cx="315000" cy="73080"/>
              </a:xfrm>
              <a:custGeom>
                <a:avLst/>
                <a:gdLst/>
                <a:ah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41" name="Line 1411"/>
            <p:cNvSpPr/>
            <p:nvPr/>
          </p:nvSpPr>
          <p:spPr>
            <a:xfrm>
              <a:off x="8233560" y="4568040"/>
              <a:ext cx="360" cy="1076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2" name="Line 1412"/>
            <p:cNvSpPr/>
            <p:nvPr/>
          </p:nvSpPr>
          <p:spPr>
            <a:xfrm>
              <a:off x="8845200" y="4573440"/>
              <a:ext cx="360" cy="1047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43" name="Group 1413"/>
          <p:cNvGrpSpPr/>
          <p:nvPr/>
        </p:nvGrpSpPr>
        <p:grpSpPr>
          <a:xfrm>
            <a:off x="8864640" y="4792680"/>
            <a:ext cx="618120" cy="241560"/>
            <a:chOff x="8864640" y="4792680"/>
            <a:chExt cx="618120" cy="241560"/>
          </a:xfrm>
        </p:grpSpPr>
        <p:sp>
          <p:nvSpPr>
            <p:cNvPr id="344" name="Oval 407"/>
            <p:cNvSpPr/>
            <p:nvPr/>
          </p:nvSpPr>
          <p:spPr>
            <a:xfrm>
              <a:off x="8867160" y="4899960"/>
              <a:ext cx="613080" cy="134280"/>
            </a:xfrm>
            <a:prstGeom prst="ellipse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5" name="Rectangle 410"/>
            <p:cNvSpPr/>
            <p:nvPr/>
          </p:nvSpPr>
          <p:spPr>
            <a:xfrm>
              <a:off x="8867160" y="4884840"/>
              <a:ext cx="615600" cy="83160"/>
            </a:xfrm>
            <a:prstGeom prst="rect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6" name="Oval 411"/>
            <p:cNvSpPr/>
            <p:nvPr/>
          </p:nvSpPr>
          <p:spPr>
            <a:xfrm>
              <a:off x="8864640" y="4792680"/>
              <a:ext cx="613080" cy="157320"/>
            </a:xfrm>
            <a:prstGeom prst="ellipse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47" name="Group 1417"/>
            <p:cNvGrpSpPr/>
            <p:nvPr/>
          </p:nvGrpSpPr>
          <p:grpSpPr>
            <a:xfrm>
              <a:off x="8987760" y="4833720"/>
              <a:ext cx="346320" cy="73080"/>
              <a:chOff x="8987760" y="4833720"/>
              <a:chExt cx="346320" cy="73080"/>
            </a:xfrm>
          </p:grpSpPr>
          <p:sp>
            <p:nvSpPr>
              <p:cNvPr id="348" name="Freeform 1418"/>
              <p:cNvSpPr/>
              <p:nvPr/>
            </p:nvSpPr>
            <p:spPr>
              <a:xfrm>
                <a:off x="8987760" y="4833720"/>
                <a:ext cx="346320" cy="73080"/>
              </a:xfrm>
              <a:custGeom>
                <a:avLst/>
                <a:gdLst/>
                <a:ah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9" name="Freeform 1419"/>
              <p:cNvSpPr/>
              <p:nvPr/>
            </p:nvSpPr>
            <p:spPr>
              <a:xfrm>
                <a:off x="9003600" y="4833720"/>
                <a:ext cx="315000" cy="73080"/>
              </a:xfrm>
              <a:custGeom>
                <a:avLst/>
                <a:gdLst/>
                <a:ah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50" name="Line 1420"/>
            <p:cNvSpPr/>
            <p:nvPr/>
          </p:nvSpPr>
          <p:spPr>
            <a:xfrm>
              <a:off x="8866800" y="4866480"/>
              <a:ext cx="360" cy="1076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1" name="Line 1421"/>
            <p:cNvSpPr/>
            <p:nvPr/>
          </p:nvSpPr>
          <p:spPr>
            <a:xfrm>
              <a:off x="9478440" y="4871880"/>
              <a:ext cx="360" cy="1047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52" name="Group 1422"/>
          <p:cNvGrpSpPr/>
          <p:nvPr/>
        </p:nvGrpSpPr>
        <p:grpSpPr>
          <a:xfrm>
            <a:off x="7515360" y="4836960"/>
            <a:ext cx="618120" cy="241920"/>
            <a:chOff x="7515360" y="4836960"/>
            <a:chExt cx="618120" cy="241920"/>
          </a:xfrm>
        </p:grpSpPr>
        <p:sp>
          <p:nvSpPr>
            <p:cNvPr id="353" name="Oval 407"/>
            <p:cNvSpPr/>
            <p:nvPr/>
          </p:nvSpPr>
          <p:spPr>
            <a:xfrm>
              <a:off x="7517880" y="4944600"/>
              <a:ext cx="613080" cy="134280"/>
            </a:xfrm>
            <a:prstGeom prst="ellipse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4" name="Rectangle 410"/>
            <p:cNvSpPr/>
            <p:nvPr/>
          </p:nvSpPr>
          <p:spPr>
            <a:xfrm>
              <a:off x="7517880" y="4929120"/>
              <a:ext cx="615600" cy="83160"/>
            </a:xfrm>
            <a:prstGeom prst="rect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5" name="Oval 411"/>
            <p:cNvSpPr/>
            <p:nvPr/>
          </p:nvSpPr>
          <p:spPr>
            <a:xfrm>
              <a:off x="7515360" y="4836960"/>
              <a:ext cx="613080" cy="157320"/>
            </a:xfrm>
            <a:prstGeom prst="ellipse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56" name="Group 1426"/>
            <p:cNvGrpSpPr/>
            <p:nvPr/>
          </p:nvGrpSpPr>
          <p:grpSpPr>
            <a:xfrm>
              <a:off x="7638480" y="4878000"/>
              <a:ext cx="346320" cy="73080"/>
              <a:chOff x="7638480" y="4878000"/>
              <a:chExt cx="346320" cy="73080"/>
            </a:xfrm>
          </p:grpSpPr>
          <p:sp>
            <p:nvSpPr>
              <p:cNvPr id="357" name="Freeform 1427"/>
              <p:cNvSpPr/>
              <p:nvPr/>
            </p:nvSpPr>
            <p:spPr>
              <a:xfrm>
                <a:off x="7638480" y="4878000"/>
                <a:ext cx="346320" cy="73080"/>
              </a:xfrm>
              <a:custGeom>
                <a:avLst/>
                <a:gdLst/>
                <a:ah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8" name="Freeform 1428"/>
              <p:cNvSpPr/>
              <p:nvPr/>
            </p:nvSpPr>
            <p:spPr>
              <a:xfrm>
                <a:off x="7654320" y="4878000"/>
                <a:ext cx="315000" cy="73080"/>
              </a:xfrm>
              <a:custGeom>
                <a:avLst/>
                <a:gdLst/>
                <a:ah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59" name="Line 1429"/>
            <p:cNvSpPr/>
            <p:nvPr/>
          </p:nvSpPr>
          <p:spPr>
            <a:xfrm>
              <a:off x="7517520" y="4911120"/>
              <a:ext cx="360" cy="1072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0" name="Line 1430"/>
            <p:cNvSpPr/>
            <p:nvPr/>
          </p:nvSpPr>
          <p:spPr>
            <a:xfrm>
              <a:off x="8129160" y="4916160"/>
              <a:ext cx="360" cy="1047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61" name="Group 1431"/>
          <p:cNvGrpSpPr/>
          <p:nvPr/>
        </p:nvGrpSpPr>
        <p:grpSpPr>
          <a:xfrm>
            <a:off x="7321680" y="3629160"/>
            <a:ext cx="389160" cy="168480"/>
            <a:chOff x="7321680" y="3629160"/>
            <a:chExt cx="389160" cy="168480"/>
          </a:xfrm>
        </p:grpSpPr>
        <p:sp>
          <p:nvSpPr>
            <p:cNvPr id="362" name="Oval 407"/>
            <p:cNvSpPr/>
            <p:nvPr/>
          </p:nvSpPr>
          <p:spPr>
            <a:xfrm>
              <a:off x="7323120" y="3704040"/>
              <a:ext cx="386280" cy="93600"/>
            </a:xfrm>
            <a:prstGeom prst="ellipse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3" name="Rectangle 410"/>
            <p:cNvSpPr/>
            <p:nvPr/>
          </p:nvSpPr>
          <p:spPr>
            <a:xfrm>
              <a:off x="7323120" y="3693240"/>
              <a:ext cx="387720" cy="57960"/>
            </a:xfrm>
            <a:prstGeom prst="rect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4" name="Oval 411"/>
            <p:cNvSpPr/>
            <p:nvPr/>
          </p:nvSpPr>
          <p:spPr>
            <a:xfrm>
              <a:off x="7321680" y="3629160"/>
              <a:ext cx="386280" cy="109800"/>
            </a:xfrm>
            <a:prstGeom prst="ellipse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65" name="Group 1435"/>
            <p:cNvGrpSpPr/>
            <p:nvPr/>
          </p:nvGrpSpPr>
          <p:grpSpPr>
            <a:xfrm>
              <a:off x="7399440" y="3657600"/>
              <a:ext cx="218160" cy="50760"/>
              <a:chOff x="7399440" y="3657600"/>
              <a:chExt cx="218160" cy="50760"/>
            </a:xfrm>
          </p:grpSpPr>
          <p:sp>
            <p:nvSpPr>
              <p:cNvPr id="366" name="Freeform 1436"/>
              <p:cNvSpPr/>
              <p:nvPr/>
            </p:nvSpPr>
            <p:spPr>
              <a:xfrm>
                <a:off x="7399440" y="3657600"/>
                <a:ext cx="218160" cy="50760"/>
              </a:xfrm>
              <a:custGeom>
                <a:avLst/>
                <a:gdLst/>
                <a:ah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7" name="Freeform 1437"/>
              <p:cNvSpPr/>
              <p:nvPr/>
            </p:nvSpPr>
            <p:spPr>
              <a:xfrm>
                <a:off x="7409160" y="3657600"/>
                <a:ext cx="198360" cy="50760"/>
              </a:xfrm>
              <a:custGeom>
                <a:avLst/>
                <a:gdLst/>
                <a:ah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68" name="Line 1438"/>
            <p:cNvSpPr/>
            <p:nvPr/>
          </p:nvSpPr>
          <p:spPr>
            <a:xfrm>
              <a:off x="7323120" y="3680640"/>
              <a:ext cx="360" cy="752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9" name="Line 1439"/>
            <p:cNvSpPr/>
            <p:nvPr/>
          </p:nvSpPr>
          <p:spPr>
            <a:xfrm>
              <a:off x="7708680" y="3684240"/>
              <a:ext cx="360" cy="734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70" name="Group 1440"/>
          <p:cNvGrpSpPr/>
          <p:nvPr/>
        </p:nvGrpSpPr>
        <p:grpSpPr>
          <a:xfrm>
            <a:off x="7621560" y="2476440"/>
            <a:ext cx="389160" cy="168840"/>
            <a:chOff x="7621560" y="2476440"/>
            <a:chExt cx="389160" cy="168840"/>
          </a:xfrm>
        </p:grpSpPr>
        <p:sp>
          <p:nvSpPr>
            <p:cNvPr id="371" name="Oval 407"/>
            <p:cNvSpPr/>
            <p:nvPr/>
          </p:nvSpPr>
          <p:spPr>
            <a:xfrm>
              <a:off x="7623000" y="2551680"/>
              <a:ext cx="386280" cy="93600"/>
            </a:xfrm>
            <a:prstGeom prst="ellipse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2" name="Rectangle 410"/>
            <p:cNvSpPr/>
            <p:nvPr/>
          </p:nvSpPr>
          <p:spPr>
            <a:xfrm>
              <a:off x="7623000" y="2540880"/>
              <a:ext cx="387720" cy="57960"/>
            </a:xfrm>
            <a:prstGeom prst="rect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3" name="Oval 411"/>
            <p:cNvSpPr/>
            <p:nvPr/>
          </p:nvSpPr>
          <p:spPr>
            <a:xfrm>
              <a:off x="7621560" y="2476440"/>
              <a:ext cx="386280" cy="109800"/>
            </a:xfrm>
            <a:prstGeom prst="ellipse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74" name="Group 1444"/>
            <p:cNvGrpSpPr/>
            <p:nvPr/>
          </p:nvGrpSpPr>
          <p:grpSpPr>
            <a:xfrm>
              <a:off x="7699320" y="2505240"/>
              <a:ext cx="218160" cy="50760"/>
              <a:chOff x="7699320" y="2505240"/>
              <a:chExt cx="218160" cy="50760"/>
            </a:xfrm>
          </p:grpSpPr>
          <p:sp>
            <p:nvSpPr>
              <p:cNvPr id="375" name="Freeform 1445"/>
              <p:cNvSpPr/>
              <p:nvPr/>
            </p:nvSpPr>
            <p:spPr>
              <a:xfrm>
                <a:off x="7699320" y="2505240"/>
                <a:ext cx="218160" cy="50760"/>
              </a:xfrm>
              <a:custGeom>
                <a:avLst/>
                <a:gdLst/>
                <a:ah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6" name="Freeform 1446"/>
              <p:cNvSpPr/>
              <p:nvPr/>
            </p:nvSpPr>
            <p:spPr>
              <a:xfrm>
                <a:off x="7709400" y="2505240"/>
                <a:ext cx="198360" cy="50760"/>
              </a:xfrm>
              <a:custGeom>
                <a:avLst/>
                <a:gdLst/>
                <a:ah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77" name="Line 1447"/>
            <p:cNvSpPr/>
            <p:nvPr/>
          </p:nvSpPr>
          <p:spPr>
            <a:xfrm>
              <a:off x="7623000" y="2528280"/>
              <a:ext cx="360" cy="748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8" name="Line 1448"/>
            <p:cNvSpPr/>
            <p:nvPr/>
          </p:nvSpPr>
          <p:spPr>
            <a:xfrm>
              <a:off x="8008920" y="2531880"/>
              <a:ext cx="360" cy="730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79" name="Group 1449"/>
          <p:cNvGrpSpPr/>
          <p:nvPr/>
        </p:nvGrpSpPr>
        <p:grpSpPr>
          <a:xfrm>
            <a:off x="6880320" y="3489480"/>
            <a:ext cx="505440" cy="351000"/>
            <a:chOff x="6880320" y="3489480"/>
            <a:chExt cx="505440" cy="351000"/>
          </a:xfrm>
        </p:grpSpPr>
        <p:pic>
          <p:nvPicPr>
            <p:cNvPr id="380" name="Picture 1450" descr="access_point_stylized_small"/>
            <p:cNvPicPr/>
            <p:nvPr/>
          </p:nvPicPr>
          <p:blipFill>
            <a:blip r:embed="rId8"/>
            <a:stretch/>
          </p:blipFill>
          <p:spPr>
            <a:xfrm>
              <a:off x="6909120" y="3534840"/>
              <a:ext cx="369000" cy="305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81" name="Picture 1451" descr="antenna_radiation_stylized"/>
            <p:cNvPicPr/>
            <p:nvPr/>
          </p:nvPicPr>
          <p:blipFill>
            <a:blip r:embed="rId9"/>
            <a:stretch/>
          </p:blipFill>
          <p:spPr>
            <a:xfrm>
              <a:off x="6880320" y="3489480"/>
              <a:ext cx="505440" cy="1047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382" name="Group 1452"/>
          <p:cNvGrpSpPr/>
          <p:nvPr/>
        </p:nvGrpSpPr>
        <p:grpSpPr>
          <a:xfrm>
            <a:off x="8400960" y="4992840"/>
            <a:ext cx="562320" cy="419400"/>
            <a:chOff x="8400960" y="4992840"/>
            <a:chExt cx="562320" cy="419400"/>
          </a:xfrm>
        </p:grpSpPr>
        <p:pic>
          <p:nvPicPr>
            <p:cNvPr id="383" name="Picture 1453" descr="access_point_stylized_small"/>
            <p:cNvPicPr/>
            <p:nvPr/>
          </p:nvPicPr>
          <p:blipFill>
            <a:blip r:embed="rId10"/>
            <a:stretch/>
          </p:blipFill>
          <p:spPr>
            <a:xfrm>
              <a:off x="8433360" y="5047200"/>
              <a:ext cx="410760" cy="3650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84" name="Picture 1454" descr="antenna_radiation_stylized"/>
            <p:cNvPicPr/>
            <p:nvPr/>
          </p:nvPicPr>
          <p:blipFill>
            <a:blip r:embed="rId11"/>
            <a:stretch/>
          </p:blipFill>
          <p:spPr>
            <a:xfrm>
              <a:off x="8400960" y="4992840"/>
              <a:ext cx="562320" cy="125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385" name="Group 1455"/>
          <p:cNvGrpSpPr/>
          <p:nvPr/>
        </p:nvGrpSpPr>
        <p:grpSpPr>
          <a:xfrm>
            <a:off x="7329600" y="1833480"/>
            <a:ext cx="456120" cy="631800"/>
            <a:chOff x="7329600" y="1833480"/>
            <a:chExt cx="456120" cy="631800"/>
          </a:xfrm>
        </p:grpSpPr>
        <p:grpSp>
          <p:nvGrpSpPr>
            <p:cNvPr id="386" name="Group 1456"/>
            <p:cNvGrpSpPr/>
            <p:nvPr/>
          </p:nvGrpSpPr>
          <p:grpSpPr>
            <a:xfrm>
              <a:off x="7400880" y="2001240"/>
              <a:ext cx="298440" cy="464040"/>
              <a:chOff x="7400880" y="2001240"/>
              <a:chExt cx="298440" cy="464040"/>
            </a:xfrm>
          </p:grpSpPr>
          <p:sp>
            <p:nvSpPr>
              <p:cNvPr id="387" name="Line 270"/>
              <p:cNvSpPr/>
              <p:nvPr/>
            </p:nvSpPr>
            <p:spPr>
              <a:xfrm flipH="1">
                <a:off x="7400880" y="2001240"/>
                <a:ext cx="149040" cy="42012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8" name="Line 271"/>
              <p:cNvSpPr/>
              <p:nvPr/>
            </p:nvSpPr>
            <p:spPr>
              <a:xfrm>
                <a:off x="7549920" y="2001240"/>
                <a:ext cx="149400" cy="41832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9" name="Line 272"/>
              <p:cNvSpPr/>
              <p:nvPr/>
            </p:nvSpPr>
            <p:spPr>
              <a:xfrm>
                <a:off x="7400880" y="2419560"/>
                <a:ext cx="149040" cy="4572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0" name="Line 273"/>
              <p:cNvSpPr/>
              <p:nvPr/>
            </p:nvSpPr>
            <p:spPr>
              <a:xfrm flipH="1">
                <a:off x="7549920" y="2419560"/>
                <a:ext cx="149400" cy="4572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1" name="Line 274"/>
              <p:cNvSpPr/>
              <p:nvPr/>
            </p:nvSpPr>
            <p:spPr>
              <a:xfrm>
                <a:off x="7549920" y="2010600"/>
                <a:ext cx="360" cy="45468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2" name="Line 275"/>
              <p:cNvSpPr/>
              <p:nvPr/>
            </p:nvSpPr>
            <p:spPr>
              <a:xfrm flipV="1">
                <a:off x="7400880" y="2376360"/>
                <a:ext cx="149040" cy="4500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3" name="Line 276"/>
              <p:cNvSpPr/>
              <p:nvPr/>
            </p:nvSpPr>
            <p:spPr>
              <a:xfrm flipH="1" flipV="1">
                <a:off x="7549920" y="2376360"/>
                <a:ext cx="149400" cy="4320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4" name="Line 277"/>
              <p:cNvSpPr/>
              <p:nvPr/>
            </p:nvSpPr>
            <p:spPr>
              <a:xfrm>
                <a:off x="7464240" y="2238840"/>
                <a:ext cx="85680" cy="3456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5" name="Line 278"/>
              <p:cNvSpPr/>
              <p:nvPr/>
            </p:nvSpPr>
            <p:spPr>
              <a:xfrm flipV="1">
                <a:off x="7549920" y="2238840"/>
                <a:ext cx="90360" cy="3456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6" name="Line 279"/>
              <p:cNvSpPr/>
              <p:nvPr/>
            </p:nvSpPr>
            <p:spPr>
              <a:xfrm>
                <a:off x="7435800" y="2300040"/>
                <a:ext cx="110520" cy="4680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7" name="Line 280"/>
              <p:cNvSpPr/>
              <p:nvPr/>
            </p:nvSpPr>
            <p:spPr>
              <a:xfrm flipV="1">
                <a:off x="7549920" y="2309400"/>
                <a:ext cx="111600" cy="4140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8" name="Line 281"/>
              <p:cNvSpPr/>
              <p:nvPr/>
            </p:nvSpPr>
            <p:spPr>
              <a:xfrm flipV="1">
                <a:off x="7549920" y="2175840"/>
                <a:ext cx="56880" cy="1656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9" name="Line 282"/>
              <p:cNvSpPr/>
              <p:nvPr/>
            </p:nvSpPr>
            <p:spPr>
              <a:xfrm flipV="1">
                <a:off x="7549920" y="2088720"/>
                <a:ext cx="35640" cy="1332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0" name="Line 283"/>
              <p:cNvSpPr/>
              <p:nvPr/>
            </p:nvSpPr>
            <p:spPr>
              <a:xfrm>
                <a:off x="7485840" y="2170080"/>
                <a:ext cx="69120" cy="2232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1" name="Line 284"/>
              <p:cNvSpPr/>
              <p:nvPr/>
            </p:nvSpPr>
            <p:spPr>
              <a:xfrm>
                <a:off x="7516440" y="2085120"/>
                <a:ext cx="39960" cy="2232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402" name="Picture 1472" descr="cell_tower_radiation copy"/>
            <p:cNvPicPr/>
            <p:nvPr/>
          </p:nvPicPr>
          <p:blipFill>
            <a:blip r:embed="rId12"/>
            <a:stretch/>
          </p:blipFill>
          <p:spPr>
            <a:xfrm>
              <a:off x="7329600" y="1833480"/>
              <a:ext cx="456120" cy="331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03" name="Oval 1473"/>
            <p:cNvSpPr/>
            <p:nvPr/>
          </p:nvSpPr>
          <p:spPr>
            <a:xfrm>
              <a:off x="7523280" y="1968480"/>
              <a:ext cx="51480" cy="4824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04" name="Group 1474"/>
          <p:cNvGrpSpPr/>
          <p:nvPr/>
        </p:nvGrpSpPr>
        <p:grpSpPr>
          <a:xfrm>
            <a:off x="9509040" y="4991040"/>
            <a:ext cx="226080" cy="480240"/>
            <a:chOff x="9509040" y="4991040"/>
            <a:chExt cx="226080" cy="480240"/>
          </a:xfrm>
        </p:grpSpPr>
        <p:sp>
          <p:nvSpPr>
            <p:cNvPr id="405" name="Freeform 1475"/>
            <p:cNvSpPr/>
            <p:nvPr/>
          </p:nvSpPr>
          <p:spPr>
            <a:xfrm>
              <a:off x="9688680" y="4991760"/>
              <a:ext cx="43920" cy="45792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6" name="Rectangle 1476"/>
            <p:cNvSpPr/>
            <p:nvPr/>
          </p:nvSpPr>
          <p:spPr>
            <a:xfrm>
              <a:off x="9520200" y="4991040"/>
              <a:ext cx="165600" cy="45756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7" name="Freeform 1477"/>
            <p:cNvSpPr/>
            <p:nvPr/>
          </p:nvSpPr>
          <p:spPr>
            <a:xfrm>
              <a:off x="9697320" y="5019480"/>
              <a:ext cx="25920" cy="42336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8" name="Freeform 1478"/>
            <p:cNvSpPr/>
            <p:nvPr/>
          </p:nvSpPr>
          <p:spPr>
            <a:xfrm>
              <a:off x="9691200" y="5234040"/>
              <a:ext cx="40680" cy="3672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9" name="Rectangle 1479"/>
            <p:cNvSpPr/>
            <p:nvPr/>
          </p:nvSpPr>
          <p:spPr>
            <a:xfrm>
              <a:off x="9520200" y="5043600"/>
              <a:ext cx="94320" cy="82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10" name="Group 1480"/>
            <p:cNvGrpSpPr/>
            <p:nvPr/>
          </p:nvGrpSpPr>
          <p:grpSpPr>
            <a:xfrm>
              <a:off x="9605880" y="5038560"/>
              <a:ext cx="91080" cy="29160"/>
              <a:chOff x="9605880" y="5038560"/>
              <a:chExt cx="91080" cy="29160"/>
            </a:xfrm>
          </p:grpSpPr>
          <p:sp>
            <p:nvSpPr>
              <p:cNvPr id="411" name="AutoShape 1481"/>
              <p:cNvSpPr/>
              <p:nvPr/>
            </p:nvSpPr>
            <p:spPr>
              <a:xfrm>
                <a:off x="9605880" y="5038560"/>
                <a:ext cx="91080" cy="291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2" name="AutoShape 1482"/>
              <p:cNvSpPr/>
              <p:nvPr/>
            </p:nvSpPr>
            <p:spPr>
              <a:xfrm>
                <a:off x="9607680" y="5041800"/>
                <a:ext cx="87840" cy="226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13" name="Rectangle 1483"/>
            <p:cNvSpPr/>
            <p:nvPr/>
          </p:nvSpPr>
          <p:spPr>
            <a:xfrm>
              <a:off x="9522000" y="5110200"/>
              <a:ext cx="94320" cy="82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14" name="Group 1484"/>
            <p:cNvGrpSpPr/>
            <p:nvPr/>
          </p:nvGrpSpPr>
          <p:grpSpPr>
            <a:xfrm>
              <a:off x="9605880" y="5103720"/>
              <a:ext cx="91080" cy="25920"/>
              <a:chOff x="9605880" y="5103720"/>
              <a:chExt cx="91080" cy="25920"/>
            </a:xfrm>
          </p:grpSpPr>
          <p:sp>
            <p:nvSpPr>
              <p:cNvPr id="415" name="AutoShape 1485"/>
              <p:cNvSpPr/>
              <p:nvPr/>
            </p:nvSpPr>
            <p:spPr>
              <a:xfrm>
                <a:off x="9605880" y="5103720"/>
                <a:ext cx="91080" cy="259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6" name="AutoShape 1486"/>
              <p:cNvSpPr/>
              <p:nvPr/>
            </p:nvSpPr>
            <p:spPr>
              <a:xfrm>
                <a:off x="9607680" y="5106960"/>
                <a:ext cx="87840" cy="198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17" name="Rectangle 1487"/>
            <p:cNvSpPr/>
            <p:nvPr/>
          </p:nvSpPr>
          <p:spPr>
            <a:xfrm>
              <a:off x="9522000" y="5176800"/>
              <a:ext cx="94320" cy="82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8" name="Rectangle 1488"/>
            <p:cNvSpPr/>
            <p:nvPr/>
          </p:nvSpPr>
          <p:spPr>
            <a:xfrm>
              <a:off x="9523440" y="5237280"/>
              <a:ext cx="94320" cy="82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19" name="Group 1489"/>
            <p:cNvGrpSpPr/>
            <p:nvPr/>
          </p:nvGrpSpPr>
          <p:grpSpPr>
            <a:xfrm>
              <a:off x="9604440" y="5234040"/>
              <a:ext cx="91080" cy="27360"/>
              <a:chOff x="9604440" y="5234040"/>
              <a:chExt cx="91080" cy="27360"/>
            </a:xfrm>
          </p:grpSpPr>
          <p:sp>
            <p:nvSpPr>
              <p:cNvPr id="420" name="AutoShape 1490"/>
              <p:cNvSpPr/>
              <p:nvPr/>
            </p:nvSpPr>
            <p:spPr>
              <a:xfrm>
                <a:off x="9604440" y="5234040"/>
                <a:ext cx="91080" cy="273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1" name="AutoShape 1491"/>
              <p:cNvSpPr/>
              <p:nvPr/>
            </p:nvSpPr>
            <p:spPr>
              <a:xfrm>
                <a:off x="9605880" y="5235480"/>
                <a:ext cx="87840" cy="226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22" name="Freeform 1492"/>
            <p:cNvSpPr/>
            <p:nvPr/>
          </p:nvSpPr>
          <p:spPr>
            <a:xfrm>
              <a:off x="9691920" y="5176800"/>
              <a:ext cx="40680" cy="3672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23" name="Group 1493"/>
            <p:cNvGrpSpPr/>
            <p:nvPr/>
          </p:nvGrpSpPr>
          <p:grpSpPr>
            <a:xfrm>
              <a:off x="9604440" y="5172120"/>
              <a:ext cx="92520" cy="25920"/>
              <a:chOff x="9604440" y="5172120"/>
              <a:chExt cx="92520" cy="25920"/>
            </a:xfrm>
          </p:grpSpPr>
          <p:sp>
            <p:nvSpPr>
              <p:cNvPr id="424" name="AutoShape 1494"/>
              <p:cNvSpPr/>
              <p:nvPr/>
            </p:nvSpPr>
            <p:spPr>
              <a:xfrm>
                <a:off x="9604440" y="5172120"/>
                <a:ext cx="92520" cy="259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5" name="AutoShape 1495"/>
              <p:cNvSpPr/>
              <p:nvPr/>
            </p:nvSpPr>
            <p:spPr>
              <a:xfrm>
                <a:off x="9605880" y="5175360"/>
                <a:ext cx="91080" cy="194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26" name="Rectangle 1496"/>
            <p:cNvSpPr/>
            <p:nvPr/>
          </p:nvSpPr>
          <p:spPr>
            <a:xfrm>
              <a:off x="9685440" y="4991040"/>
              <a:ext cx="10080" cy="45756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7" name="Freeform 1497"/>
            <p:cNvSpPr/>
            <p:nvPr/>
          </p:nvSpPr>
          <p:spPr>
            <a:xfrm>
              <a:off x="9695880" y="5106960"/>
              <a:ext cx="36720" cy="4176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8" name="Freeform 1498"/>
            <p:cNvSpPr/>
            <p:nvPr/>
          </p:nvSpPr>
          <p:spPr>
            <a:xfrm>
              <a:off x="9696240" y="5041440"/>
              <a:ext cx="37800" cy="4716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9" name="Oval 1499"/>
            <p:cNvSpPr/>
            <p:nvPr/>
          </p:nvSpPr>
          <p:spPr>
            <a:xfrm>
              <a:off x="9728280" y="5429160"/>
              <a:ext cx="6840" cy="18000"/>
            </a:xfrm>
            <a:prstGeom prst="ellipse">
              <a:avLst/>
            </a:pr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0" name="Freeform 1500"/>
            <p:cNvSpPr/>
            <p:nvPr/>
          </p:nvSpPr>
          <p:spPr>
            <a:xfrm>
              <a:off x="9694080" y="5429880"/>
              <a:ext cx="37800" cy="3924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1" name="AutoShape 1501"/>
            <p:cNvSpPr/>
            <p:nvPr/>
          </p:nvSpPr>
          <p:spPr>
            <a:xfrm>
              <a:off x="9509040" y="5442120"/>
              <a:ext cx="189360" cy="2916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2" name="AutoShape 1502"/>
            <p:cNvSpPr/>
            <p:nvPr/>
          </p:nvSpPr>
          <p:spPr>
            <a:xfrm>
              <a:off x="9520200" y="5449680"/>
              <a:ext cx="168840" cy="1476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44546a"/>
                </a:gs>
                <a:gs pos="100000">
                  <a:srgbClr val="e7e6e6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3" name="Oval 1503"/>
            <p:cNvSpPr/>
            <p:nvPr/>
          </p:nvSpPr>
          <p:spPr>
            <a:xfrm>
              <a:off x="9536040" y="5383080"/>
              <a:ext cx="24120" cy="2736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4" name="Oval 1504"/>
            <p:cNvSpPr/>
            <p:nvPr/>
          </p:nvSpPr>
          <p:spPr>
            <a:xfrm>
              <a:off x="9564840" y="5383080"/>
              <a:ext cx="24120" cy="2736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5" name="Oval 1505"/>
            <p:cNvSpPr/>
            <p:nvPr/>
          </p:nvSpPr>
          <p:spPr>
            <a:xfrm>
              <a:off x="9591480" y="5383080"/>
              <a:ext cx="24120" cy="2736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6" name="Rectangle 1506"/>
            <p:cNvSpPr/>
            <p:nvPr/>
          </p:nvSpPr>
          <p:spPr>
            <a:xfrm>
              <a:off x="9656640" y="5273640"/>
              <a:ext cx="11520" cy="15120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37" name="Group 1507"/>
          <p:cNvGrpSpPr/>
          <p:nvPr/>
        </p:nvGrpSpPr>
        <p:grpSpPr>
          <a:xfrm>
            <a:off x="9193320" y="5292720"/>
            <a:ext cx="225720" cy="480240"/>
            <a:chOff x="9193320" y="5292720"/>
            <a:chExt cx="225720" cy="480240"/>
          </a:xfrm>
        </p:grpSpPr>
        <p:sp>
          <p:nvSpPr>
            <p:cNvPr id="438" name="Freeform 1508"/>
            <p:cNvSpPr/>
            <p:nvPr/>
          </p:nvSpPr>
          <p:spPr>
            <a:xfrm>
              <a:off x="9372960" y="5293440"/>
              <a:ext cx="43920" cy="45792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9" name="Rectangle 1509"/>
            <p:cNvSpPr/>
            <p:nvPr/>
          </p:nvSpPr>
          <p:spPr>
            <a:xfrm>
              <a:off x="9204480" y="5292720"/>
              <a:ext cx="165600" cy="45756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0" name="Freeform 1510"/>
            <p:cNvSpPr/>
            <p:nvPr/>
          </p:nvSpPr>
          <p:spPr>
            <a:xfrm>
              <a:off x="9381240" y="5321160"/>
              <a:ext cx="25920" cy="42336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1" name="Freeform 1511"/>
            <p:cNvSpPr/>
            <p:nvPr/>
          </p:nvSpPr>
          <p:spPr>
            <a:xfrm>
              <a:off x="9375480" y="5535720"/>
              <a:ext cx="40680" cy="3672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2" name="Rectangle 1512"/>
            <p:cNvSpPr/>
            <p:nvPr/>
          </p:nvSpPr>
          <p:spPr>
            <a:xfrm>
              <a:off x="9204480" y="5345280"/>
              <a:ext cx="94320" cy="82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43" name="Group 1513"/>
            <p:cNvGrpSpPr/>
            <p:nvPr/>
          </p:nvGrpSpPr>
          <p:grpSpPr>
            <a:xfrm>
              <a:off x="9290160" y="5340240"/>
              <a:ext cx="91080" cy="29160"/>
              <a:chOff x="9290160" y="5340240"/>
              <a:chExt cx="91080" cy="29160"/>
            </a:xfrm>
          </p:grpSpPr>
          <p:sp>
            <p:nvSpPr>
              <p:cNvPr id="444" name="AutoShape 1514"/>
              <p:cNvSpPr/>
              <p:nvPr/>
            </p:nvSpPr>
            <p:spPr>
              <a:xfrm>
                <a:off x="9290160" y="5340240"/>
                <a:ext cx="91080" cy="291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5" name="AutoShape 1515"/>
              <p:cNvSpPr/>
              <p:nvPr/>
            </p:nvSpPr>
            <p:spPr>
              <a:xfrm>
                <a:off x="9291600" y="5343480"/>
                <a:ext cx="87840" cy="226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46" name="Rectangle 1516"/>
            <p:cNvSpPr/>
            <p:nvPr/>
          </p:nvSpPr>
          <p:spPr>
            <a:xfrm>
              <a:off x="9205920" y="5411880"/>
              <a:ext cx="94320" cy="82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47" name="Group 1517"/>
            <p:cNvGrpSpPr/>
            <p:nvPr/>
          </p:nvGrpSpPr>
          <p:grpSpPr>
            <a:xfrm>
              <a:off x="9290160" y="5405400"/>
              <a:ext cx="91080" cy="25920"/>
              <a:chOff x="9290160" y="5405400"/>
              <a:chExt cx="91080" cy="25920"/>
            </a:xfrm>
          </p:grpSpPr>
          <p:sp>
            <p:nvSpPr>
              <p:cNvPr id="448" name="AutoShape 1518"/>
              <p:cNvSpPr/>
              <p:nvPr/>
            </p:nvSpPr>
            <p:spPr>
              <a:xfrm>
                <a:off x="9290160" y="5405400"/>
                <a:ext cx="91080" cy="259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9" name="AutoShape 1519"/>
              <p:cNvSpPr/>
              <p:nvPr/>
            </p:nvSpPr>
            <p:spPr>
              <a:xfrm>
                <a:off x="9291600" y="5408640"/>
                <a:ext cx="87840" cy="198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50" name="Rectangle 1520"/>
            <p:cNvSpPr/>
            <p:nvPr/>
          </p:nvSpPr>
          <p:spPr>
            <a:xfrm>
              <a:off x="9205920" y="5478480"/>
              <a:ext cx="94320" cy="82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1" name="Rectangle 1521"/>
            <p:cNvSpPr/>
            <p:nvPr/>
          </p:nvSpPr>
          <p:spPr>
            <a:xfrm>
              <a:off x="9207720" y="5538960"/>
              <a:ext cx="94320" cy="82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52" name="Group 1522"/>
            <p:cNvGrpSpPr/>
            <p:nvPr/>
          </p:nvGrpSpPr>
          <p:grpSpPr>
            <a:xfrm>
              <a:off x="9288360" y="5535720"/>
              <a:ext cx="91080" cy="27360"/>
              <a:chOff x="9288360" y="5535720"/>
              <a:chExt cx="91080" cy="27360"/>
            </a:xfrm>
          </p:grpSpPr>
          <p:sp>
            <p:nvSpPr>
              <p:cNvPr id="453" name="AutoShape 1523"/>
              <p:cNvSpPr/>
              <p:nvPr/>
            </p:nvSpPr>
            <p:spPr>
              <a:xfrm>
                <a:off x="9288360" y="5535720"/>
                <a:ext cx="91080" cy="273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4" name="AutoShape 1524"/>
              <p:cNvSpPr/>
              <p:nvPr/>
            </p:nvSpPr>
            <p:spPr>
              <a:xfrm>
                <a:off x="9290160" y="5537160"/>
                <a:ext cx="87840" cy="226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55" name="Freeform 1525"/>
            <p:cNvSpPr/>
            <p:nvPr/>
          </p:nvSpPr>
          <p:spPr>
            <a:xfrm>
              <a:off x="9376200" y="5478480"/>
              <a:ext cx="40680" cy="3672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56" name="Group 1526"/>
            <p:cNvGrpSpPr/>
            <p:nvPr/>
          </p:nvGrpSpPr>
          <p:grpSpPr>
            <a:xfrm>
              <a:off x="9288360" y="5473440"/>
              <a:ext cx="92880" cy="25920"/>
              <a:chOff x="9288360" y="5473440"/>
              <a:chExt cx="92880" cy="25920"/>
            </a:xfrm>
          </p:grpSpPr>
          <p:sp>
            <p:nvSpPr>
              <p:cNvPr id="457" name="AutoShape 1527"/>
              <p:cNvSpPr/>
              <p:nvPr/>
            </p:nvSpPr>
            <p:spPr>
              <a:xfrm>
                <a:off x="9288360" y="5473440"/>
                <a:ext cx="92520" cy="259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8" name="AutoShape 1528"/>
              <p:cNvSpPr/>
              <p:nvPr/>
            </p:nvSpPr>
            <p:spPr>
              <a:xfrm>
                <a:off x="9290160" y="5476680"/>
                <a:ext cx="91080" cy="194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59" name="Rectangle 1529"/>
            <p:cNvSpPr/>
            <p:nvPr/>
          </p:nvSpPr>
          <p:spPr>
            <a:xfrm>
              <a:off x="9369360" y="5292720"/>
              <a:ext cx="10080" cy="45756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0" name="Freeform 1530"/>
            <p:cNvSpPr/>
            <p:nvPr/>
          </p:nvSpPr>
          <p:spPr>
            <a:xfrm>
              <a:off x="9379800" y="5408640"/>
              <a:ext cx="36720" cy="4176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1" name="Freeform 1531"/>
            <p:cNvSpPr/>
            <p:nvPr/>
          </p:nvSpPr>
          <p:spPr>
            <a:xfrm>
              <a:off x="9380520" y="5343120"/>
              <a:ext cx="37800" cy="4716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2" name="Oval 1532"/>
            <p:cNvSpPr/>
            <p:nvPr/>
          </p:nvSpPr>
          <p:spPr>
            <a:xfrm>
              <a:off x="9412200" y="5730840"/>
              <a:ext cx="6840" cy="18000"/>
            </a:xfrm>
            <a:prstGeom prst="ellipse">
              <a:avLst/>
            </a:pr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3" name="Freeform 1533"/>
            <p:cNvSpPr/>
            <p:nvPr/>
          </p:nvSpPr>
          <p:spPr>
            <a:xfrm>
              <a:off x="9378360" y="5731200"/>
              <a:ext cx="37800" cy="3924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4" name="AutoShape 1534"/>
            <p:cNvSpPr/>
            <p:nvPr/>
          </p:nvSpPr>
          <p:spPr>
            <a:xfrm>
              <a:off x="9193320" y="5743800"/>
              <a:ext cx="189360" cy="2916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5" name="AutoShape 1535"/>
            <p:cNvSpPr/>
            <p:nvPr/>
          </p:nvSpPr>
          <p:spPr>
            <a:xfrm>
              <a:off x="9204480" y="5751360"/>
              <a:ext cx="168840" cy="1476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44546a"/>
                </a:gs>
                <a:gs pos="100000">
                  <a:srgbClr val="e7e6e6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6" name="Oval 1536"/>
            <p:cNvSpPr/>
            <p:nvPr/>
          </p:nvSpPr>
          <p:spPr>
            <a:xfrm>
              <a:off x="9219960" y="5684760"/>
              <a:ext cx="24120" cy="2736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7" name="Oval 1537"/>
            <p:cNvSpPr/>
            <p:nvPr/>
          </p:nvSpPr>
          <p:spPr>
            <a:xfrm>
              <a:off x="9248760" y="5684760"/>
              <a:ext cx="24120" cy="2736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8" name="Oval 1538"/>
            <p:cNvSpPr/>
            <p:nvPr/>
          </p:nvSpPr>
          <p:spPr>
            <a:xfrm>
              <a:off x="9275760" y="5684760"/>
              <a:ext cx="24120" cy="2736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9" name="Rectangle 1539"/>
            <p:cNvSpPr/>
            <p:nvPr/>
          </p:nvSpPr>
          <p:spPr>
            <a:xfrm>
              <a:off x="9340920" y="5575320"/>
              <a:ext cx="11520" cy="15120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70" name="Group 1540"/>
          <p:cNvGrpSpPr/>
          <p:nvPr/>
        </p:nvGrpSpPr>
        <p:grpSpPr>
          <a:xfrm>
            <a:off x="6570720" y="2031840"/>
            <a:ext cx="533880" cy="413280"/>
            <a:chOff x="6570720" y="2031840"/>
            <a:chExt cx="533880" cy="413280"/>
          </a:xfrm>
        </p:grpSpPr>
        <p:pic>
          <p:nvPicPr>
            <p:cNvPr id="471" name="Picture 1541" descr="antenna_stylized"/>
            <p:cNvPicPr/>
            <p:nvPr/>
          </p:nvPicPr>
          <p:blipFill>
            <a:blip r:embed="rId13"/>
            <a:stretch/>
          </p:blipFill>
          <p:spPr>
            <a:xfrm>
              <a:off x="6570720" y="2031840"/>
              <a:ext cx="529560" cy="222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72" name="Picture 1542" descr="laptop_keyboard"/>
            <p:cNvPicPr/>
            <p:nvPr/>
          </p:nvPicPr>
          <p:blipFill>
            <a:blip r:embed="rId14"/>
            <a:stretch/>
          </p:blipFill>
          <p:spPr>
            <a:xfrm flipH="1" rot="109200">
              <a:off x="6597000" y="2279880"/>
              <a:ext cx="436320" cy="158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73" name="Freeform 1543"/>
            <p:cNvSpPr/>
            <p:nvPr/>
          </p:nvSpPr>
          <p:spPr>
            <a:xfrm>
              <a:off x="6741360" y="2125800"/>
              <a:ext cx="351000" cy="207000"/>
            </a:xfrm>
            <a:custGeom>
              <a:avLst/>
              <a:gdLst/>
              <a:ahLst/>
              <a:rect l="l" t="t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474" name="Picture 1544" descr="screen"/>
            <p:cNvPicPr/>
            <p:nvPr/>
          </p:nvPicPr>
          <p:blipFill>
            <a:blip r:embed="rId15"/>
            <a:stretch/>
          </p:blipFill>
          <p:spPr>
            <a:xfrm>
              <a:off x="6758640" y="2131200"/>
              <a:ext cx="318600" cy="188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75" name="Freeform 1545"/>
            <p:cNvSpPr/>
            <p:nvPr/>
          </p:nvSpPr>
          <p:spPr>
            <a:xfrm>
              <a:off x="6805440" y="2119680"/>
              <a:ext cx="297000" cy="37800"/>
            </a:xfrm>
            <a:custGeom>
              <a:avLst/>
              <a:gdLst/>
              <a:ahLst/>
              <a:rect l="l" t="t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6" name="Freeform 1546"/>
            <p:cNvSpPr/>
            <p:nvPr/>
          </p:nvSpPr>
          <p:spPr>
            <a:xfrm>
              <a:off x="6738120" y="2119320"/>
              <a:ext cx="81720" cy="160200"/>
            </a:xfrm>
            <a:custGeom>
              <a:avLst/>
              <a:gdLst/>
              <a:ahLst/>
              <a:rect l="l" t="t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7" name="Freeform 1547"/>
            <p:cNvSpPr/>
            <p:nvPr/>
          </p:nvSpPr>
          <p:spPr>
            <a:xfrm>
              <a:off x="7012080" y="2148120"/>
              <a:ext cx="88200" cy="185040"/>
            </a:xfrm>
            <a:custGeom>
              <a:avLst/>
              <a:gdLst/>
              <a:ahLst/>
              <a:rect l="l" t="t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8" name="Freeform 1548"/>
            <p:cNvSpPr/>
            <p:nvPr/>
          </p:nvSpPr>
          <p:spPr>
            <a:xfrm>
              <a:off x="6737040" y="2272320"/>
              <a:ext cx="326160" cy="61920"/>
            </a:xfrm>
            <a:custGeom>
              <a:avLst/>
              <a:gdLst/>
              <a:ahLst/>
              <a:rect l="l" t="t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cc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9" name="Freeform 1549"/>
            <p:cNvSpPr/>
            <p:nvPr/>
          </p:nvSpPr>
          <p:spPr>
            <a:xfrm>
              <a:off x="7022160" y="2149560"/>
              <a:ext cx="82440" cy="185760"/>
            </a:xfrm>
            <a:custGeom>
              <a:avLst/>
              <a:gdLst/>
              <a:ahLst/>
              <a:rect l="l" t="t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0" name="Freeform 1550"/>
            <p:cNvSpPr/>
            <p:nvPr/>
          </p:nvSpPr>
          <p:spPr>
            <a:xfrm>
              <a:off x="6737400" y="2280600"/>
              <a:ext cx="289800" cy="60840"/>
            </a:xfrm>
            <a:custGeom>
              <a:avLst/>
              <a:gdLst/>
              <a:ahLst/>
              <a:rect l="l" t="t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81" name="Group 1551"/>
            <p:cNvGrpSpPr/>
            <p:nvPr/>
          </p:nvGrpSpPr>
          <p:grpSpPr>
            <a:xfrm>
              <a:off x="6732720" y="2346840"/>
              <a:ext cx="97560" cy="35640"/>
              <a:chOff x="6732720" y="2346840"/>
              <a:chExt cx="97560" cy="35640"/>
            </a:xfrm>
          </p:grpSpPr>
          <p:sp>
            <p:nvSpPr>
              <p:cNvPr id="482" name="Freeform 1552"/>
              <p:cNvSpPr/>
              <p:nvPr/>
            </p:nvSpPr>
            <p:spPr>
              <a:xfrm>
                <a:off x="6732720" y="2346840"/>
                <a:ext cx="97560" cy="35640"/>
              </a:xfrm>
              <a:custGeom>
                <a:avLst/>
                <a:gdLst/>
                <a:ahLst/>
                <a:rect l="l" t="t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3" name="Freeform 1553"/>
              <p:cNvSpPr/>
              <p:nvPr/>
            </p:nvSpPr>
            <p:spPr>
              <a:xfrm>
                <a:off x="6734520" y="2347560"/>
                <a:ext cx="94320" cy="33840"/>
              </a:xfrm>
              <a:custGeom>
                <a:avLst/>
                <a:gdLst/>
                <a:ahLst/>
                <a:rect l="l" t="t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4" name="Freeform 1554"/>
              <p:cNvSpPr/>
              <p:nvPr/>
            </p:nvSpPr>
            <p:spPr>
              <a:xfrm>
                <a:off x="6741720" y="2361240"/>
                <a:ext cx="32760" cy="10080"/>
              </a:xfrm>
              <a:custGeom>
                <a:avLst/>
                <a:gdLst/>
                <a:ahLst/>
                <a:rect l="l" t="t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5" name="Freeform 1555"/>
              <p:cNvSpPr/>
              <p:nvPr/>
            </p:nvSpPr>
            <p:spPr>
              <a:xfrm>
                <a:off x="6740280" y="2366640"/>
                <a:ext cx="24480" cy="6120"/>
              </a:xfrm>
              <a:custGeom>
                <a:avLst/>
                <a:gdLst/>
                <a:ahLst/>
                <a:rect l="l" t="t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6" name="Freeform 1556"/>
              <p:cNvSpPr/>
              <p:nvPr/>
            </p:nvSpPr>
            <p:spPr>
              <a:xfrm>
                <a:off x="6769440" y="2368440"/>
                <a:ext cx="32760" cy="10440"/>
              </a:xfrm>
              <a:custGeom>
                <a:avLst/>
                <a:gdLst/>
                <a:ahLst/>
                <a:rect l="l" t="t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7" name="Freeform 1557"/>
              <p:cNvSpPr/>
              <p:nvPr/>
            </p:nvSpPr>
            <p:spPr>
              <a:xfrm>
                <a:off x="6768360" y="2373840"/>
                <a:ext cx="24480" cy="6120"/>
              </a:xfrm>
              <a:custGeom>
                <a:avLst/>
                <a:gdLst/>
                <a:ahLst/>
                <a:rect l="l" t="t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88" name="Freeform 1558"/>
            <p:cNvSpPr/>
            <p:nvPr/>
          </p:nvSpPr>
          <p:spPr>
            <a:xfrm>
              <a:off x="6901920" y="2352600"/>
              <a:ext cx="118440" cy="79920"/>
            </a:xfrm>
            <a:custGeom>
              <a:avLst/>
              <a:gdLst/>
              <a:ahLst/>
              <a:rect l="l" t="t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9" name="Freeform 1559"/>
            <p:cNvSpPr/>
            <p:nvPr/>
          </p:nvSpPr>
          <p:spPr>
            <a:xfrm>
              <a:off x="6596640" y="2358720"/>
              <a:ext cx="304920" cy="72720"/>
            </a:xfrm>
            <a:custGeom>
              <a:avLst/>
              <a:gdLst/>
              <a:ahLst/>
              <a:rect l="l" t="t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0" name="Freeform 1560"/>
            <p:cNvSpPr/>
            <p:nvPr/>
          </p:nvSpPr>
          <p:spPr>
            <a:xfrm>
              <a:off x="6596640" y="2345400"/>
              <a:ext cx="2160" cy="14040"/>
            </a:xfrm>
            <a:custGeom>
              <a:avLst/>
              <a:gdLst/>
              <a:ahLst/>
              <a:rect l="l" t="t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1" name="Freeform 1561"/>
            <p:cNvSpPr/>
            <p:nvPr/>
          </p:nvSpPr>
          <p:spPr>
            <a:xfrm>
              <a:off x="6597000" y="2284560"/>
              <a:ext cx="141120" cy="60840"/>
            </a:xfrm>
            <a:custGeom>
              <a:avLst/>
              <a:gdLst/>
              <a:ahLst/>
              <a:rect l="l" t="t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2" name="Freeform 1562"/>
            <p:cNvSpPr/>
            <p:nvPr/>
          </p:nvSpPr>
          <p:spPr>
            <a:xfrm>
              <a:off x="6606360" y="2348640"/>
              <a:ext cx="289080" cy="69840"/>
            </a:xfrm>
            <a:custGeom>
              <a:avLst/>
              <a:gdLst/>
              <a:ahLst/>
              <a:rect l="l" t="t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3" name="Freeform 1563"/>
            <p:cNvSpPr/>
            <p:nvPr/>
          </p:nvSpPr>
          <p:spPr>
            <a:xfrm flipV="1">
              <a:off x="6896160" y="2342160"/>
              <a:ext cx="117360" cy="72360"/>
            </a:xfrm>
            <a:custGeom>
              <a:avLst/>
              <a:gdLst/>
              <a:ahLst/>
              <a:rect l="l" t="t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94" name="Group 1564"/>
          <p:cNvGrpSpPr/>
          <p:nvPr/>
        </p:nvGrpSpPr>
        <p:grpSpPr>
          <a:xfrm>
            <a:off x="8140680" y="5475240"/>
            <a:ext cx="473760" cy="412560"/>
            <a:chOff x="8140680" y="5475240"/>
            <a:chExt cx="473760" cy="412560"/>
          </a:xfrm>
        </p:grpSpPr>
        <p:pic>
          <p:nvPicPr>
            <p:cNvPr id="495" name="Picture 1565" descr="antenna_stylized"/>
            <p:cNvPicPr/>
            <p:nvPr/>
          </p:nvPicPr>
          <p:blipFill>
            <a:blip r:embed="rId16"/>
            <a:stretch/>
          </p:blipFill>
          <p:spPr>
            <a:xfrm>
              <a:off x="8140680" y="5475240"/>
              <a:ext cx="469800" cy="222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96" name="Picture 1566" descr="laptop_keyboard"/>
            <p:cNvPicPr/>
            <p:nvPr/>
          </p:nvPicPr>
          <p:blipFill>
            <a:blip r:embed="rId17"/>
            <a:stretch/>
          </p:blipFill>
          <p:spPr>
            <a:xfrm flipH="1" rot="109200">
              <a:off x="8164440" y="5722920"/>
              <a:ext cx="387000" cy="158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97" name="Freeform 1567"/>
            <p:cNvSpPr/>
            <p:nvPr/>
          </p:nvSpPr>
          <p:spPr>
            <a:xfrm>
              <a:off x="8292240" y="5568840"/>
              <a:ext cx="311040" cy="207000"/>
            </a:xfrm>
            <a:custGeom>
              <a:avLst/>
              <a:gdLst/>
              <a:ahLst/>
              <a:rect l="l" t="t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498" name="Picture 1568" descr="screen"/>
            <p:cNvPicPr/>
            <p:nvPr/>
          </p:nvPicPr>
          <p:blipFill>
            <a:blip r:embed="rId18"/>
            <a:stretch/>
          </p:blipFill>
          <p:spPr>
            <a:xfrm>
              <a:off x="8307360" y="5574240"/>
              <a:ext cx="282600" cy="188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99" name="Freeform 1569"/>
            <p:cNvSpPr/>
            <p:nvPr/>
          </p:nvSpPr>
          <p:spPr>
            <a:xfrm>
              <a:off x="8348760" y="5562720"/>
              <a:ext cx="263520" cy="37800"/>
            </a:xfrm>
            <a:custGeom>
              <a:avLst/>
              <a:gdLst/>
              <a:ahLst/>
              <a:rect l="l" t="t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0" name="Freeform 1570"/>
            <p:cNvSpPr/>
            <p:nvPr/>
          </p:nvSpPr>
          <p:spPr>
            <a:xfrm>
              <a:off x="8289360" y="5562360"/>
              <a:ext cx="72360" cy="160200"/>
            </a:xfrm>
            <a:custGeom>
              <a:avLst/>
              <a:gdLst/>
              <a:ahLst/>
              <a:rect l="l" t="t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1" name="Freeform 1571"/>
            <p:cNvSpPr/>
            <p:nvPr/>
          </p:nvSpPr>
          <p:spPr>
            <a:xfrm>
              <a:off x="8532360" y="5591160"/>
              <a:ext cx="78120" cy="185040"/>
            </a:xfrm>
            <a:custGeom>
              <a:avLst/>
              <a:gdLst/>
              <a:ahLst/>
              <a:rect l="l" t="t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2" name="Freeform 1572"/>
            <p:cNvSpPr/>
            <p:nvPr/>
          </p:nvSpPr>
          <p:spPr>
            <a:xfrm>
              <a:off x="8288280" y="5715720"/>
              <a:ext cx="289080" cy="61920"/>
            </a:xfrm>
            <a:custGeom>
              <a:avLst/>
              <a:gdLst/>
              <a:ahLst/>
              <a:rect l="l" t="t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cc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3" name="Freeform 1573"/>
            <p:cNvSpPr/>
            <p:nvPr/>
          </p:nvSpPr>
          <p:spPr>
            <a:xfrm>
              <a:off x="8541360" y="5592960"/>
              <a:ext cx="73080" cy="185760"/>
            </a:xfrm>
            <a:custGeom>
              <a:avLst/>
              <a:gdLst/>
              <a:ahLst/>
              <a:rect l="l" t="t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4" name="Freeform 1574"/>
            <p:cNvSpPr/>
            <p:nvPr/>
          </p:nvSpPr>
          <p:spPr>
            <a:xfrm>
              <a:off x="8288640" y="5724000"/>
              <a:ext cx="257040" cy="60840"/>
            </a:xfrm>
            <a:custGeom>
              <a:avLst/>
              <a:gdLst/>
              <a:ahLst/>
              <a:rect l="l" t="t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05" name="Group 1575"/>
            <p:cNvGrpSpPr/>
            <p:nvPr/>
          </p:nvGrpSpPr>
          <p:grpSpPr>
            <a:xfrm>
              <a:off x="8284320" y="5790240"/>
              <a:ext cx="86400" cy="35640"/>
              <a:chOff x="8284320" y="5790240"/>
              <a:chExt cx="86400" cy="35640"/>
            </a:xfrm>
          </p:grpSpPr>
          <p:sp>
            <p:nvSpPr>
              <p:cNvPr id="506" name="Freeform 1576"/>
              <p:cNvSpPr/>
              <p:nvPr/>
            </p:nvSpPr>
            <p:spPr>
              <a:xfrm>
                <a:off x="8284320" y="5790240"/>
                <a:ext cx="86400" cy="35640"/>
              </a:xfrm>
              <a:custGeom>
                <a:avLst/>
                <a:gdLst/>
                <a:ahLst/>
                <a:rect l="l" t="t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7" name="Freeform 1577"/>
              <p:cNvSpPr/>
              <p:nvPr/>
            </p:nvSpPr>
            <p:spPr>
              <a:xfrm>
                <a:off x="8286120" y="5790960"/>
                <a:ext cx="83520" cy="33840"/>
              </a:xfrm>
              <a:custGeom>
                <a:avLst/>
                <a:gdLst/>
                <a:ahLst/>
                <a:rect l="l" t="t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8" name="Freeform 1578"/>
              <p:cNvSpPr/>
              <p:nvPr/>
            </p:nvSpPr>
            <p:spPr>
              <a:xfrm>
                <a:off x="8292240" y="5804640"/>
                <a:ext cx="28800" cy="10080"/>
              </a:xfrm>
              <a:custGeom>
                <a:avLst/>
                <a:gdLst/>
                <a:ahLst/>
                <a:rect l="l" t="t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9" name="Freeform 1579"/>
              <p:cNvSpPr/>
              <p:nvPr/>
            </p:nvSpPr>
            <p:spPr>
              <a:xfrm>
                <a:off x="8291160" y="5809680"/>
                <a:ext cx="21600" cy="6120"/>
              </a:xfrm>
              <a:custGeom>
                <a:avLst/>
                <a:gdLst/>
                <a:ahLst/>
                <a:rect l="l" t="t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0" name="Freeform 1580"/>
              <p:cNvSpPr/>
              <p:nvPr/>
            </p:nvSpPr>
            <p:spPr>
              <a:xfrm>
                <a:off x="8317080" y="5811840"/>
                <a:ext cx="28800" cy="10440"/>
              </a:xfrm>
              <a:custGeom>
                <a:avLst/>
                <a:gdLst/>
                <a:ahLst/>
                <a:rect l="l" t="t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1" name="Freeform 1581"/>
              <p:cNvSpPr/>
              <p:nvPr/>
            </p:nvSpPr>
            <p:spPr>
              <a:xfrm>
                <a:off x="8316000" y="5817240"/>
                <a:ext cx="21600" cy="6120"/>
              </a:xfrm>
              <a:custGeom>
                <a:avLst/>
                <a:gdLst/>
                <a:ahLst/>
                <a:rect l="l" t="t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12" name="Freeform 1582"/>
            <p:cNvSpPr/>
            <p:nvPr/>
          </p:nvSpPr>
          <p:spPr>
            <a:xfrm>
              <a:off x="8434440" y="5795640"/>
              <a:ext cx="105120" cy="79920"/>
            </a:xfrm>
            <a:custGeom>
              <a:avLst/>
              <a:gdLst/>
              <a:ahLst/>
              <a:rect l="l" t="t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3" name="Freeform 1583"/>
            <p:cNvSpPr/>
            <p:nvPr/>
          </p:nvSpPr>
          <p:spPr>
            <a:xfrm>
              <a:off x="8163720" y="5802120"/>
              <a:ext cx="270360" cy="72720"/>
            </a:xfrm>
            <a:custGeom>
              <a:avLst/>
              <a:gdLst/>
              <a:ahLst/>
              <a:rect l="l" t="t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4" name="Freeform 1584"/>
            <p:cNvSpPr/>
            <p:nvPr/>
          </p:nvSpPr>
          <p:spPr>
            <a:xfrm>
              <a:off x="8163720" y="5788800"/>
              <a:ext cx="1800" cy="14040"/>
            </a:xfrm>
            <a:custGeom>
              <a:avLst/>
              <a:gdLst/>
              <a:ahLst/>
              <a:rect l="l" t="t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5" name="Freeform 1585"/>
            <p:cNvSpPr/>
            <p:nvPr/>
          </p:nvSpPr>
          <p:spPr>
            <a:xfrm>
              <a:off x="8164080" y="5727600"/>
              <a:ext cx="124920" cy="60840"/>
            </a:xfrm>
            <a:custGeom>
              <a:avLst/>
              <a:gdLst/>
              <a:ahLst/>
              <a:rect l="l" t="t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6" name="Freeform 1586"/>
            <p:cNvSpPr/>
            <p:nvPr/>
          </p:nvSpPr>
          <p:spPr>
            <a:xfrm>
              <a:off x="8172360" y="5791680"/>
              <a:ext cx="256320" cy="69840"/>
            </a:xfrm>
            <a:custGeom>
              <a:avLst/>
              <a:gdLst/>
              <a:ahLst/>
              <a:rect l="l" t="t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7" name="Freeform 1587"/>
            <p:cNvSpPr/>
            <p:nvPr/>
          </p:nvSpPr>
          <p:spPr>
            <a:xfrm flipV="1">
              <a:off x="8429760" y="5785200"/>
              <a:ext cx="104040" cy="72360"/>
            </a:xfrm>
            <a:custGeom>
              <a:avLst/>
              <a:gdLst/>
              <a:ahLst/>
              <a:rect l="l" t="t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18" name="Group 1588"/>
          <p:cNvGrpSpPr/>
          <p:nvPr/>
        </p:nvGrpSpPr>
        <p:grpSpPr>
          <a:xfrm>
            <a:off x="6829560" y="3030480"/>
            <a:ext cx="443520" cy="411840"/>
            <a:chOff x="6829560" y="3030480"/>
            <a:chExt cx="443520" cy="411840"/>
          </a:xfrm>
        </p:grpSpPr>
        <p:pic>
          <p:nvPicPr>
            <p:cNvPr id="519" name="Picture 1589" descr="antenna_stylized"/>
            <p:cNvPicPr/>
            <p:nvPr/>
          </p:nvPicPr>
          <p:blipFill>
            <a:blip r:embed="rId19"/>
            <a:stretch/>
          </p:blipFill>
          <p:spPr>
            <a:xfrm>
              <a:off x="6829560" y="3030480"/>
              <a:ext cx="439920" cy="222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20" name="Picture 1590" descr="laptop_keyboard"/>
            <p:cNvPicPr/>
            <p:nvPr/>
          </p:nvPicPr>
          <p:blipFill>
            <a:blip r:embed="rId20"/>
            <a:stretch/>
          </p:blipFill>
          <p:spPr>
            <a:xfrm flipH="1" rot="109200">
              <a:off x="6851880" y="3277800"/>
              <a:ext cx="362160" cy="158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21" name="Freeform 1591"/>
            <p:cNvSpPr/>
            <p:nvPr/>
          </p:nvSpPr>
          <p:spPr>
            <a:xfrm>
              <a:off x="6971040" y="3124080"/>
              <a:ext cx="291240" cy="207000"/>
            </a:xfrm>
            <a:custGeom>
              <a:avLst/>
              <a:gdLst/>
              <a:ahLst/>
              <a:rect l="l" t="t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522" name="Picture 1592" descr="screen"/>
            <p:cNvPicPr/>
            <p:nvPr/>
          </p:nvPicPr>
          <p:blipFill>
            <a:blip r:embed="rId21"/>
            <a:stretch/>
          </p:blipFill>
          <p:spPr>
            <a:xfrm>
              <a:off x="6985440" y="3129480"/>
              <a:ext cx="264600" cy="188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23" name="Freeform 1593"/>
            <p:cNvSpPr/>
            <p:nvPr/>
          </p:nvSpPr>
          <p:spPr>
            <a:xfrm>
              <a:off x="7024320" y="3117960"/>
              <a:ext cx="246600" cy="37800"/>
            </a:xfrm>
            <a:custGeom>
              <a:avLst/>
              <a:gdLst/>
              <a:ahLst/>
              <a:rect l="l" t="t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4" name="Freeform 1594"/>
            <p:cNvSpPr/>
            <p:nvPr/>
          </p:nvSpPr>
          <p:spPr>
            <a:xfrm>
              <a:off x="6968520" y="3117600"/>
              <a:ext cx="67680" cy="160200"/>
            </a:xfrm>
            <a:custGeom>
              <a:avLst/>
              <a:gdLst/>
              <a:ahLst/>
              <a:rect l="l" t="t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5" name="Freeform 1595"/>
            <p:cNvSpPr/>
            <p:nvPr/>
          </p:nvSpPr>
          <p:spPr>
            <a:xfrm>
              <a:off x="7196400" y="3146760"/>
              <a:ext cx="73080" cy="185040"/>
            </a:xfrm>
            <a:custGeom>
              <a:avLst/>
              <a:gdLst/>
              <a:ahLst/>
              <a:rect l="l" t="t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6" name="Freeform 1596"/>
            <p:cNvSpPr/>
            <p:nvPr/>
          </p:nvSpPr>
          <p:spPr>
            <a:xfrm>
              <a:off x="6967800" y="3270960"/>
              <a:ext cx="270720" cy="61920"/>
            </a:xfrm>
            <a:custGeom>
              <a:avLst/>
              <a:gdLst/>
              <a:ahLst/>
              <a:rect l="l" t="t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cc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7" name="Freeform 1597"/>
            <p:cNvSpPr/>
            <p:nvPr/>
          </p:nvSpPr>
          <p:spPr>
            <a:xfrm>
              <a:off x="7204680" y="3148200"/>
              <a:ext cx="68400" cy="185760"/>
            </a:xfrm>
            <a:custGeom>
              <a:avLst/>
              <a:gdLst/>
              <a:ahLst/>
              <a:rect l="l" t="t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8" name="Freeform 1598"/>
            <p:cNvSpPr/>
            <p:nvPr/>
          </p:nvSpPr>
          <p:spPr>
            <a:xfrm>
              <a:off x="6968160" y="3279240"/>
              <a:ext cx="240840" cy="60840"/>
            </a:xfrm>
            <a:custGeom>
              <a:avLst/>
              <a:gdLst/>
              <a:ahLst/>
              <a:rect l="l" t="t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29" name="Group 1599"/>
            <p:cNvGrpSpPr/>
            <p:nvPr/>
          </p:nvGrpSpPr>
          <p:grpSpPr>
            <a:xfrm>
              <a:off x="6964200" y="3345480"/>
              <a:ext cx="81000" cy="35640"/>
              <a:chOff x="6964200" y="3345480"/>
              <a:chExt cx="81000" cy="35640"/>
            </a:xfrm>
          </p:grpSpPr>
          <p:sp>
            <p:nvSpPr>
              <p:cNvPr id="530" name="Freeform 1600"/>
              <p:cNvSpPr/>
              <p:nvPr/>
            </p:nvSpPr>
            <p:spPr>
              <a:xfrm>
                <a:off x="6964200" y="3345480"/>
                <a:ext cx="81000" cy="35640"/>
              </a:xfrm>
              <a:custGeom>
                <a:avLst/>
                <a:gdLst/>
                <a:ahLst/>
                <a:rect l="l" t="t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1" name="Freeform 1601"/>
              <p:cNvSpPr/>
              <p:nvPr/>
            </p:nvSpPr>
            <p:spPr>
              <a:xfrm>
                <a:off x="6965640" y="3346200"/>
                <a:ext cx="78120" cy="33840"/>
              </a:xfrm>
              <a:custGeom>
                <a:avLst/>
                <a:gdLst/>
                <a:ahLst/>
                <a:rect l="l" t="t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2" name="Freeform 1602"/>
              <p:cNvSpPr/>
              <p:nvPr/>
            </p:nvSpPr>
            <p:spPr>
              <a:xfrm>
                <a:off x="6971400" y="3359880"/>
                <a:ext cx="27000" cy="10080"/>
              </a:xfrm>
              <a:custGeom>
                <a:avLst/>
                <a:gdLst/>
                <a:ahLst/>
                <a:rect l="l" t="t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3" name="Freeform 1603"/>
              <p:cNvSpPr/>
              <p:nvPr/>
            </p:nvSpPr>
            <p:spPr>
              <a:xfrm>
                <a:off x="6970320" y="3364920"/>
                <a:ext cx="20160" cy="6120"/>
              </a:xfrm>
              <a:custGeom>
                <a:avLst/>
                <a:gdLst/>
                <a:ahLst/>
                <a:rect l="l" t="t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4" name="Freeform 1604"/>
              <p:cNvSpPr/>
              <p:nvPr/>
            </p:nvSpPr>
            <p:spPr>
              <a:xfrm>
                <a:off x="6994440" y="3367080"/>
                <a:ext cx="27000" cy="10440"/>
              </a:xfrm>
              <a:custGeom>
                <a:avLst/>
                <a:gdLst/>
                <a:ahLst/>
                <a:rect l="l" t="t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5" name="Freeform 1605"/>
              <p:cNvSpPr/>
              <p:nvPr/>
            </p:nvSpPr>
            <p:spPr>
              <a:xfrm>
                <a:off x="6993720" y="3372480"/>
                <a:ext cx="20160" cy="6120"/>
              </a:xfrm>
              <a:custGeom>
                <a:avLst/>
                <a:gdLst/>
                <a:ahLst/>
                <a:rect l="l" t="t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36" name="Freeform 1606"/>
            <p:cNvSpPr/>
            <p:nvPr/>
          </p:nvSpPr>
          <p:spPr>
            <a:xfrm>
              <a:off x="7104600" y="3350880"/>
              <a:ext cx="98280" cy="79920"/>
            </a:xfrm>
            <a:custGeom>
              <a:avLst/>
              <a:gdLst/>
              <a:ahLst/>
              <a:rect l="l" t="t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7" name="Freeform 1607"/>
            <p:cNvSpPr/>
            <p:nvPr/>
          </p:nvSpPr>
          <p:spPr>
            <a:xfrm>
              <a:off x="6850800" y="3357360"/>
              <a:ext cx="253080" cy="72720"/>
            </a:xfrm>
            <a:custGeom>
              <a:avLst/>
              <a:gdLst/>
              <a:ahLst/>
              <a:rect l="l" t="t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8" name="Freeform 1608"/>
            <p:cNvSpPr/>
            <p:nvPr/>
          </p:nvSpPr>
          <p:spPr>
            <a:xfrm>
              <a:off x="6851160" y="3344040"/>
              <a:ext cx="1800" cy="14040"/>
            </a:xfrm>
            <a:custGeom>
              <a:avLst/>
              <a:gdLst/>
              <a:ahLst/>
              <a:rect l="l" t="t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9" name="Freeform 1609"/>
            <p:cNvSpPr/>
            <p:nvPr/>
          </p:nvSpPr>
          <p:spPr>
            <a:xfrm>
              <a:off x="6851160" y="3282840"/>
              <a:ext cx="117000" cy="60840"/>
            </a:xfrm>
            <a:custGeom>
              <a:avLst/>
              <a:gdLst/>
              <a:ahLst/>
              <a:rect l="l" t="t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0" name="Freeform 1610"/>
            <p:cNvSpPr/>
            <p:nvPr/>
          </p:nvSpPr>
          <p:spPr>
            <a:xfrm>
              <a:off x="6859080" y="3346920"/>
              <a:ext cx="240120" cy="69840"/>
            </a:xfrm>
            <a:custGeom>
              <a:avLst/>
              <a:gdLst/>
              <a:ahLst/>
              <a:rect l="l" t="t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1" name="Freeform 1611"/>
            <p:cNvSpPr/>
            <p:nvPr/>
          </p:nvSpPr>
          <p:spPr>
            <a:xfrm flipV="1">
              <a:off x="7099920" y="3340440"/>
              <a:ext cx="97200" cy="72360"/>
            </a:xfrm>
            <a:custGeom>
              <a:avLst/>
              <a:gdLst/>
              <a:ahLst/>
              <a:rect l="l" t="t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42" name="Group 1612"/>
          <p:cNvGrpSpPr/>
          <p:nvPr/>
        </p:nvGrpSpPr>
        <p:grpSpPr>
          <a:xfrm>
            <a:off x="7209720" y="3211560"/>
            <a:ext cx="413280" cy="371880"/>
            <a:chOff x="7209720" y="3211560"/>
            <a:chExt cx="413280" cy="371880"/>
          </a:xfrm>
        </p:grpSpPr>
        <p:pic>
          <p:nvPicPr>
            <p:cNvPr id="543" name="Picture 1613" descr="desktop_computer_stylized_medium"/>
            <p:cNvPicPr/>
            <p:nvPr/>
          </p:nvPicPr>
          <p:blipFill>
            <a:blip r:embed="rId22"/>
            <a:stretch/>
          </p:blipFill>
          <p:spPr>
            <a:xfrm flipH="1">
              <a:off x="7209720" y="3211560"/>
              <a:ext cx="413280" cy="3718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44" name="Freeform 1614"/>
            <p:cNvSpPr/>
            <p:nvPr/>
          </p:nvSpPr>
          <p:spPr>
            <a:xfrm flipH="1">
              <a:off x="7384680" y="3247200"/>
              <a:ext cx="194400" cy="16992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45" name="Group 1615"/>
          <p:cNvGrpSpPr/>
          <p:nvPr/>
        </p:nvGrpSpPr>
        <p:grpSpPr>
          <a:xfrm>
            <a:off x="8575560" y="5411880"/>
            <a:ext cx="473760" cy="412200"/>
            <a:chOff x="8575560" y="5411880"/>
            <a:chExt cx="473760" cy="412200"/>
          </a:xfrm>
        </p:grpSpPr>
        <p:pic>
          <p:nvPicPr>
            <p:cNvPr id="546" name="Picture 1616" descr="antenna_stylized"/>
            <p:cNvPicPr/>
            <p:nvPr/>
          </p:nvPicPr>
          <p:blipFill>
            <a:blip r:embed="rId23"/>
            <a:stretch/>
          </p:blipFill>
          <p:spPr>
            <a:xfrm>
              <a:off x="8575560" y="5411880"/>
              <a:ext cx="469800" cy="222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47" name="Picture 1617" descr="laptop_keyboard"/>
            <p:cNvPicPr/>
            <p:nvPr/>
          </p:nvPicPr>
          <p:blipFill>
            <a:blip r:embed="rId24"/>
            <a:stretch/>
          </p:blipFill>
          <p:spPr>
            <a:xfrm flipH="1" rot="109200">
              <a:off x="8599320" y="5659200"/>
              <a:ext cx="387000" cy="158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48" name="Freeform 1618"/>
            <p:cNvSpPr/>
            <p:nvPr/>
          </p:nvSpPr>
          <p:spPr>
            <a:xfrm>
              <a:off x="8727120" y="5505480"/>
              <a:ext cx="311040" cy="207000"/>
            </a:xfrm>
            <a:custGeom>
              <a:avLst/>
              <a:gdLst/>
              <a:ahLst/>
              <a:rect l="l" t="t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549" name="Picture 1619" descr="screen"/>
            <p:cNvPicPr/>
            <p:nvPr/>
          </p:nvPicPr>
          <p:blipFill>
            <a:blip r:embed="rId25"/>
            <a:stretch/>
          </p:blipFill>
          <p:spPr>
            <a:xfrm>
              <a:off x="8742600" y="5510880"/>
              <a:ext cx="282600" cy="188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50" name="Freeform 1620"/>
            <p:cNvSpPr/>
            <p:nvPr/>
          </p:nvSpPr>
          <p:spPr>
            <a:xfrm>
              <a:off x="8784000" y="5499360"/>
              <a:ext cx="263520" cy="37800"/>
            </a:xfrm>
            <a:custGeom>
              <a:avLst/>
              <a:gdLst/>
              <a:ahLst/>
              <a:rect l="l" t="t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1" name="Freeform 1621"/>
            <p:cNvSpPr/>
            <p:nvPr/>
          </p:nvSpPr>
          <p:spPr>
            <a:xfrm>
              <a:off x="8724240" y="5499000"/>
              <a:ext cx="72360" cy="160200"/>
            </a:xfrm>
            <a:custGeom>
              <a:avLst/>
              <a:gdLst/>
              <a:ahLst/>
              <a:rect l="l" t="t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2" name="Freeform 1622"/>
            <p:cNvSpPr/>
            <p:nvPr/>
          </p:nvSpPr>
          <p:spPr>
            <a:xfrm>
              <a:off x="8967240" y="5527800"/>
              <a:ext cx="78120" cy="185040"/>
            </a:xfrm>
            <a:custGeom>
              <a:avLst/>
              <a:gdLst/>
              <a:ahLst/>
              <a:rect l="l" t="t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3" name="Freeform 1623"/>
            <p:cNvSpPr/>
            <p:nvPr/>
          </p:nvSpPr>
          <p:spPr>
            <a:xfrm>
              <a:off x="8723520" y="5652000"/>
              <a:ext cx="289080" cy="61920"/>
            </a:xfrm>
            <a:custGeom>
              <a:avLst/>
              <a:gdLst/>
              <a:ahLst/>
              <a:rect l="l" t="t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cc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4" name="Freeform 1624"/>
            <p:cNvSpPr/>
            <p:nvPr/>
          </p:nvSpPr>
          <p:spPr>
            <a:xfrm>
              <a:off x="8976240" y="5529240"/>
              <a:ext cx="73080" cy="185760"/>
            </a:xfrm>
            <a:custGeom>
              <a:avLst/>
              <a:gdLst/>
              <a:ahLst/>
              <a:rect l="l" t="t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5" name="Freeform 1625"/>
            <p:cNvSpPr/>
            <p:nvPr/>
          </p:nvSpPr>
          <p:spPr>
            <a:xfrm>
              <a:off x="8723880" y="5660280"/>
              <a:ext cx="257040" cy="60840"/>
            </a:xfrm>
            <a:custGeom>
              <a:avLst/>
              <a:gdLst/>
              <a:ahLst/>
              <a:rect l="l" t="t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56" name="Group 1626"/>
            <p:cNvGrpSpPr/>
            <p:nvPr/>
          </p:nvGrpSpPr>
          <p:grpSpPr>
            <a:xfrm>
              <a:off x="8719560" y="5726880"/>
              <a:ext cx="86400" cy="35640"/>
              <a:chOff x="8719560" y="5726880"/>
              <a:chExt cx="86400" cy="35640"/>
            </a:xfrm>
          </p:grpSpPr>
          <p:sp>
            <p:nvSpPr>
              <p:cNvPr id="557" name="Freeform 1627"/>
              <p:cNvSpPr/>
              <p:nvPr/>
            </p:nvSpPr>
            <p:spPr>
              <a:xfrm>
                <a:off x="8719560" y="5726880"/>
                <a:ext cx="86400" cy="35640"/>
              </a:xfrm>
              <a:custGeom>
                <a:avLst/>
                <a:gdLst/>
                <a:ahLst/>
                <a:rect l="l" t="t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8" name="Freeform 1628"/>
              <p:cNvSpPr/>
              <p:nvPr/>
            </p:nvSpPr>
            <p:spPr>
              <a:xfrm>
                <a:off x="8721000" y="5727600"/>
                <a:ext cx="83520" cy="33840"/>
              </a:xfrm>
              <a:custGeom>
                <a:avLst/>
                <a:gdLst/>
                <a:ahLst/>
                <a:rect l="l" t="t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9" name="Freeform 1629"/>
              <p:cNvSpPr/>
              <p:nvPr/>
            </p:nvSpPr>
            <p:spPr>
              <a:xfrm>
                <a:off x="8727480" y="5741280"/>
                <a:ext cx="28800" cy="10080"/>
              </a:xfrm>
              <a:custGeom>
                <a:avLst/>
                <a:gdLst/>
                <a:ahLst/>
                <a:rect l="l" t="t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0" name="Freeform 1630"/>
              <p:cNvSpPr/>
              <p:nvPr/>
            </p:nvSpPr>
            <p:spPr>
              <a:xfrm>
                <a:off x="8726400" y="5746320"/>
                <a:ext cx="21600" cy="6120"/>
              </a:xfrm>
              <a:custGeom>
                <a:avLst/>
                <a:gdLst/>
                <a:ahLst/>
                <a:rect l="l" t="t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1" name="Freeform 1631"/>
              <p:cNvSpPr/>
              <p:nvPr/>
            </p:nvSpPr>
            <p:spPr>
              <a:xfrm>
                <a:off x="8751960" y="5748480"/>
                <a:ext cx="28800" cy="10440"/>
              </a:xfrm>
              <a:custGeom>
                <a:avLst/>
                <a:gdLst/>
                <a:ahLst/>
                <a:rect l="l" t="t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2" name="Freeform 1632"/>
              <p:cNvSpPr/>
              <p:nvPr/>
            </p:nvSpPr>
            <p:spPr>
              <a:xfrm>
                <a:off x="8750880" y="5753880"/>
                <a:ext cx="21600" cy="6120"/>
              </a:xfrm>
              <a:custGeom>
                <a:avLst/>
                <a:gdLst/>
                <a:ahLst/>
                <a:rect l="l" t="t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63" name="Freeform 1633"/>
            <p:cNvSpPr/>
            <p:nvPr/>
          </p:nvSpPr>
          <p:spPr>
            <a:xfrm>
              <a:off x="8869320" y="5732280"/>
              <a:ext cx="105120" cy="79920"/>
            </a:xfrm>
            <a:custGeom>
              <a:avLst/>
              <a:gdLst/>
              <a:ahLst/>
              <a:rect l="l" t="t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4" name="Freeform 1634"/>
            <p:cNvSpPr/>
            <p:nvPr/>
          </p:nvSpPr>
          <p:spPr>
            <a:xfrm>
              <a:off x="8598600" y="5738760"/>
              <a:ext cx="270360" cy="72720"/>
            </a:xfrm>
            <a:custGeom>
              <a:avLst/>
              <a:gdLst/>
              <a:ahLst/>
              <a:rect l="l" t="t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5" name="Freeform 1635"/>
            <p:cNvSpPr/>
            <p:nvPr/>
          </p:nvSpPr>
          <p:spPr>
            <a:xfrm>
              <a:off x="8598960" y="5725080"/>
              <a:ext cx="1800" cy="14040"/>
            </a:xfrm>
            <a:custGeom>
              <a:avLst/>
              <a:gdLst/>
              <a:ahLst/>
              <a:rect l="l" t="t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6" name="Freeform 1636"/>
            <p:cNvSpPr/>
            <p:nvPr/>
          </p:nvSpPr>
          <p:spPr>
            <a:xfrm>
              <a:off x="8598960" y="5664240"/>
              <a:ext cx="124920" cy="60840"/>
            </a:xfrm>
            <a:custGeom>
              <a:avLst/>
              <a:gdLst/>
              <a:ahLst/>
              <a:rect l="l" t="t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7" name="Freeform 1637"/>
            <p:cNvSpPr/>
            <p:nvPr/>
          </p:nvSpPr>
          <p:spPr>
            <a:xfrm>
              <a:off x="8607600" y="5728320"/>
              <a:ext cx="256320" cy="69840"/>
            </a:xfrm>
            <a:custGeom>
              <a:avLst/>
              <a:gdLst/>
              <a:ahLst/>
              <a:rect l="l" t="t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8" name="Freeform 1638"/>
            <p:cNvSpPr/>
            <p:nvPr/>
          </p:nvSpPr>
          <p:spPr>
            <a:xfrm flipV="1">
              <a:off x="8864640" y="5721840"/>
              <a:ext cx="104040" cy="72360"/>
            </a:xfrm>
            <a:custGeom>
              <a:avLst/>
              <a:gdLst/>
              <a:ahLst/>
              <a:rect l="l" t="t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69" name="PlaceHolder 1"/>
          <p:cNvSpPr>
            <a:spLocks noGrp="1"/>
          </p:cNvSpPr>
          <p:nvPr>
            <p:ph type="title"/>
          </p:nvPr>
        </p:nvSpPr>
        <p:spPr>
          <a:xfrm>
            <a:off x="2309400" y="166680"/>
            <a:ext cx="8380800" cy="94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Network Layer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70" name="PlaceHolder 2"/>
          <p:cNvSpPr>
            <a:spLocks noGrp="1"/>
          </p:cNvSpPr>
          <p:nvPr>
            <p:ph/>
          </p:nvPr>
        </p:nvSpPr>
        <p:spPr>
          <a:xfrm>
            <a:off x="2070000" y="1255680"/>
            <a:ext cx="4364640" cy="50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transport segment from sending to receiving host 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on sending side encapsulates segments into datagrams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on receiving side, delivers segments to transport layer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network layer protocols in </a:t>
            </a:r>
            <a:r>
              <a:rPr b="0" i="1" lang="en-US" sz="2800" spc="-1" strike="noStrike">
                <a:solidFill>
                  <a:srgbClr val="000099"/>
                </a:solidFill>
                <a:latin typeface="Arial Unicode MS"/>
                <a:ea typeface="Arial Unicode MS"/>
              </a:rPr>
              <a:t>every</a:t>
            </a:r>
            <a:r>
              <a:rPr b="0" lang="en-US" sz="2800" spc="-1" strike="noStrike">
                <a:solidFill>
                  <a:srgbClr val="000099"/>
                </a:solidFill>
                <a:latin typeface="Arial Unicode MS"/>
                <a:ea typeface="Arial Unicode M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host, router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router examines header fields in all IP datagrams passing through it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400" spc="-1" strike="noStrike">
              <a:latin typeface="Arial"/>
            </a:endParaRPr>
          </a:p>
        </p:txBody>
      </p:sp>
      <p:grpSp>
        <p:nvGrpSpPr>
          <p:cNvPr id="571" name="Group 1046"/>
          <p:cNvGrpSpPr/>
          <p:nvPr/>
        </p:nvGrpSpPr>
        <p:grpSpPr>
          <a:xfrm>
            <a:off x="6924600" y="1141560"/>
            <a:ext cx="1046520" cy="1017360"/>
            <a:chOff x="6924600" y="1141560"/>
            <a:chExt cx="1046520" cy="1017360"/>
          </a:xfrm>
        </p:grpSpPr>
        <p:sp>
          <p:nvSpPr>
            <p:cNvPr id="572" name="Freeform 1030"/>
            <p:cNvSpPr/>
            <p:nvPr/>
          </p:nvSpPr>
          <p:spPr>
            <a:xfrm>
              <a:off x="6924600" y="1195560"/>
              <a:ext cx="303840" cy="941760"/>
            </a:xfrm>
            <a:custGeom>
              <a:avLst/>
              <a:gdLst/>
              <a:ahLst/>
              <a:rect l="l" t="t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73" name="Group 310"/>
            <p:cNvGrpSpPr/>
            <p:nvPr/>
          </p:nvGrpSpPr>
          <p:grpSpPr>
            <a:xfrm>
              <a:off x="7157880" y="1141560"/>
              <a:ext cx="813240" cy="1017360"/>
              <a:chOff x="7157880" y="1141560"/>
              <a:chExt cx="813240" cy="1017360"/>
            </a:xfrm>
          </p:grpSpPr>
          <p:sp>
            <p:nvSpPr>
              <p:cNvPr id="574" name="Rectangle 311"/>
              <p:cNvSpPr/>
              <p:nvPr/>
            </p:nvSpPr>
            <p:spPr>
              <a:xfrm>
                <a:off x="7256520" y="1141560"/>
                <a:ext cx="675360" cy="775080"/>
              </a:xfrm>
              <a:prstGeom prst="rect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5" name="Rectangle 312"/>
              <p:cNvSpPr/>
              <p:nvPr/>
            </p:nvSpPr>
            <p:spPr>
              <a:xfrm>
                <a:off x="7223040" y="1165320"/>
                <a:ext cx="689400" cy="799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6" name="Rectangle 313"/>
              <p:cNvSpPr/>
              <p:nvPr/>
            </p:nvSpPr>
            <p:spPr>
              <a:xfrm>
                <a:off x="7227720" y="1484280"/>
                <a:ext cx="684720" cy="170280"/>
              </a:xfrm>
              <a:prstGeom prst="rect">
                <a:avLst/>
              </a:prstGeom>
              <a:solidFill>
                <a:srgbClr val="cc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7" name="Text Box 314"/>
              <p:cNvSpPr/>
              <p:nvPr/>
            </p:nvSpPr>
            <p:spPr>
              <a:xfrm>
                <a:off x="7157880" y="1155600"/>
                <a:ext cx="813240" cy="10033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application</a:t>
                </a:r>
                <a:endParaRPr b="0" lang="en-US" sz="10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transport</a:t>
                </a:r>
                <a:endParaRPr b="0" lang="en-US" sz="10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000" spc="-1" strike="noStrike">
                    <a:solidFill>
                      <a:srgbClr val="ffffff"/>
                    </a:solidFill>
                    <a:latin typeface="Arial Unicode MS"/>
                    <a:ea typeface="Arial Unicode MS"/>
                  </a:rPr>
                  <a:t>network</a:t>
                </a:r>
                <a:endParaRPr b="0" lang="en-US" sz="10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data link</a:t>
                </a:r>
                <a:endParaRPr b="0" lang="en-US" sz="10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physical</a:t>
                </a:r>
                <a:endParaRPr b="0" lang="en-US" sz="1000" spc="-1" strike="noStrike">
                  <a:latin typeface="Arial"/>
                </a:endParaRPr>
              </a:p>
            </p:txBody>
          </p:sp>
          <p:sp>
            <p:nvSpPr>
              <p:cNvPr id="578" name="Line 315"/>
              <p:cNvSpPr/>
              <p:nvPr/>
            </p:nvSpPr>
            <p:spPr>
              <a:xfrm>
                <a:off x="7223040" y="1498320"/>
                <a:ext cx="690480" cy="504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9" name="Line 316"/>
              <p:cNvSpPr/>
              <p:nvPr/>
            </p:nvSpPr>
            <p:spPr>
              <a:xfrm>
                <a:off x="7232400" y="1650960"/>
                <a:ext cx="690480" cy="468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0" name="Line 317"/>
              <p:cNvSpPr/>
              <p:nvPr/>
            </p:nvSpPr>
            <p:spPr>
              <a:xfrm>
                <a:off x="7232400" y="1784160"/>
                <a:ext cx="690480" cy="468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1" name="Line 318"/>
              <p:cNvSpPr/>
              <p:nvPr/>
            </p:nvSpPr>
            <p:spPr>
              <a:xfrm>
                <a:off x="7232400" y="1336320"/>
                <a:ext cx="690480" cy="504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582" name="Group 1047"/>
          <p:cNvGrpSpPr/>
          <p:nvPr/>
        </p:nvGrpSpPr>
        <p:grpSpPr>
          <a:xfrm>
            <a:off x="9620280" y="4148280"/>
            <a:ext cx="1046520" cy="1017360"/>
            <a:chOff x="9620280" y="4148280"/>
            <a:chExt cx="1046520" cy="1017360"/>
          </a:xfrm>
        </p:grpSpPr>
        <p:sp>
          <p:nvSpPr>
            <p:cNvPr id="583" name="Freeform 1048"/>
            <p:cNvSpPr/>
            <p:nvPr/>
          </p:nvSpPr>
          <p:spPr>
            <a:xfrm>
              <a:off x="9620280" y="4202280"/>
              <a:ext cx="303840" cy="941760"/>
            </a:xfrm>
            <a:custGeom>
              <a:avLst/>
              <a:gdLst/>
              <a:ahLst/>
              <a:rect l="l" t="t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84" name="Group 1049"/>
            <p:cNvGrpSpPr/>
            <p:nvPr/>
          </p:nvGrpSpPr>
          <p:grpSpPr>
            <a:xfrm>
              <a:off x="9853560" y="4148280"/>
              <a:ext cx="813240" cy="1017360"/>
              <a:chOff x="9853560" y="4148280"/>
              <a:chExt cx="813240" cy="1017360"/>
            </a:xfrm>
          </p:grpSpPr>
          <p:sp>
            <p:nvSpPr>
              <p:cNvPr id="585" name="Rectangle 1050"/>
              <p:cNvSpPr/>
              <p:nvPr/>
            </p:nvSpPr>
            <p:spPr>
              <a:xfrm>
                <a:off x="9952200" y="4148280"/>
                <a:ext cx="675360" cy="775080"/>
              </a:xfrm>
              <a:prstGeom prst="rect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6" name="Rectangle 1051"/>
              <p:cNvSpPr/>
              <p:nvPr/>
            </p:nvSpPr>
            <p:spPr>
              <a:xfrm>
                <a:off x="9918720" y="4172040"/>
                <a:ext cx="689400" cy="799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7" name="Rectangle 1052"/>
              <p:cNvSpPr/>
              <p:nvPr/>
            </p:nvSpPr>
            <p:spPr>
              <a:xfrm>
                <a:off x="9923400" y="4491000"/>
                <a:ext cx="684720" cy="170280"/>
              </a:xfrm>
              <a:prstGeom prst="rect">
                <a:avLst/>
              </a:prstGeom>
              <a:solidFill>
                <a:srgbClr val="cc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8" name="Text Box 1053"/>
              <p:cNvSpPr/>
              <p:nvPr/>
            </p:nvSpPr>
            <p:spPr>
              <a:xfrm>
                <a:off x="9853560" y="4162320"/>
                <a:ext cx="813240" cy="10033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application</a:t>
                </a:r>
                <a:endParaRPr b="0" lang="en-US" sz="10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transport</a:t>
                </a:r>
                <a:endParaRPr b="0" lang="en-US" sz="10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000" spc="-1" strike="noStrike">
                    <a:solidFill>
                      <a:srgbClr val="ffffff"/>
                    </a:solidFill>
                    <a:latin typeface="Arial Unicode MS"/>
                    <a:ea typeface="Arial Unicode MS"/>
                  </a:rPr>
                  <a:t>network</a:t>
                </a:r>
                <a:endParaRPr b="0" lang="en-US" sz="10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data link</a:t>
                </a:r>
                <a:endParaRPr b="0" lang="en-US" sz="10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physical</a:t>
                </a:r>
                <a:endParaRPr b="0" lang="en-US" sz="1000" spc="-1" strike="noStrike">
                  <a:latin typeface="Arial"/>
                </a:endParaRPr>
              </a:p>
            </p:txBody>
          </p:sp>
          <p:sp>
            <p:nvSpPr>
              <p:cNvPr id="589" name="Line 1054"/>
              <p:cNvSpPr/>
              <p:nvPr/>
            </p:nvSpPr>
            <p:spPr>
              <a:xfrm>
                <a:off x="9918360" y="4505040"/>
                <a:ext cx="690840" cy="504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0" name="Line 1055"/>
              <p:cNvSpPr/>
              <p:nvPr/>
            </p:nvSpPr>
            <p:spPr>
              <a:xfrm>
                <a:off x="9928080" y="4657680"/>
                <a:ext cx="690480" cy="468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1" name="Line 1056"/>
              <p:cNvSpPr/>
              <p:nvPr/>
            </p:nvSpPr>
            <p:spPr>
              <a:xfrm>
                <a:off x="9928080" y="4790880"/>
                <a:ext cx="690480" cy="468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2" name="Line 1057"/>
              <p:cNvSpPr/>
              <p:nvPr/>
            </p:nvSpPr>
            <p:spPr>
              <a:xfrm>
                <a:off x="9928080" y="4343400"/>
                <a:ext cx="690480" cy="468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593" name="Group 1278"/>
          <p:cNvGrpSpPr/>
          <p:nvPr/>
        </p:nvGrpSpPr>
        <p:grpSpPr>
          <a:xfrm>
            <a:off x="7377120" y="1763640"/>
            <a:ext cx="2545200" cy="3426120"/>
            <a:chOff x="7377120" y="1763640"/>
            <a:chExt cx="2545200" cy="3426120"/>
          </a:xfrm>
        </p:grpSpPr>
        <p:grpSp>
          <p:nvGrpSpPr>
            <p:cNvPr id="594" name="Group 433"/>
            <p:cNvGrpSpPr/>
            <p:nvPr/>
          </p:nvGrpSpPr>
          <p:grpSpPr>
            <a:xfrm>
              <a:off x="7419960" y="2013120"/>
              <a:ext cx="813240" cy="698760"/>
              <a:chOff x="7419960" y="2013120"/>
              <a:chExt cx="813240" cy="698760"/>
            </a:xfrm>
          </p:grpSpPr>
          <p:sp>
            <p:nvSpPr>
              <p:cNvPr id="595" name="Line 434"/>
              <p:cNvSpPr/>
              <p:nvPr/>
            </p:nvSpPr>
            <p:spPr>
              <a:xfrm>
                <a:off x="7616520" y="2651040"/>
                <a:ext cx="495360" cy="144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6" name="Line 435"/>
              <p:cNvSpPr/>
              <p:nvPr/>
            </p:nvSpPr>
            <p:spPr>
              <a:xfrm flipV="1">
                <a:off x="7856280" y="2482560"/>
                <a:ext cx="1800" cy="16380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7" name="Oval 436"/>
              <p:cNvSpPr/>
              <p:nvPr/>
            </p:nvSpPr>
            <p:spPr>
              <a:xfrm>
                <a:off x="7596360" y="2363760"/>
                <a:ext cx="495720" cy="12744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8" name="Line 437"/>
              <p:cNvSpPr/>
              <p:nvPr/>
            </p:nvSpPr>
            <p:spPr>
              <a:xfrm>
                <a:off x="7596000" y="2352600"/>
                <a:ext cx="360" cy="7920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9" name="Line 438"/>
              <p:cNvSpPr/>
              <p:nvPr/>
            </p:nvSpPr>
            <p:spPr>
              <a:xfrm>
                <a:off x="8092800" y="2352600"/>
                <a:ext cx="360" cy="7920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0" name="Rectangle 439"/>
              <p:cNvSpPr/>
              <p:nvPr/>
            </p:nvSpPr>
            <p:spPr>
              <a:xfrm>
                <a:off x="7596360" y="2352600"/>
                <a:ext cx="491040" cy="76680"/>
              </a:xfrm>
              <a:prstGeom prst="rect">
                <a:avLst/>
              </a:prstGeom>
              <a:solidFill>
                <a:schemeClr val="hlink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1" name="Oval 440"/>
              <p:cNvSpPr/>
              <p:nvPr/>
            </p:nvSpPr>
            <p:spPr>
              <a:xfrm>
                <a:off x="7591320" y="2259000"/>
                <a:ext cx="495720" cy="1497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602" name="Group 441"/>
              <p:cNvGrpSpPr/>
              <p:nvPr/>
            </p:nvGrpSpPr>
            <p:grpSpPr>
              <a:xfrm>
                <a:off x="7710480" y="2292120"/>
                <a:ext cx="247320" cy="87840"/>
                <a:chOff x="7710480" y="2292120"/>
                <a:chExt cx="247320" cy="87840"/>
              </a:xfrm>
            </p:grpSpPr>
            <p:sp>
              <p:nvSpPr>
                <p:cNvPr id="603" name="Line 442"/>
                <p:cNvSpPr/>
                <p:nvPr/>
              </p:nvSpPr>
              <p:spPr>
                <a:xfrm flipV="1">
                  <a:off x="7710480" y="2292120"/>
                  <a:ext cx="88200" cy="180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04" name="Line 443"/>
                <p:cNvSpPr/>
                <p:nvPr/>
              </p:nvSpPr>
              <p:spPr>
                <a:xfrm>
                  <a:off x="7880040" y="2379600"/>
                  <a:ext cx="77760" cy="36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05" name="Line 444"/>
                <p:cNvSpPr/>
                <p:nvPr/>
              </p:nvSpPr>
              <p:spPr>
                <a:xfrm>
                  <a:off x="7791840" y="2293920"/>
                  <a:ext cx="91800" cy="8568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606" name="Group 445"/>
              <p:cNvGrpSpPr/>
              <p:nvPr/>
            </p:nvGrpSpPr>
            <p:grpSpPr>
              <a:xfrm>
                <a:off x="7710480" y="2290680"/>
                <a:ext cx="247320" cy="88920"/>
                <a:chOff x="7710480" y="2290680"/>
                <a:chExt cx="247320" cy="88920"/>
              </a:xfrm>
            </p:grpSpPr>
            <p:sp>
              <p:nvSpPr>
                <p:cNvPr id="607" name="Line 446"/>
                <p:cNvSpPr/>
                <p:nvPr/>
              </p:nvSpPr>
              <p:spPr>
                <a:xfrm>
                  <a:off x="7710480" y="2377800"/>
                  <a:ext cx="88200" cy="180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08" name="Line 447"/>
                <p:cNvSpPr/>
                <p:nvPr/>
              </p:nvSpPr>
              <p:spPr>
                <a:xfrm>
                  <a:off x="7880040" y="2290680"/>
                  <a:ext cx="77760" cy="36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09" name="Line 448"/>
                <p:cNvSpPr/>
                <p:nvPr/>
              </p:nvSpPr>
              <p:spPr>
                <a:xfrm flipV="1">
                  <a:off x="7791840" y="2290680"/>
                  <a:ext cx="91800" cy="8712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610" name="Rectangle 449"/>
              <p:cNvSpPr/>
              <p:nvPr/>
            </p:nvSpPr>
            <p:spPr>
              <a:xfrm>
                <a:off x="7513560" y="2170080"/>
                <a:ext cx="675360" cy="484560"/>
              </a:xfrm>
              <a:prstGeom prst="rect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1" name="Rectangle 450"/>
              <p:cNvSpPr/>
              <p:nvPr/>
            </p:nvSpPr>
            <p:spPr>
              <a:xfrm>
                <a:off x="7470720" y="2203560"/>
                <a:ext cx="689400" cy="49428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2" name="Line 451"/>
              <p:cNvSpPr/>
              <p:nvPr/>
            </p:nvSpPr>
            <p:spPr>
              <a:xfrm>
                <a:off x="7465680" y="2508120"/>
                <a:ext cx="690840" cy="468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3" name="Line 452"/>
              <p:cNvSpPr/>
              <p:nvPr/>
            </p:nvSpPr>
            <p:spPr>
              <a:xfrm>
                <a:off x="7475400" y="2355840"/>
                <a:ext cx="690480" cy="468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4" name="Rectangle 453"/>
              <p:cNvSpPr/>
              <p:nvPr/>
            </p:nvSpPr>
            <p:spPr>
              <a:xfrm>
                <a:off x="7466040" y="2208240"/>
                <a:ext cx="689400" cy="146520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5" name="Text Box 454"/>
              <p:cNvSpPr/>
              <p:nvPr/>
            </p:nvSpPr>
            <p:spPr>
              <a:xfrm>
                <a:off x="7419960" y="2013120"/>
                <a:ext cx="813240" cy="6987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US" sz="10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000" spc="-1" strike="noStrike">
                    <a:solidFill>
                      <a:srgbClr val="ffffff"/>
                    </a:solidFill>
                    <a:latin typeface="Arial Unicode MS"/>
                    <a:ea typeface="Arial Unicode MS"/>
                  </a:rPr>
                  <a:t>network</a:t>
                </a:r>
                <a:endParaRPr b="0" lang="en-US" sz="10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data link</a:t>
                </a:r>
                <a:endParaRPr b="0" lang="en-US" sz="10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physical</a:t>
                </a:r>
                <a:endParaRPr b="0" lang="en-US" sz="1000" spc="-1" strike="noStrike">
                  <a:latin typeface="Arial"/>
                </a:endParaRPr>
              </a:p>
            </p:txBody>
          </p:sp>
        </p:grpSp>
        <p:grpSp>
          <p:nvGrpSpPr>
            <p:cNvPr id="616" name="Group 1058"/>
            <p:cNvGrpSpPr/>
            <p:nvPr/>
          </p:nvGrpSpPr>
          <p:grpSpPr>
            <a:xfrm>
              <a:off x="8223120" y="2373480"/>
              <a:ext cx="813240" cy="698760"/>
              <a:chOff x="8223120" y="2373480"/>
              <a:chExt cx="813240" cy="698760"/>
            </a:xfrm>
          </p:grpSpPr>
          <p:sp>
            <p:nvSpPr>
              <p:cNvPr id="617" name="Line 1059"/>
              <p:cNvSpPr/>
              <p:nvPr/>
            </p:nvSpPr>
            <p:spPr>
              <a:xfrm>
                <a:off x="8420040" y="3011400"/>
                <a:ext cx="495360" cy="144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8" name="Line 1060"/>
              <p:cNvSpPr/>
              <p:nvPr/>
            </p:nvSpPr>
            <p:spPr>
              <a:xfrm flipV="1">
                <a:off x="8659800" y="2842920"/>
                <a:ext cx="1440" cy="16380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9" name="Oval 1061"/>
              <p:cNvSpPr/>
              <p:nvPr/>
            </p:nvSpPr>
            <p:spPr>
              <a:xfrm>
                <a:off x="8399520" y="2724120"/>
                <a:ext cx="495720" cy="12744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0" name="Line 1062"/>
              <p:cNvSpPr/>
              <p:nvPr/>
            </p:nvSpPr>
            <p:spPr>
              <a:xfrm>
                <a:off x="8399160" y="2712960"/>
                <a:ext cx="360" cy="7920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1" name="Line 1063"/>
              <p:cNvSpPr/>
              <p:nvPr/>
            </p:nvSpPr>
            <p:spPr>
              <a:xfrm>
                <a:off x="8896320" y="2712960"/>
                <a:ext cx="360" cy="7920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2" name="Rectangle 1064"/>
              <p:cNvSpPr/>
              <p:nvPr/>
            </p:nvSpPr>
            <p:spPr>
              <a:xfrm>
                <a:off x="8399520" y="2712960"/>
                <a:ext cx="491040" cy="76680"/>
              </a:xfrm>
              <a:prstGeom prst="rect">
                <a:avLst/>
              </a:prstGeom>
              <a:solidFill>
                <a:schemeClr val="hlink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3" name="Oval 1065"/>
              <p:cNvSpPr/>
              <p:nvPr/>
            </p:nvSpPr>
            <p:spPr>
              <a:xfrm>
                <a:off x="8394840" y="2619360"/>
                <a:ext cx="495720" cy="1497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624" name="Group 1066"/>
              <p:cNvGrpSpPr/>
              <p:nvPr/>
            </p:nvGrpSpPr>
            <p:grpSpPr>
              <a:xfrm>
                <a:off x="8513640" y="2652480"/>
                <a:ext cx="247680" cy="87840"/>
                <a:chOff x="8513640" y="2652480"/>
                <a:chExt cx="247680" cy="87840"/>
              </a:xfrm>
            </p:grpSpPr>
            <p:sp>
              <p:nvSpPr>
                <p:cNvPr id="625" name="Line 1067"/>
                <p:cNvSpPr/>
                <p:nvPr/>
              </p:nvSpPr>
              <p:spPr>
                <a:xfrm flipV="1">
                  <a:off x="8513640" y="2652480"/>
                  <a:ext cx="88560" cy="180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26" name="Line 1068"/>
                <p:cNvSpPr/>
                <p:nvPr/>
              </p:nvSpPr>
              <p:spPr>
                <a:xfrm>
                  <a:off x="8683560" y="2739960"/>
                  <a:ext cx="77760" cy="36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27" name="Line 1069"/>
                <p:cNvSpPr/>
                <p:nvPr/>
              </p:nvSpPr>
              <p:spPr>
                <a:xfrm>
                  <a:off x="8595000" y="2654280"/>
                  <a:ext cx="91800" cy="8568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628" name="Group 1070"/>
              <p:cNvGrpSpPr/>
              <p:nvPr/>
            </p:nvGrpSpPr>
            <p:grpSpPr>
              <a:xfrm>
                <a:off x="8513640" y="2651040"/>
                <a:ext cx="247680" cy="88920"/>
                <a:chOff x="8513640" y="2651040"/>
                <a:chExt cx="247680" cy="88920"/>
              </a:xfrm>
            </p:grpSpPr>
            <p:sp>
              <p:nvSpPr>
                <p:cNvPr id="629" name="Line 1071"/>
                <p:cNvSpPr/>
                <p:nvPr/>
              </p:nvSpPr>
              <p:spPr>
                <a:xfrm>
                  <a:off x="8513640" y="2738160"/>
                  <a:ext cx="88560" cy="180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30" name="Line 1072"/>
                <p:cNvSpPr/>
                <p:nvPr/>
              </p:nvSpPr>
              <p:spPr>
                <a:xfrm>
                  <a:off x="8683560" y="2651040"/>
                  <a:ext cx="77760" cy="36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31" name="Line 1073"/>
                <p:cNvSpPr/>
                <p:nvPr/>
              </p:nvSpPr>
              <p:spPr>
                <a:xfrm flipV="1">
                  <a:off x="8595000" y="2651040"/>
                  <a:ext cx="91800" cy="8712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632" name="Rectangle 1074"/>
              <p:cNvSpPr/>
              <p:nvPr/>
            </p:nvSpPr>
            <p:spPr>
              <a:xfrm>
                <a:off x="8317080" y="2530440"/>
                <a:ext cx="675360" cy="484560"/>
              </a:xfrm>
              <a:prstGeom prst="rect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3" name="Rectangle 1075"/>
              <p:cNvSpPr/>
              <p:nvPr/>
            </p:nvSpPr>
            <p:spPr>
              <a:xfrm>
                <a:off x="8273880" y="2563920"/>
                <a:ext cx="689400" cy="49428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4" name="Line 1076"/>
              <p:cNvSpPr/>
              <p:nvPr/>
            </p:nvSpPr>
            <p:spPr>
              <a:xfrm>
                <a:off x="8269200" y="2868480"/>
                <a:ext cx="690480" cy="468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5" name="Line 1077"/>
              <p:cNvSpPr/>
              <p:nvPr/>
            </p:nvSpPr>
            <p:spPr>
              <a:xfrm>
                <a:off x="8278560" y="2716200"/>
                <a:ext cx="690480" cy="468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6" name="Rectangle 1078"/>
              <p:cNvSpPr/>
              <p:nvPr/>
            </p:nvSpPr>
            <p:spPr>
              <a:xfrm>
                <a:off x="8269200" y="2568600"/>
                <a:ext cx="689400" cy="146520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7" name="Text Box 1079"/>
              <p:cNvSpPr/>
              <p:nvPr/>
            </p:nvSpPr>
            <p:spPr>
              <a:xfrm>
                <a:off x="8223120" y="2373480"/>
                <a:ext cx="813240" cy="6987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US" sz="10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000" spc="-1" strike="noStrike">
                    <a:solidFill>
                      <a:srgbClr val="ffffff"/>
                    </a:solidFill>
                    <a:latin typeface="Arial Unicode MS"/>
                    <a:ea typeface="Arial Unicode MS"/>
                  </a:rPr>
                  <a:t>network</a:t>
                </a:r>
                <a:endParaRPr b="0" lang="en-US" sz="10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data link</a:t>
                </a:r>
                <a:endParaRPr b="0" lang="en-US" sz="10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physical</a:t>
                </a:r>
                <a:endParaRPr b="0" lang="en-US" sz="1000" spc="-1" strike="noStrike">
                  <a:latin typeface="Arial"/>
                </a:endParaRPr>
              </a:p>
            </p:txBody>
          </p:sp>
        </p:grpSp>
        <p:grpSp>
          <p:nvGrpSpPr>
            <p:cNvPr id="638" name="Group 1080"/>
            <p:cNvGrpSpPr/>
            <p:nvPr/>
          </p:nvGrpSpPr>
          <p:grpSpPr>
            <a:xfrm>
              <a:off x="8943840" y="1763640"/>
              <a:ext cx="813240" cy="698760"/>
              <a:chOff x="8943840" y="1763640"/>
              <a:chExt cx="813240" cy="698760"/>
            </a:xfrm>
          </p:grpSpPr>
          <p:sp>
            <p:nvSpPr>
              <p:cNvPr id="639" name="Line 1081"/>
              <p:cNvSpPr/>
              <p:nvPr/>
            </p:nvSpPr>
            <p:spPr>
              <a:xfrm>
                <a:off x="9140760" y="2401560"/>
                <a:ext cx="495360" cy="180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0" name="Line 1082"/>
              <p:cNvSpPr/>
              <p:nvPr/>
            </p:nvSpPr>
            <p:spPr>
              <a:xfrm flipV="1">
                <a:off x="9380520" y="2233440"/>
                <a:ext cx="1440" cy="16344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1" name="Oval 1083"/>
              <p:cNvSpPr/>
              <p:nvPr/>
            </p:nvSpPr>
            <p:spPr>
              <a:xfrm>
                <a:off x="9120240" y="2114640"/>
                <a:ext cx="495720" cy="12744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2" name="Line 1084"/>
              <p:cNvSpPr/>
              <p:nvPr/>
            </p:nvSpPr>
            <p:spPr>
              <a:xfrm>
                <a:off x="9119880" y="2103120"/>
                <a:ext cx="360" cy="7956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3" name="Line 1085"/>
              <p:cNvSpPr/>
              <p:nvPr/>
            </p:nvSpPr>
            <p:spPr>
              <a:xfrm>
                <a:off x="9617040" y="2103120"/>
                <a:ext cx="360" cy="7956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4" name="Rectangle 1086"/>
              <p:cNvSpPr/>
              <p:nvPr/>
            </p:nvSpPr>
            <p:spPr>
              <a:xfrm>
                <a:off x="9120240" y="2103480"/>
                <a:ext cx="491040" cy="76680"/>
              </a:xfrm>
              <a:prstGeom prst="rect">
                <a:avLst/>
              </a:prstGeom>
              <a:solidFill>
                <a:schemeClr val="hlink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5" name="Oval 1087"/>
              <p:cNvSpPr/>
              <p:nvPr/>
            </p:nvSpPr>
            <p:spPr>
              <a:xfrm>
                <a:off x="9115560" y="2009880"/>
                <a:ext cx="495720" cy="1497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646" name="Group 1088"/>
              <p:cNvGrpSpPr/>
              <p:nvPr/>
            </p:nvGrpSpPr>
            <p:grpSpPr>
              <a:xfrm>
                <a:off x="9234360" y="2043000"/>
                <a:ext cx="247680" cy="87480"/>
                <a:chOff x="9234360" y="2043000"/>
                <a:chExt cx="247680" cy="87480"/>
              </a:xfrm>
            </p:grpSpPr>
            <p:sp>
              <p:nvSpPr>
                <p:cNvPr id="647" name="Line 1089"/>
                <p:cNvSpPr/>
                <p:nvPr/>
              </p:nvSpPr>
              <p:spPr>
                <a:xfrm flipV="1">
                  <a:off x="9234360" y="2043000"/>
                  <a:ext cx="88560" cy="180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48" name="Line 1090"/>
                <p:cNvSpPr/>
                <p:nvPr/>
              </p:nvSpPr>
              <p:spPr>
                <a:xfrm>
                  <a:off x="9404280" y="2130120"/>
                  <a:ext cx="77760" cy="36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49" name="Line 1091"/>
                <p:cNvSpPr/>
                <p:nvPr/>
              </p:nvSpPr>
              <p:spPr>
                <a:xfrm>
                  <a:off x="9315720" y="2044800"/>
                  <a:ext cx="91800" cy="8532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650" name="Group 1092"/>
              <p:cNvGrpSpPr/>
              <p:nvPr/>
            </p:nvGrpSpPr>
            <p:grpSpPr>
              <a:xfrm>
                <a:off x="9234360" y="2041200"/>
                <a:ext cx="247680" cy="88920"/>
                <a:chOff x="9234360" y="2041200"/>
                <a:chExt cx="247680" cy="88920"/>
              </a:xfrm>
            </p:grpSpPr>
            <p:sp>
              <p:nvSpPr>
                <p:cNvPr id="651" name="Line 1093"/>
                <p:cNvSpPr/>
                <p:nvPr/>
              </p:nvSpPr>
              <p:spPr>
                <a:xfrm>
                  <a:off x="9234360" y="2128320"/>
                  <a:ext cx="88560" cy="180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52" name="Line 1094"/>
                <p:cNvSpPr/>
                <p:nvPr/>
              </p:nvSpPr>
              <p:spPr>
                <a:xfrm>
                  <a:off x="9404280" y="2041200"/>
                  <a:ext cx="77760" cy="36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53" name="Line 1095"/>
                <p:cNvSpPr/>
                <p:nvPr/>
              </p:nvSpPr>
              <p:spPr>
                <a:xfrm flipV="1">
                  <a:off x="9315720" y="2041200"/>
                  <a:ext cx="91800" cy="8712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654" name="Rectangle 1096"/>
              <p:cNvSpPr/>
              <p:nvPr/>
            </p:nvSpPr>
            <p:spPr>
              <a:xfrm>
                <a:off x="9037800" y="1920960"/>
                <a:ext cx="675360" cy="484560"/>
              </a:xfrm>
              <a:prstGeom prst="rect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5" name="Rectangle 1097"/>
              <p:cNvSpPr/>
              <p:nvPr/>
            </p:nvSpPr>
            <p:spPr>
              <a:xfrm>
                <a:off x="8994600" y="1954080"/>
                <a:ext cx="689400" cy="49428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6" name="Line 1098"/>
              <p:cNvSpPr/>
              <p:nvPr/>
            </p:nvSpPr>
            <p:spPr>
              <a:xfrm>
                <a:off x="8989920" y="2259000"/>
                <a:ext cx="690480" cy="468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7" name="Line 1099"/>
              <p:cNvSpPr/>
              <p:nvPr/>
            </p:nvSpPr>
            <p:spPr>
              <a:xfrm>
                <a:off x="8999280" y="2106360"/>
                <a:ext cx="690480" cy="468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8" name="Rectangle 1100"/>
              <p:cNvSpPr/>
              <p:nvPr/>
            </p:nvSpPr>
            <p:spPr>
              <a:xfrm>
                <a:off x="8989920" y="1959120"/>
                <a:ext cx="689400" cy="146520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9" name="Text Box 1101"/>
              <p:cNvSpPr/>
              <p:nvPr/>
            </p:nvSpPr>
            <p:spPr>
              <a:xfrm>
                <a:off x="8943840" y="1763640"/>
                <a:ext cx="813240" cy="6987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US" sz="10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000" spc="-1" strike="noStrike">
                    <a:solidFill>
                      <a:srgbClr val="ffffff"/>
                    </a:solidFill>
                    <a:latin typeface="Arial Unicode MS"/>
                    <a:ea typeface="Arial Unicode MS"/>
                  </a:rPr>
                  <a:t>network</a:t>
                </a:r>
                <a:endParaRPr b="0" lang="en-US" sz="10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data link</a:t>
                </a:r>
                <a:endParaRPr b="0" lang="en-US" sz="10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physical</a:t>
                </a:r>
                <a:endParaRPr b="0" lang="en-US" sz="1000" spc="-1" strike="noStrike">
                  <a:latin typeface="Arial"/>
                </a:endParaRPr>
              </a:p>
            </p:txBody>
          </p:sp>
        </p:grpSp>
        <p:grpSp>
          <p:nvGrpSpPr>
            <p:cNvPr id="660" name="Group 1102"/>
            <p:cNvGrpSpPr/>
            <p:nvPr/>
          </p:nvGrpSpPr>
          <p:grpSpPr>
            <a:xfrm>
              <a:off x="9009000" y="2359080"/>
              <a:ext cx="813240" cy="698760"/>
              <a:chOff x="9009000" y="2359080"/>
              <a:chExt cx="813240" cy="698760"/>
            </a:xfrm>
          </p:grpSpPr>
          <p:sp>
            <p:nvSpPr>
              <p:cNvPr id="661" name="Line 1103"/>
              <p:cNvSpPr/>
              <p:nvPr/>
            </p:nvSpPr>
            <p:spPr>
              <a:xfrm>
                <a:off x="9205560" y="2997000"/>
                <a:ext cx="495360" cy="144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2" name="Line 1104"/>
              <p:cNvSpPr/>
              <p:nvPr/>
            </p:nvSpPr>
            <p:spPr>
              <a:xfrm flipV="1">
                <a:off x="9445320" y="2828880"/>
                <a:ext cx="1800" cy="16344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3" name="Oval 1105"/>
              <p:cNvSpPr/>
              <p:nvPr/>
            </p:nvSpPr>
            <p:spPr>
              <a:xfrm>
                <a:off x="9185400" y="2709720"/>
                <a:ext cx="495720" cy="12744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4" name="Line 1106"/>
              <p:cNvSpPr/>
              <p:nvPr/>
            </p:nvSpPr>
            <p:spPr>
              <a:xfrm>
                <a:off x="9185040" y="2698560"/>
                <a:ext cx="360" cy="7956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5" name="Line 1107"/>
              <p:cNvSpPr/>
              <p:nvPr/>
            </p:nvSpPr>
            <p:spPr>
              <a:xfrm>
                <a:off x="9681840" y="2698560"/>
                <a:ext cx="360" cy="7956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6" name="Rectangle 1108"/>
              <p:cNvSpPr/>
              <p:nvPr/>
            </p:nvSpPr>
            <p:spPr>
              <a:xfrm>
                <a:off x="9185400" y="2698920"/>
                <a:ext cx="491040" cy="76680"/>
              </a:xfrm>
              <a:prstGeom prst="rect">
                <a:avLst/>
              </a:prstGeom>
              <a:solidFill>
                <a:schemeClr val="hlink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7" name="Oval 1109"/>
              <p:cNvSpPr/>
              <p:nvPr/>
            </p:nvSpPr>
            <p:spPr>
              <a:xfrm>
                <a:off x="9180360" y="2604960"/>
                <a:ext cx="495720" cy="1497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668" name="Group 1110"/>
              <p:cNvGrpSpPr/>
              <p:nvPr/>
            </p:nvGrpSpPr>
            <p:grpSpPr>
              <a:xfrm>
                <a:off x="9299520" y="2638080"/>
                <a:ext cx="247680" cy="87840"/>
                <a:chOff x="9299520" y="2638080"/>
                <a:chExt cx="247680" cy="87840"/>
              </a:xfrm>
            </p:grpSpPr>
            <p:sp>
              <p:nvSpPr>
                <p:cNvPr id="669" name="Line 1111"/>
                <p:cNvSpPr/>
                <p:nvPr/>
              </p:nvSpPr>
              <p:spPr>
                <a:xfrm flipV="1">
                  <a:off x="9299520" y="2638080"/>
                  <a:ext cx="88200" cy="180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70" name="Line 1112"/>
                <p:cNvSpPr/>
                <p:nvPr/>
              </p:nvSpPr>
              <p:spPr>
                <a:xfrm>
                  <a:off x="9469080" y="2725560"/>
                  <a:ext cx="78120" cy="36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71" name="Line 1113"/>
                <p:cNvSpPr/>
                <p:nvPr/>
              </p:nvSpPr>
              <p:spPr>
                <a:xfrm>
                  <a:off x="9380880" y="2639880"/>
                  <a:ext cx="91800" cy="8568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672" name="Group 1114"/>
              <p:cNvGrpSpPr/>
              <p:nvPr/>
            </p:nvGrpSpPr>
            <p:grpSpPr>
              <a:xfrm>
                <a:off x="9299520" y="2636640"/>
                <a:ext cx="247680" cy="88920"/>
                <a:chOff x="9299520" y="2636640"/>
                <a:chExt cx="247680" cy="88920"/>
              </a:xfrm>
            </p:grpSpPr>
            <p:sp>
              <p:nvSpPr>
                <p:cNvPr id="673" name="Line 1115"/>
                <p:cNvSpPr/>
                <p:nvPr/>
              </p:nvSpPr>
              <p:spPr>
                <a:xfrm>
                  <a:off x="9299520" y="2723760"/>
                  <a:ext cx="88200" cy="180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74" name="Line 1116"/>
                <p:cNvSpPr/>
                <p:nvPr/>
              </p:nvSpPr>
              <p:spPr>
                <a:xfrm>
                  <a:off x="9469080" y="2636640"/>
                  <a:ext cx="78120" cy="36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75" name="Line 1117"/>
                <p:cNvSpPr/>
                <p:nvPr/>
              </p:nvSpPr>
              <p:spPr>
                <a:xfrm flipV="1">
                  <a:off x="9380880" y="2636640"/>
                  <a:ext cx="91800" cy="8712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676" name="Rectangle 1118"/>
              <p:cNvSpPr/>
              <p:nvPr/>
            </p:nvSpPr>
            <p:spPr>
              <a:xfrm>
                <a:off x="9102600" y="2516040"/>
                <a:ext cx="675360" cy="484560"/>
              </a:xfrm>
              <a:prstGeom prst="rect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7" name="Rectangle 1119"/>
              <p:cNvSpPr/>
              <p:nvPr/>
            </p:nvSpPr>
            <p:spPr>
              <a:xfrm>
                <a:off x="9059760" y="2549520"/>
                <a:ext cx="689400" cy="49428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8" name="Line 1120"/>
              <p:cNvSpPr/>
              <p:nvPr/>
            </p:nvSpPr>
            <p:spPr>
              <a:xfrm>
                <a:off x="9055080" y="2854080"/>
                <a:ext cx="690480" cy="468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9" name="Line 1121"/>
              <p:cNvSpPr/>
              <p:nvPr/>
            </p:nvSpPr>
            <p:spPr>
              <a:xfrm>
                <a:off x="9064440" y="2701800"/>
                <a:ext cx="690480" cy="468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0" name="Rectangle 1122"/>
              <p:cNvSpPr/>
              <p:nvPr/>
            </p:nvSpPr>
            <p:spPr>
              <a:xfrm>
                <a:off x="9055080" y="2554200"/>
                <a:ext cx="689400" cy="146520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1" name="Text Box 1123"/>
              <p:cNvSpPr/>
              <p:nvPr/>
            </p:nvSpPr>
            <p:spPr>
              <a:xfrm>
                <a:off x="9009000" y="2359080"/>
                <a:ext cx="813240" cy="6987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US" sz="10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000" spc="-1" strike="noStrike">
                    <a:solidFill>
                      <a:srgbClr val="ffffff"/>
                    </a:solidFill>
                    <a:latin typeface="Arial Unicode MS"/>
                    <a:ea typeface="Arial Unicode MS"/>
                  </a:rPr>
                  <a:t>network</a:t>
                </a:r>
                <a:endParaRPr b="0" lang="en-US" sz="10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data link</a:t>
                </a:r>
                <a:endParaRPr b="0" lang="en-US" sz="10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physical</a:t>
                </a:r>
                <a:endParaRPr b="0" lang="en-US" sz="1000" spc="-1" strike="noStrike">
                  <a:latin typeface="Arial"/>
                </a:endParaRPr>
              </a:p>
            </p:txBody>
          </p:sp>
        </p:grpSp>
        <p:grpSp>
          <p:nvGrpSpPr>
            <p:cNvPr id="682" name="Group 1124"/>
            <p:cNvGrpSpPr/>
            <p:nvPr/>
          </p:nvGrpSpPr>
          <p:grpSpPr>
            <a:xfrm>
              <a:off x="8207280" y="1778040"/>
              <a:ext cx="813240" cy="698760"/>
              <a:chOff x="8207280" y="1778040"/>
              <a:chExt cx="813240" cy="698760"/>
            </a:xfrm>
          </p:grpSpPr>
          <p:sp>
            <p:nvSpPr>
              <p:cNvPr id="683" name="Line 1125"/>
              <p:cNvSpPr/>
              <p:nvPr/>
            </p:nvSpPr>
            <p:spPr>
              <a:xfrm>
                <a:off x="8404200" y="2415960"/>
                <a:ext cx="495000" cy="180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4" name="Line 1126"/>
              <p:cNvSpPr/>
              <p:nvPr/>
            </p:nvSpPr>
            <p:spPr>
              <a:xfrm flipV="1">
                <a:off x="8643600" y="2247840"/>
                <a:ext cx="1800" cy="16344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5" name="Oval 1127"/>
              <p:cNvSpPr/>
              <p:nvPr/>
            </p:nvSpPr>
            <p:spPr>
              <a:xfrm>
                <a:off x="8383680" y="2128680"/>
                <a:ext cx="495720" cy="12744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6" name="Line 1128"/>
              <p:cNvSpPr/>
              <p:nvPr/>
            </p:nvSpPr>
            <p:spPr>
              <a:xfrm>
                <a:off x="8383320" y="2117520"/>
                <a:ext cx="360" cy="7956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7" name="Line 1129"/>
              <p:cNvSpPr/>
              <p:nvPr/>
            </p:nvSpPr>
            <p:spPr>
              <a:xfrm>
                <a:off x="8880120" y="2117520"/>
                <a:ext cx="360" cy="7956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8" name="Rectangle 1130"/>
              <p:cNvSpPr/>
              <p:nvPr/>
            </p:nvSpPr>
            <p:spPr>
              <a:xfrm>
                <a:off x="8383680" y="2117880"/>
                <a:ext cx="491040" cy="76680"/>
              </a:xfrm>
              <a:prstGeom prst="rect">
                <a:avLst/>
              </a:prstGeom>
              <a:solidFill>
                <a:schemeClr val="hlink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9" name="Oval 1131"/>
              <p:cNvSpPr/>
              <p:nvPr/>
            </p:nvSpPr>
            <p:spPr>
              <a:xfrm>
                <a:off x="8379000" y="2023920"/>
                <a:ext cx="495720" cy="1497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690" name="Group 1132"/>
              <p:cNvGrpSpPr/>
              <p:nvPr/>
            </p:nvGrpSpPr>
            <p:grpSpPr>
              <a:xfrm>
                <a:off x="8497800" y="2057400"/>
                <a:ext cx="247680" cy="87480"/>
                <a:chOff x="8497800" y="2057400"/>
                <a:chExt cx="247680" cy="87480"/>
              </a:xfrm>
            </p:grpSpPr>
            <p:sp>
              <p:nvSpPr>
                <p:cNvPr id="691" name="Line 1133"/>
                <p:cNvSpPr/>
                <p:nvPr/>
              </p:nvSpPr>
              <p:spPr>
                <a:xfrm flipV="1">
                  <a:off x="8497800" y="2057400"/>
                  <a:ext cx="88200" cy="144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92" name="Line 1134"/>
                <p:cNvSpPr/>
                <p:nvPr/>
              </p:nvSpPr>
              <p:spPr>
                <a:xfrm>
                  <a:off x="8667360" y="2144520"/>
                  <a:ext cx="78120" cy="36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93" name="Line 1135"/>
                <p:cNvSpPr/>
                <p:nvPr/>
              </p:nvSpPr>
              <p:spPr>
                <a:xfrm>
                  <a:off x="8579160" y="2058840"/>
                  <a:ext cx="91800" cy="8568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694" name="Group 1136"/>
              <p:cNvGrpSpPr/>
              <p:nvPr/>
            </p:nvGrpSpPr>
            <p:grpSpPr>
              <a:xfrm>
                <a:off x="8497800" y="2055600"/>
                <a:ext cx="247680" cy="88920"/>
                <a:chOff x="8497800" y="2055600"/>
                <a:chExt cx="247680" cy="88920"/>
              </a:xfrm>
            </p:grpSpPr>
            <p:sp>
              <p:nvSpPr>
                <p:cNvPr id="695" name="Line 1137"/>
                <p:cNvSpPr/>
                <p:nvPr/>
              </p:nvSpPr>
              <p:spPr>
                <a:xfrm>
                  <a:off x="8497800" y="2142720"/>
                  <a:ext cx="88200" cy="180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96" name="Line 1138"/>
                <p:cNvSpPr/>
                <p:nvPr/>
              </p:nvSpPr>
              <p:spPr>
                <a:xfrm>
                  <a:off x="8667360" y="2055600"/>
                  <a:ext cx="78120" cy="36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97" name="Line 1139"/>
                <p:cNvSpPr/>
                <p:nvPr/>
              </p:nvSpPr>
              <p:spPr>
                <a:xfrm flipV="1">
                  <a:off x="8579160" y="2055600"/>
                  <a:ext cx="91800" cy="8712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698" name="Rectangle 1140"/>
              <p:cNvSpPr/>
              <p:nvPr/>
            </p:nvSpPr>
            <p:spPr>
              <a:xfrm>
                <a:off x="8300880" y="1935000"/>
                <a:ext cx="675360" cy="484560"/>
              </a:xfrm>
              <a:prstGeom prst="rect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9" name="Rectangle 1141"/>
              <p:cNvSpPr/>
              <p:nvPr/>
            </p:nvSpPr>
            <p:spPr>
              <a:xfrm>
                <a:off x="8258040" y="1968480"/>
                <a:ext cx="689400" cy="49428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0" name="Line 1142"/>
              <p:cNvSpPr/>
              <p:nvPr/>
            </p:nvSpPr>
            <p:spPr>
              <a:xfrm>
                <a:off x="8253360" y="2273040"/>
                <a:ext cx="690480" cy="468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1" name="Line 1143"/>
              <p:cNvSpPr/>
              <p:nvPr/>
            </p:nvSpPr>
            <p:spPr>
              <a:xfrm>
                <a:off x="8262720" y="2120760"/>
                <a:ext cx="690480" cy="468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2" name="Rectangle 1144"/>
              <p:cNvSpPr/>
              <p:nvPr/>
            </p:nvSpPr>
            <p:spPr>
              <a:xfrm>
                <a:off x="8253360" y="1973160"/>
                <a:ext cx="689400" cy="146520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3" name="Text Box 1145"/>
              <p:cNvSpPr/>
              <p:nvPr/>
            </p:nvSpPr>
            <p:spPr>
              <a:xfrm>
                <a:off x="8207280" y="1778040"/>
                <a:ext cx="813240" cy="6987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US" sz="10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000" spc="-1" strike="noStrike">
                    <a:solidFill>
                      <a:srgbClr val="ffffff"/>
                    </a:solidFill>
                    <a:latin typeface="Arial Unicode MS"/>
                    <a:ea typeface="Arial Unicode MS"/>
                  </a:rPr>
                  <a:t>network</a:t>
                </a:r>
                <a:endParaRPr b="0" lang="en-US" sz="10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data link</a:t>
                </a:r>
                <a:endParaRPr b="0" lang="en-US" sz="10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physical</a:t>
                </a:r>
                <a:endParaRPr b="0" lang="en-US" sz="1000" spc="-1" strike="noStrike">
                  <a:latin typeface="Arial"/>
                </a:endParaRPr>
              </a:p>
            </p:txBody>
          </p:sp>
        </p:grpSp>
        <p:grpSp>
          <p:nvGrpSpPr>
            <p:cNvPr id="704" name="Group 1146"/>
            <p:cNvGrpSpPr/>
            <p:nvPr/>
          </p:nvGrpSpPr>
          <p:grpSpPr>
            <a:xfrm>
              <a:off x="8512200" y="3495600"/>
              <a:ext cx="813240" cy="698760"/>
              <a:chOff x="8512200" y="3495600"/>
              <a:chExt cx="813240" cy="698760"/>
            </a:xfrm>
          </p:grpSpPr>
          <p:sp>
            <p:nvSpPr>
              <p:cNvPr id="705" name="Line 1147"/>
              <p:cNvSpPr/>
              <p:nvPr/>
            </p:nvSpPr>
            <p:spPr>
              <a:xfrm>
                <a:off x="8708760" y="4133520"/>
                <a:ext cx="495360" cy="180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6" name="Line 1148"/>
              <p:cNvSpPr/>
              <p:nvPr/>
            </p:nvSpPr>
            <p:spPr>
              <a:xfrm flipV="1">
                <a:off x="8948520" y="3965400"/>
                <a:ext cx="1800" cy="16344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7" name="Oval 1149"/>
              <p:cNvSpPr/>
              <p:nvPr/>
            </p:nvSpPr>
            <p:spPr>
              <a:xfrm>
                <a:off x="8688240" y="3846600"/>
                <a:ext cx="495720" cy="12744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8" name="Line 1150"/>
              <p:cNvSpPr/>
              <p:nvPr/>
            </p:nvSpPr>
            <p:spPr>
              <a:xfrm>
                <a:off x="8688240" y="3835080"/>
                <a:ext cx="360" cy="7956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9" name="Line 1151"/>
              <p:cNvSpPr/>
              <p:nvPr/>
            </p:nvSpPr>
            <p:spPr>
              <a:xfrm>
                <a:off x="9185040" y="3835080"/>
                <a:ext cx="360" cy="7956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0" name="Rectangle 1152"/>
              <p:cNvSpPr/>
              <p:nvPr/>
            </p:nvSpPr>
            <p:spPr>
              <a:xfrm>
                <a:off x="8688240" y="3835440"/>
                <a:ext cx="491040" cy="76680"/>
              </a:xfrm>
              <a:prstGeom prst="rect">
                <a:avLst/>
              </a:prstGeom>
              <a:solidFill>
                <a:schemeClr val="hlink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1" name="Oval 1153"/>
              <p:cNvSpPr/>
              <p:nvPr/>
            </p:nvSpPr>
            <p:spPr>
              <a:xfrm>
                <a:off x="8683560" y="3741840"/>
                <a:ext cx="495720" cy="1497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712" name="Group 1154"/>
              <p:cNvGrpSpPr/>
              <p:nvPr/>
            </p:nvGrpSpPr>
            <p:grpSpPr>
              <a:xfrm>
                <a:off x="8802360" y="3774960"/>
                <a:ext cx="247680" cy="87480"/>
                <a:chOff x="8802360" y="3774960"/>
                <a:chExt cx="247680" cy="87480"/>
              </a:xfrm>
            </p:grpSpPr>
            <p:sp>
              <p:nvSpPr>
                <p:cNvPr id="713" name="Line 1155"/>
                <p:cNvSpPr/>
                <p:nvPr/>
              </p:nvSpPr>
              <p:spPr>
                <a:xfrm flipV="1">
                  <a:off x="8802360" y="3774960"/>
                  <a:ext cx="88560" cy="180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14" name="Line 1156"/>
                <p:cNvSpPr/>
                <p:nvPr/>
              </p:nvSpPr>
              <p:spPr>
                <a:xfrm>
                  <a:off x="8972280" y="3862080"/>
                  <a:ext cx="77760" cy="36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15" name="Line 1157"/>
                <p:cNvSpPr/>
                <p:nvPr/>
              </p:nvSpPr>
              <p:spPr>
                <a:xfrm>
                  <a:off x="8883720" y="3776760"/>
                  <a:ext cx="92160" cy="8532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716" name="Group 1158"/>
              <p:cNvGrpSpPr/>
              <p:nvPr/>
            </p:nvGrpSpPr>
            <p:grpSpPr>
              <a:xfrm>
                <a:off x="8802360" y="3773160"/>
                <a:ext cx="247680" cy="88920"/>
                <a:chOff x="8802360" y="3773160"/>
                <a:chExt cx="247680" cy="88920"/>
              </a:xfrm>
            </p:grpSpPr>
            <p:sp>
              <p:nvSpPr>
                <p:cNvPr id="717" name="Line 1159"/>
                <p:cNvSpPr/>
                <p:nvPr/>
              </p:nvSpPr>
              <p:spPr>
                <a:xfrm>
                  <a:off x="8802360" y="3860280"/>
                  <a:ext cx="88560" cy="180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18" name="Line 1160"/>
                <p:cNvSpPr/>
                <p:nvPr/>
              </p:nvSpPr>
              <p:spPr>
                <a:xfrm>
                  <a:off x="8972280" y="3773160"/>
                  <a:ext cx="77760" cy="36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19" name="Line 1161"/>
                <p:cNvSpPr/>
                <p:nvPr/>
              </p:nvSpPr>
              <p:spPr>
                <a:xfrm flipV="1">
                  <a:off x="8883720" y="3773160"/>
                  <a:ext cx="92160" cy="8712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720" name="Rectangle 1162"/>
              <p:cNvSpPr/>
              <p:nvPr/>
            </p:nvSpPr>
            <p:spPr>
              <a:xfrm>
                <a:off x="8605800" y="3652920"/>
                <a:ext cx="675360" cy="484560"/>
              </a:xfrm>
              <a:prstGeom prst="rect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1" name="Rectangle 1163"/>
              <p:cNvSpPr/>
              <p:nvPr/>
            </p:nvSpPr>
            <p:spPr>
              <a:xfrm>
                <a:off x="8562960" y="3686040"/>
                <a:ext cx="689400" cy="49428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2" name="Line 1164"/>
              <p:cNvSpPr/>
              <p:nvPr/>
            </p:nvSpPr>
            <p:spPr>
              <a:xfrm>
                <a:off x="8557920" y="3990960"/>
                <a:ext cx="690840" cy="468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3" name="Line 1165"/>
              <p:cNvSpPr/>
              <p:nvPr/>
            </p:nvSpPr>
            <p:spPr>
              <a:xfrm>
                <a:off x="8567640" y="3838320"/>
                <a:ext cx="690480" cy="468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4" name="Rectangle 1166"/>
              <p:cNvSpPr/>
              <p:nvPr/>
            </p:nvSpPr>
            <p:spPr>
              <a:xfrm>
                <a:off x="8558280" y="3691080"/>
                <a:ext cx="689400" cy="146520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5" name="Text Box 1167"/>
              <p:cNvSpPr/>
              <p:nvPr/>
            </p:nvSpPr>
            <p:spPr>
              <a:xfrm>
                <a:off x="8512200" y="3495600"/>
                <a:ext cx="813240" cy="6987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US" sz="10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000" spc="-1" strike="noStrike">
                    <a:solidFill>
                      <a:srgbClr val="ffffff"/>
                    </a:solidFill>
                    <a:latin typeface="Arial Unicode MS"/>
                    <a:ea typeface="Arial Unicode MS"/>
                  </a:rPr>
                  <a:t>network</a:t>
                </a:r>
                <a:endParaRPr b="0" lang="en-US" sz="10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data link</a:t>
                </a:r>
                <a:endParaRPr b="0" lang="en-US" sz="10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physical</a:t>
                </a:r>
                <a:endParaRPr b="0" lang="en-US" sz="1000" spc="-1" strike="noStrike">
                  <a:latin typeface="Arial"/>
                </a:endParaRPr>
              </a:p>
            </p:txBody>
          </p:sp>
        </p:grpSp>
        <p:grpSp>
          <p:nvGrpSpPr>
            <p:cNvPr id="726" name="Group 1168"/>
            <p:cNvGrpSpPr/>
            <p:nvPr/>
          </p:nvGrpSpPr>
          <p:grpSpPr>
            <a:xfrm>
              <a:off x="9109080" y="3108240"/>
              <a:ext cx="813240" cy="698760"/>
              <a:chOff x="9109080" y="3108240"/>
              <a:chExt cx="813240" cy="698760"/>
            </a:xfrm>
          </p:grpSpPr>
          <p:sp>
            <p:nvSpPr>
              <p:cNvPr id="727" name="Line 1169"/>
              <p:cNvSpPr/>
              <p:nvPr/>
            </p:nvSpPr>
            <p:spPr>
              <a:xfrm>
                <a:off x="9305640" y="3746160"/>
                <a:ext cx="495360" cy="180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8" name="Line 1170"/>
              <p:cNvSpPr/>
              <p:nvPr/>
            </p:nvSpPr>
            <p:spPr>
              <a:xfrm flipV="1">
                <a:off x="9545400" y="3578040"/>
                <a:ext cx="1800" cy="16344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9" name="Oval 1171"/>
              <p:cNvSpPr/>
              <p:nvPr/>
            </p:nvSpPr>
            <p:spPr>
              <a:xfrm>
                <a:off x="9285120" y="3459240"/>
                <a:ext cx="495720" cy="12744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0" name="Line 1172"/>
              <p:cNvSpPr/>
              <p:nvPr/>
            </p:nvSpPr>
            <p:spPr>
              <a:xfrm>
                <a:off x="9285120" y="3447720"/>
                <a:ext cx="360" cy="7956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1" name="Line 1173"/>
              <p:cNvSpPr/>
              <p:nvPr/>
            </p:nvSpPr>
            <p:spPr>
              <a:xfrm>
                <a:off x="9781920" y="3447720"/>
                <a:ext cx="360" cy="7956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2" name="Rectangle 1174"/>
              <p:cNvSpPr/>
              <p:nvPr/>
            </p:nvSpPr>
            <p:spPr>
              <a:xfrm>
                <a:off x="9285120" y="3448080"/>
                <a:ext cx="491040" cy="76680"/>
              </a:xfrm>
              <a:prstGeom prst="rect">
                <a:avLst/>
              </a:prstGeom>
              <a:solidFill>
                <a:schemeClr val="hlink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3" name="Oval 1175"/>
              <p:cNvSpPr/>
              <p:nvPr/>
            </p:nvSpPr>
            <p:spPr>
              <a:xfrm>
                <a:off x="9280440" y="3354480"/>
                <a:ext cx="495720" cy="1497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734" name="Group 1176"/>
              <p:cNvGrpSpPr/>
              <p:nvPr/>
            </p:nvGrpSpPr>
            <p:grpSpPr>
              <a:xfrm>
                <a:off x="9399240" y="3387600"/>
                <a:ext cx="247680" cy="87480"/>
                <a:chOff x="9399240" y="3387600"/>
                <a:chExt cx="247680" cy="87480"/>
              </a:xfrm>
            </p:grpSpPr>
            <p:sp>
              <p:nvSpPr>
                <p:cNvPr id="735" name="Line 1177"/>
                <p:cNvSpPr/>
                <p:nvPr/>
              </p:nvSpPr>
              <p:spPr>
                <a:xfrm flipV="1">
                  <a:off x="9399240" y="3387600"/>
                  <a:ext cx="88560" cy="180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36" name="Line 1178"/>
                <p:cNvSpPr/>
                <p:nvPr/>
              </p:nvSpPr>
              <p:spPr>
                <a:xfrm>
                  <a:off x="9569160" y="3474720"/>
                  <a:ext cx="77760" cy="36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37" name="Line 1179"/>
                <p:cNvSpPr/>
                <p:nvPr/>
              </p:nvSpPr>
              <p:spPr>
                <a:xfrm>
                  <a:off x="9480600" y="3389400"/>
                  <a:ext cx="92160" cy="8532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738" name="Group 1180"/>
              <p:cNvGrpSpPr/>
              <p:nvPr/>
            </p:nvGrpSpPr>
            <p:grpSpPr>
              <a:xfrm>
                <a:off x="9399240" y="3385800"/>
                <a:ext cx="247680" cy="88920"/>
                <a:chOff x="9399240" y="3385800"/>
                <a:chExt cx="247680" cy="88920"/>
              </a:xfrm>
            </p:grpSpPr>
            <p:sp>
              <p:nvSpPr>
                <p:cNvPr id="739" name="Line 1181"/>
                <p:cNvSpPr/>
                <p:nvPr/>
              </p:nvSpPr>
              <p:spPr>
                <a:xfrm>
                  <a:off x="9399240" y="3472920"/>
                  <a:ext cx="88560" cy="180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40" name="Line 1182"/>
                <p:cNvSpPr/>
                <p:nvPr/>
              </p:nvSpPr>
              <p:spPr>
                <a:xfrm>
                  <a:off x="9569160" y="3385800"/>
                  <a:ext cx="77760" cy="36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41" name="Line 1183"/>
                <p:cNvSpPr/>
                <p:nvPr/>
              </p:nvSpPr>
              <p:spPr>
                <a:xfrm flipV="1">
                  <a:off x="9480600" y="3385800"/>
                  <a:ext cx="92160" cy="8712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742" name="Rectangle 1184"/>
              <p:cNvSpPr/>
              <p:nvPr/>
            </p:nvSpPr>
            <p:spPr>
              <a:xfrm>
                <a:off x="9202680" y="3265560"/>
                <a:ext cx="675360" cy="484560"/>
              </a:xfrm>
              <a:prstGeom prst="rect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3" name="Rectangle 1185"/>
              <p:cNvSpPr/>
              <p:nvPr/>
            </p:nvSpPr>
            <p:spPr>
              <a:xfrm>
                <a:off x="9159840" y="3298680"/>
                <a:ext cx="689400" cy="49428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4" name="Line 1186"/>
              <p:cNvSpPr/>
              <p:nvPr/>
            </p:nvSpPr>
            <p:spPr>
              <a:xfrm>
                <a:off x="9154800" y="3603600"/>
                <a:ext cx="690840" cy="468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5" name="Line 1187"/>
              <p:cNvSpPr/>
              <p:nvPr/>
            </p:nvSpPr>
            <p:spPr>
              <a:xfrm>
                <a:off x="9164520" y="3450960"/>
                <a:ext cx="690480" cy="468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6" name="Rectangle 1188"/>
              <p:cNvSpPr/>
              <p:nvPr/>
            </p:nvSpPr>
            <p:spPr>
              <a:xfrm>
                <a:off x="9155160" y="3303720"/>
                <a:ext cx="689400" cy="146520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7" name="Text Box 1189"/>
              <p:cNvSpPr/>
              <p:nvPr/>
            </p:nvSpPr>
            <p:spPr>
              <a:xfrm>
                <a:off x="9109080" y="3108240"/>
                <a:ext cx="813240" cy="6987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US" sz="10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000" spc="-1" strike="noStrike">
                    <a:solidFill>
                      <a:srgbClr val="ffffff"/>
                    </a:solidFill>
                    <a:latin typeface="Arial Unicode MS"/>
                    <a:ea typeface="Arial Unicode MS"/>
                  </a:rPr>
                  <a:t>network</a:t>
                </a:r>
                <a:endParaRPr b="0" lang="en-US" sz="10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data link</a:t>
                </a:r>
                <a:endParaRPr b="0" lang="en-US" sz="10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physical</a:t>
                </a:r>
                <a:endParaRPr b="0" lang="en-US" sz="1000" spc="-1" strike="noStrike">
                  <a:latin typeface="Arial"/>
                </a:endParaRPr>
              </a:p>
            </p:txBody>
          </p:sp>
        </p:grpSp>
        <p:grpSp>
          <p:nvGrpSpPr>
            <p:cNvPr id="748" name="Group 1190"/>
            <p:cNvGrpSpPr/>
            <p:nvPr/>
          </p:nvGrpSpPr>
          <p:grpSpPr>
            <a:xfrm>
              <a:off x="8097840" y="3121200"/>
              <a:ext cx="813240" cy="698760"/>
              <a:chOff x="8097840" y="3121200"/>
              <a:chExt cx="813240" cy="698760"/>
            </a:xfrm>
          </p:grpSpPr>
          <p:sp>
            <p:nvSpPr>
              <p:cNvPr id="749" name="Line 1191"/>
              <p:cNvSpPr/>
              <p:nvPr/>
            </p:nvSpPr>
            <p:spPr>
              <a:xfrm>
                <a:off x="8294400" y="3759120"/>
                <a:ext cx="495360" cy="144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0" name="Line 1192"/>
              <p:cNvSpPr/>
              <p:nvPr/>
            </p:nvSpPr>
            <p:spPr>
              <a:xfrm flipV="1">
                <a:off x="8534160" y="3590640"/>
                <a:ext cx="1800" cy="16344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1" name="Oval 1193"/>
              <p:cNvSpPr/>
              <p:nvPr/>
            </p:nvSpPr>
            <p:spPr>
              <a:xfrm>
                <a:off x="8273880" y="3471840"/>
                <a:ext cx="495720" cy="12744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2" name="Line 1194"/>
              <p:cNvSpPr/>
              <p:nvPr/>
            </p:nvSpPr>
            <p:spPr>
              <a:xfrm>
                <a:off x="8273880" y="3460680"/>
                <a:ext cx="360" cy="7920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3" name="Line 1195"/>
              <p:cNvSpPr/>
              <p:nvPr/>
            </p:nvSpPr>
            <p:spPr>
              <a:xfrm>
                <a:off x="8770680" y="3460680"/>
                <a:ext cx="360" cy="7920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4" name="Rectangle 1196"/>
              <p:cNvSpPr/>
              <p:nvPr/>
            </p:nvSpPr>
            <p:spPr>
              <a:xfrm>
                <a:off x="8273880" y="3460680"/>
                <a:ext cx="491040" cy="76680"/>
              </a:xfrm>
              <a:prstGeom prst="rect">
                <a:avLst/>
              </a:prstGeom>
              <a:solidFill>
                <a:schemeClr val="hlink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5" name="Oval 1197"/>
              <p:cNvSpPr/>
              <p:nvPr/>
            </p:nvSpPr>
            <p:spPr>
              <a:xfrm>
                <a:off x="8269200" y="3367080"/>
                <a:ext cx="495720" cy="1497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756" name="Group 1198"/>
              <p:cNvGrpSpPr/>
              <p:nvPr/>
            </p:nvGrpSpPr>
            <p:grpSpPr>
              <a:xfrm>
                <a:off x="8388000" y="3400200"/>
                <a:ext cx="247680" cy="87840"/>
                <a:chOff x="8388000" y="3400200"/>
                <a:chExt cx="247680" cy="87840"/>
              </a:xfrm>
            </p:grpSpPr>
            <p:sp>
              <p:nvSpPr>
                <p:cNvPr id="757" name="Line 1199"/>
                <p:cNvSpPr/>
                <p:nvPr/>
              </p:nvSpPr>
              <p:spPr>
                <a:xfrm flipV="1">
                  <a:off x="8388000" y="3400200"/>
                  <a:ext cx="88560" cy="180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58" name="Line 1200"/>
                <p:cNvSpPr/>
                <p:nvPr/>
              </p:nvSpPr>
              <p:spPr>
                <a:xfrm>
                  <a:off x="8557920" y="3487680"/>
                  <a:ext cx="77760" cy="36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59" name="Line 1201"/>
                <p:cNvSpPr/>
                <p:nvPr/>
              </p:nvSpPr>
              <p:spPr>
                <a:xfrm>
                  <a:off x="8469720" y="3402000"/>
                  <a:ext cx="91800" cy="8568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760" name="Group 1202"/>
              <p:cNvGrpSpPr/>
              <p:nvPr/>
            </p:nvGrpSpPr>
            <p:grpSpPr>
              <a:xfrm>
                <a:off x="8388000" y="3398760"/>
                <a:ext cx="247680" cy="88920"/>
                <a:chOff x="8388000" y="3398760"/>
                <a:chExt cx="247680" cy="88920"/>
              </a:xfrm>
            </p:grpSpPr>
            <p:sp>
              <p:nvSpPr>
                <p:cNvPr id="761" name="Line 1203"/>
                <p:cNvSpPr/>
                <p:nvPr/>
              </p:nvSpPr>
              <p:spPr>
                <a:xfrm>
                  <a:off x="8388000" y="3485880"/>
                  <a:ext cx="88560" cy="180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62" name="Line 1204"/>
                <p:cNvSpPr/>
                <p:nvPr/>
              </p:nvSpPr>
              <p:spPr>
                <a:xfrm>
                  <a:off x="8557920" y="3398760"/>
                  <a:ext cx="77760" cy="36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63" name="Line 1205"/>
                <p:cNvSpPr/>
                <p:nvPr/>
              </p:nvSpPr>
              <p:spPr>
                <a:xfrm flipV="1">
                  <a:off x="8469720" y="3398760"/>
                  <a:ext cx="91800" cy="8712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764" name="Rectangle 1206"/>
              <p:cNvSpPr/>
              <p:nvPr/>
            </p:nvSpPr>
            <p:spPr>
              <a:xfrm>
                <a:off x="8191440" y="3278160"/>
                <a:ext cx="675360" cy="484560"/>
              </a:xfrm>
              <a:prstGeom prst="rect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5" name="Rectangle 1207"/>
              <p:cNvSpPr/>
              <p:nvPr/>
            </p:nvSpPr>
            <p:spPr>
              <a:xfrm>
                <a:off x="8148600" y="3311640"/>
                <a:ext cx="689400" cy="49428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6" name="Line 1208"/>
              <p:cNvSpPr/>
              <p:nvPr/>
            </p:nvSpPr>
            <p:spPr>
              <a:xfrm>
                <a:off x="8143560" y="3616200"/>
                <a:ext cx="690840" cy="468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7" name="Line 1209"/>
              <p:cNvSpPr/>
              <p:nvPr/>
            </p:nvSpPr>
            <p:spPr>
              <a:xfrm>
                <a:off x="8153280" y="3463920"/>
                <a:ext cx="690480" cy="468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8" name="Rectangle 1210"/>
              <p:cNvSpPr/>
              <p:nvPr/>
            </p:nvSpPr>
            <p:spPr>
              <a:xfrm>
                <a:off x="8143920" y="3316320"/>
                <a:ext cx="689400" cy="146520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9" name="Text Box 1211"/>
              <p:cNvSpPr/>
              <p:nvPr/>
            </p:nvSpPr>
            <p:spPr>
              <a:xfrm>
                <a:off x="8097840" y="3121200"/>
                <a:ext cx="813240" cy="6987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US" sz="10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000" spc="-1" strike="noStrike">
                    <a:solidFill>
                      <a:srgbClr val="ffffff"/>
                    </a:solidFill>
                    <a:latin typeface="Arial Unicode MS"/>
                    <a:ea typeface="Arial Unicode MS"/>
                  </a:rPr>
                  <a:t>network</a:t>
                </a:r>
                <a:endParaRPr b="0" lang="en-US" sz="10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data link</a:t>
                </a:r>
                <a:endParaRPr b="0" lang="en-US" sz="10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physical</a:t>
                </a:r>
                <a:endParaRPr b="0" lang="en-US" sz="1000" spc="-1" strike="noStrike">
                  <a:latin typeface="Arial"/>
                </a:endParaRPr>
              </a:p>
            </p:txBody>
          </p:sp>
        </p:grpSp>
        <p:grpSp>
          <p:nvGrpSpPr>
            <p:cNvPr id="770" name="Group 1212"/>
            <p:cNvGrpSpPr/>
            <p:nvPr/>
          </p:nvGrpSpPr>
          <p:grpSpPr>
            <a:xfrm>
              <a:off x="8859960" y="4340160"/>
              <a:ext cx="813240" cy="698760"/>
              <a:chOff x="8859960" y="4340160"/>
              <a:chExt cx="813240" cy="698760"/>
            </a:xfrm>
          </p:grpSpPr>
          <p:sp>
            <p:nvSpPr>
              <p:cNvPr id="771" name="Line 1213"/>
              <p:cNvSpPr/>
              <p:nvPr/>
            </p:nvSpPr>
            <p:spPr>
              <a:xfrm>
                <a:off x="9056520" y="4978080"/>
                <a:ext cx="495360" cy="180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2" name="Line 1214"/>
              <p:cNvSpPr/>
              <p:nvPr/>
            </p:nvSpPr>
            <p:spPr>
              <a:xfrm flipV="1">
                <a:off x="9296280" y="4809960"/>
                <a:ext cx="1440" cy="16344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3" name="Oval 1215"/>
              <p:cNvSpPr/>
              <p:nvPr/>
            </p:nvSpPr>
            <p:spPr>
              <a:xfrm>
                <a:off x="9036000" y="4691160"/>
                <a:ext cx="495720" cy="12744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4" name="Line 1216"/>
              <p:cNvSpPr/>
              <p:nvPr/>
            </p:nvSpPr>
            <p:spPr>
              <a:xfrm>
                <a:off x="9036000" y="4679640"/>
                <a:ext cx="360" cy="7956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5" name="Line 1217"/>
              <p:cNvSpPr/>
              <p:nvPr/>
            </p:nvSpPr>
            <p:spPr>
              <a:xfrm>
                <a:off x="9532800" y="4679640"/>
                <a:ext cx="360" cy="7956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6" name="Rectangle 1218"/>
              <p:cNvSpPr/>
              <p:nvPr/>
            </p:nvSpPr>
            <p:spPr>
              <a:xfrm>
                <a:off x="9036000" y="4680000"/>
                <a:ext cx="491040" cy="76680"/>
              </a:xfrm>
              <a:prstGeom prst="rect">
                <a:avLst/>
              </a:prstGeom>
              <a:solidFill>
                <a:schemeClr val="hlink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7" name="Oval 1219"/>
              <p:cNvSpPr/>
              <p:nvPr/>
            </p:nvSpPr>
            <p:spPr>
              <a:xfrm>
                <a:off x="9031320" y="4586400"/>
                <a:ext cx="495720" cy="1497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778" name="Group 1220"/>
              <p:cNvGrpSpPr/>
              <p:nvPr/>
            </p:nvGrpSpPr>
            <p:grpSpPr>
              <a:xfrm>
                <a:off x="9150120" y="4619520"/>
                <a:ext cx="247680" cy="87480"/>
                <a:chOff x="9150120" y="4619520"/>
                <a:chExt cx="247680" cy="87480"/>
              </a:xfrm>
            </p:grpSpPr>
            <p:sp>
              <p:nvSpPr>
                <p:cNvPr id="779" name="Line 1221"/>
                <p:cNvSpPr/>
                <p:nvPr/>
              </p:nvSpPr>
              <p:spPr>
                <a:xfrm flipV="1">
                  <a:off x="9150120" y="4619520"/>
                  <a:ext cx="88560" cy="180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80" name="Line 1222"/>
                <p:cNvSpPr/>
                <p:nvPr/>
              </p:nvSpPr>
              <p:spPr>
                <a:xfrm>
                  <a:off x="9320040" y="4706640"/>
                  <a:ext cx="77760" cy="36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81" name="Line 1223"/>
                <p:cNvSpPr/>
                <p:nvPr/>
              </p:nvSpPr>
              <p:spPr>
                <a:xfrm>
                  <a:off x="9231480" y="4621320"/>
                  <a:ext cx="92160" cy="8532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782" name="Group 1224"/>
              <p:cNvGrpSpPr/>
              <p:nvPr/>
            </p:nvGrpSpPr>
            <p:grpSpPr>
              <a:xfrm>
                <a:off x="9150120" y="4617720"/>
                <a:ext cx="247680" cy="88920"/>
                <a:chOff x="9150120" y="4617720"/>
                <a:chExt cx="247680" cy="88920"/>
              </a:xfrm>
            </p:grpSpPr>
            <p:sp>
              <p:nvSpPr>
                <p:cNvPr id="783" name="Line 1225"/>
                <p:cNvSpPr/>
                <p:nvPr/>
              </p:nvSpPr>
              <p:spPr>
                <a:xfrm>
                  <a:off x="9150120" y="4704840"/>
                  <a:ext cx="88560" cy="180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84" name="Line 1226"/>
                <p:cNvSpPr/>
                <p:nvPr/>
              </p:nvSpPr>
              <p:spPr>
                <a:xfrm>
                  <a:off x="9320040" y="4617720"/>
                  <a:ext cx="77760" cy="36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85" name="Line 1227"/>
                <p:cNvSpPr/>
                <p:nvPr/>
              </p:nvSpPr>
              <p:spPr>
                <a:xfrm flipV="1">
                  <a:off x="9231480" y="4617720"/>
                  <a:ext cx="92160" cy="8712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786" name="Rectangle 1228"/>
              <p:cNvSpPr/>
              <p:nvPr/>
            </p:nvSpPr>
            <p:spPr>
              <a:xfrm>
                <a:off x="8953560" y="4497480"/>
                <a:ext cx="675360" cy="484560"/>
              </a:xfrm>
              <a:prstGeom prst="rect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7" name="Rectangle 1229"/>
              <p:cNvSpPr/>
              <p:nvPr/>
            </p:nvSpPr>
            <p:spPr>
              <a:xfrm>
                <a:off x="8910720" y="4530600"/>
                <a:ext cx="689400" cy="49428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8" name="Line 1230"/>
              <p:cNvSpPr/>
              <p:nvPr/>
            </p:nvSpPr>
            <p:spPr>
              <a:xfrm>
                <a:off x="8905680" y="4835520"/>
                <a:ext cx="690480" cy="468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9" name="Line 1231"/>
              <p:cNvSpPr/>
              <p:nvPr/>
            </p:nvSpPr>
            <p:spPr>
              <a:xfrm>
                <a:off x="8915400" y="4682880"/>
                <a:ext cx="690480" cy="468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0" name="Rectangle 1232"/>
              <p:cNvSpPr/>
              <p:nvPr/>
            </p:nvSpPr>
            <p:spPr>
              <a:xfrm>
                <a:off x="8906040" y="4535640"/>
                <a:ext cx="689400" cy="146520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1" name="Text Box 1233"/>
              <p:cNvSpPr/>
              <p:nvPr/>
            </p:nvSpPr>
            <p:spPr>
              <a:xfrm>
                <a:off x="8859960" y="4340160"/>
                <a:ext cx="813240" cy="6987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US" sz="10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000" spc="-1" strike="noStrike">
                    <a:solidFill>
                      <a:srgbClr val="ffffff"/>
                    </a:solidFill>
                    <a:latin typeface="Arial Unicode MS"/>
                    <a:ea typeface="Arial Unicode MS"/>
                  </a:rPr>
                  <a:t>network</a:t>
                </a:r>
                <a:endParaRPr b="0" lang="en-US" sz="10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data link</a:t>
                </a:r>
                <a:endParaRPr b="0" lang="en-US" sz="10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physical</a:t>
                </a:r>
                <a:endParaRPr b="0" lang="en-US" sz="1000" spc="-1" strike="noStrike">
                  <a:latin typeface="Arial"/>
                </a:endParaRPr>
              </a:p>
            </p:txBody>
          </p:sp>
        </p:grpSp>
        <p:grpSp>
          <p:nvGrpSpPr>
            <p:cNvPr id="792" name="Group 1234"/>
            <p:cNvGrpSpPr/>
            <p:nvPr/>
          </p:nvGrpSpPr>
          <p:grpSpPr>
            <a:xfrm>
              <a:off x="8083440" y="4132440"/>
              <a:ext cx="813240" cy="698760"/>
              <a:chOff x="8083440" y="4132440"/>
              <a:chExt cx="813240" cy="698760"/>
            </a:xfrm>
          </p:grpSpPr>
          <p:sp>
            <p:nvSpPr>
              <p:cNvPr id="793" name="Line 1235"/>
              <p:cNvSpPr/>
              <p:nvPr/>
            </p:nvSpPr>
            <p:spPr>
              <a:xfrm>
                <a:off x="8280360" y="4770360"/>
                <a:ext cx="495000" cy="144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4" name="Line 1236"/>
              <p:cNvSpPr/>
              <p:nvPr/>
            </p:nvSpPr>
            <p:spPr>
              <a:xfrm flipV="1">
                <a:off x="8519760" y="4601880"/>
                <a:ext cx="1800" cy="16344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5" name="Oval 1237"/>
              <p:cNvSpPr/>
              <p:nvPr/>
            </p:nvSpPr>
            <p:spPr>
              <a:xfrm>
                <a:off x="8259840" y="4483080"/>
                <a:ext cx="495720" cy="12744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6" name="Line 1238"/>
              <p:cNvSpPr/>
              <p:nvPr/>
            </p:nvSpPr>
            <p:spPr>
              <a:xfrm>
                <a:off x="8259480" y="4471920"/>
                <a:ext cx="360" cy="7920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7" name="Line 1239"/>
              <p:cNvSpPr/>
              <p:nvPr/>
            </p:nvSpPr>
            <p:spPr>
              <a:xfrm>
                <a:off x="8756640" y="4471920"/>
                <a:ext cx="360" cy="7920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8" name="Rectangle 1240"/>
              <p:cNvSpPr/>
              <p:nvPr/>
            </p:nvSpPr>
            <p:spPr>
              <a:xfrm>
                <a:off x="8259840" y="4471920"/>
                <a:ext cx="491040" cy="76680"/>
              </a:xfrm>
              <a:prstGeom prst="rect">
                <a:avLst/>
              </a:prstGeom>
              <a:solidFill>
                <a:schemeClr val="hlink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9" name="Oval 1241"/>
              <p:cNvSpPr/>
              <p:nvPr/>
            </p:nvSpPr>
            <p:spPr>
              <a:xfrm>
                <a:off x="8255160" y="4378320"/>
                <a:ext cx="495720" cy="1497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800" name="Group 1242"/>
              <p:cNvGrpSpPr/>
              <p:nvPr/>
            </p:nvGrpSpPr>
            <p:grpSpPr>
              <a:xfrm>
                <a:off x="8373960" y="4411440"/>
                <a:ext cx="247680" cy="87840"/>
                <a:chOff x="8373960" y="4411440"/>
                <a:chExt cx="247680" cy="87840"/>
              </a:xfrm>
            </p:grpSpPr>
            <p:sp>
              <p:nvSpPr>
                <p:cNvPr id="801" name="Line 1243"/>
                <p:cNvSpPr/>
                <p:nvPr/>
              </p:nvSpPr>
              <p:spPr>
                <a:xfrm flipV="1">
                  <a:off x="8373960" y="4411440"/>
                  <a:ext cx="88200" cy="180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02" name="Line 1244"/>
                <p:cNvSpPr/>
                <p:nvPr/>
              </p:nvSpPr>
              <p:spPr>
                <a:xfrm>
                  <a:off x="8543880" y="4498920"/>
                  <a:ext cx="77760" cy="36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03" name="Line 1245"/>
                <p:cNvSpPr/>
                <p:nvPr/>
              </p:nvSpPr>
              <p:spPr>
                <a:xfrm>
                  <a:off x="8455320" y="4413240"/>
                  <a:ext cx="91800" cy="8568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804" name="Group 1246"/>
              <p:cNvGrpSpPr/>
              <p:nvPr/>
            </p:nvGrpSpPr>
            <p:grpSpPr>
              <a:xfrm>
                <a:off x="8373960" y="4410000"/>
                <a:ext cx="247680" cy="88920"/>
                <a:chOff x="8373960" y="4410000"/>
                <a:chExt cx="247680" cy="88920"/>
              </a:xfrm>
            </p:grpSpPr>
            <p:sp>
              <p:nvSpPr>
                <p:cNvPr id="805" name="Line 1247"/>
                <p:cNvSpPr/>
                <p:nvPr/>
              </p:nvSpPr>
              <p:spPr>
                <a:xfrm>
                  <a:off x="8373960" y="4497120"/>
                  <a:ext cx="88200" cy="180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06" name="Line 1248"/>
                <p:cNvSpPr/>
                <p:nvPr/>
              </p:nvSpPr>
              <p:spPr>
                <a:xfrm>
                  <a:off x="8543880" y="4410000"/>
                  <a:ext cx="77760" cy="36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07" name="Line 1249"/>
                <p:cNvSpPr/>
                <p:nvPr/>
              </p:nvSpPr>
              <p:spPr>
                <a:xfrm flipV="1">
                  <a:off x="8455320" y="4410000"/>
                  <a:ext cx="91800" cy="8712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808" name="Rectangle 1250"/>
              <p:cNvSpPr/>
              <p:nvPr/>
            </p:nvSpPr>
            <p:spPr>
              <a:xfrm>
                <a:off x="8177040" y="4289400"/>
                <a:ext cx="675360" cy="484560"/>
              </a:xfrm>
              <a:prstGeom prst="rect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9" name="Rectangle 1251"/>
              <p:cNvSpPr/>
              <p:nvPr/>
            </p:nvSpPr>
            <p:spPr>
              <a:xfrm>
                <a:off x="8134200" y="4322880"/>
                <a:ext cx="689400" cy="49428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0" name="Line 1252"/>
              <p:cNvSpPr/>
              <p:nvPr/>
            </p:nvSpPr>
            <p:spPr>
              <a:xfrm>
                <a:off x="8129520" y="4627440"/>
                <a:ext cx="690480" cy="468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1" name="Line 1253"/>
              <p:cNvSpPr/>
              <p:nvPr/>
            </p:nvSpPr>
            <p:spPr>
              <a:xfrm>
                <a:off x="8138880" y="4475160"/>
                <a:ext cx="690480" cy="468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2" name="Rectangle 1254"/>
              <p:cNvSpPr/>
              <p:nvPr/>
            </p:nvSpPr>
            <p:spPr>
              <a:xfrm>
                <a:off x="8129520" y="4327560"/>
                <a:ext cx="689400" cy="146520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3" name="Text Box 1255"/>
              <p:cNvSpPr/>
              <p:nvPr/>
            </p:nvSpPr>
            <p:spPr>
              <a:xfrm>
                <a:off x="8083440" y="4132440"/>
                <a:ext cx="813240" cy="6987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US" sz="10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000" spc="-1" strike="noStrike">
                    <a:solidFill>
                      <a:srgbClr val="ffffff"/>
                    </a:solidFill>
                    <a:latin typeface="Arial Unicode MS"/>
                    <a:ea typeface="Arial Unicode MS"/>
                  </a:rPr>
                  <a:t>network</a:t>
                </a:r>
                <a:endParaRPr b="0" lang="en-US" sz="10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data link</a:t>
                </a:r>
                <a:endParaRPr b="0" lang="en-US" sz="10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physical</a:t>
                </a:r>
                <a:endParaRPr b="0" lang="en-US" sz="1000" spc="-1" strike="noStrike">
                  <a:latin typeface="Arial"/>
                </a:endParaRPr>
              </a:p>
            </p:txBody>
          </p:sp>
        </p:grpSp>
        <p:grpSp>
          <p:nvGrpSpPr>
            <p:cNvPr id="814" name="Group 1256"/>
            <p:cNvGrpSpPr/>
            <p:nvPr/>
          </p:nvGrpSpPr>
          <p:grpSpPr>
            <a:xfrm>
              <a:off x="7377120" y="4491000"/>
              <a:ext cx="813240" cy="698760"/>
              <a:chOff x="7377120" y="4491000"/>
              <a:chExt cx="813240" cy="698760"/>
            </a:xfrm>
          </p:grpSpPr>
          <p:sp>
            <p:nvSpPr>
              <p:cNvPr id="815" name="Line 1257"/>
              <p:cNvSpPr/>
              <p:nvPr/>
            </p:nvSpPr>
            <p:spPr>
              <a:xfrm>
                <a:off x="7573680" y="5128920"/>
                <a:ext cx="495360" cy="180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6" name="Line 1258"/>
              <p:cNvSpPr/>
              <p:nvPr/>
            </p:nvSpPr>
            <p:spPr>
              <a:xfrm flipV="1">
                <a:off x="7813440" y="4960800"/>
                <a:ext cx="1800" cy="16344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7" name="Oval 1259"/>
              <p:cNvSpPr/>
              <p:nvPr/>
            </p:nvSpPr>
            <p:spPr>
              <a:xfrm>
                <a:off x="7553160" y="4842000"/>
                <a:ext cx="495720" cy="12744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8" name="Line 1260"/>
              <p:cNvSpPr/>
              <p:nvPr/>
            </p:nvSpPr>
            <p:spPr>
              <a:xfrm>
                <a:off x="7553160" y="4830480"/>
                <a:ext cx="360" cy="7956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9" name="Line 1261"/>
              <p:cNvSpPr/>
              <p:nvPr/>
            </p:nvSpPr>
            <p:spPr>
              <a:xfrm>
                <a:off x="8049960" y="4830480"/>
                <a:ext cx="360" cy="7956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0" name="Rectangle 1262"/>
              <p:cNvSpPr/>
              <p:nvPr/>
            </p:nvSpPr>
            <p:spPr>
              <a:xfrm>
                <a:off x="7553160" y="4830840"/>
                <a:ext cx="491040" cy="76680"/>
              </a:xfrm>
              <a:prstGeom prst="rect">
                <a:avLst/>
              </a:prstGeom>
              <a:solidFill>
                <a:schemeClr val="hlink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1" name="Oval 1263"/>
              <p:cNvSpPr/>
              <p:nvPr/>
            </p:nvSpPr>
            <p:spPr>
              <a:xfrm>
                <a:off x="7548480" y="4737240"/>
                <a:ext cx="495720" cy="1497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822" name="Group 1264"/>
              <p:cNvGrpSpPr/>
              <p:nvPr/>
            </p:nvGrpSpPr>
            <p:grpSpPr>
              <a:xfrm>
                <a:off x="7667280" y="4770360"/>
                <a:ext cx="247680" cy="87480"/>
                <a:chOff x="7667280" y="4770360"/>
                <a:chExt cx="247680" cy="87480"/>
              </a:xfrm>
            </p:grpSpPr>
            <p:sp>
              <p:nvSpPr>
                <p:cNvPr id="823" name="Line 1265"/>
                <p:cNvSpPr/>
                <p:nvPr/>
              </p:nvSpPr>
              <p:spPr>
                <a:xfrm flipV="1">
                  <a:off x="7667280" y="4770360"/>
                  <a:ext cx="88560" cy="180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24" name="Line 1266"/>
                <p:cNvSpPr/>
                <p:nvPr/>
              </p:nvSpPr>
              <p:spPr>
                <a:xfrm>
                  <a:off x="7837200" y="4857480"/>
                  <a:ext cx="77760" cy="36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25" name="Line 1267"/>
                <p:cNvSpPr/>
                <p:nvPr/>
              </p:nvSpPr>
              <p:spPr>
                <a:xfrm>
                  <a:off x="7748640" y="4772160"/>
                  <a:ext cx="92160" cy="8532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826" name="Group 1268"/>
              <p:cNvGrpSpPr/>
              <p:nvPr/>
            </p:nvGrpSpPr>
            <p:grpSpPr>
              <a:xfrm>
                <a:off x="7667280" y="4768560"/>
                <a:ext cx="247680" cy="88920"/>
                <a:chOff x="7667280" y="4768560"/>
                <a:chExt cx="247680" cy="88920"/>
              </a:xfrm>
            </p:grpSpPr>
            <p:sp>
              <p:nvSpPr>
                <p:cNvPr id="827" name="Line 1269"/>
                <p:cNvSpPr/>
                <p:nvPr/>
              </p:nvSpPr>
              <p:spPr>
                <a:xfrm>
                  <a:off x="7667280" y="4855680"/>
                  <a:ext cx="88560" cy="180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28" name="Line 1270"/>
                <p:cNvSpPr/>
                <p:nvPr/>
              </p:nvSpPr>
              <p:spPr>
                <a:xfrm>
                  <a:off x="7837200" y="4768560"/>
                  <a:ext cx="77760" cy="36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29" name="Line 1271"/>
                <p:cNvSpPr/>
                <p:nvPr/>
              </p:nvSpPr>
              <p:spPr>
                <a:xfrm flipV="1">
                  <a:off x="7748640" y="4768560"/>
                  <a:ext cx="92160" cy="8712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830" name="Rectangle 1272"/>
              <p:cNvSpPr/>
              <p:nvPr/>
            </p:nvSpPr>
            <p:spPr>
              <a:xfrm>
                <a:off x="7470720" y="4648320"/>
                <a:ext cx="675360" cy="484560"/>
              </a:xfrm>
              <a:prstGeom prst="rect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1" name="Rectangle 1273"/>
              <p:cNvSpPr/>
              <p:nvPr/>
            </p:nvSpPr>
            <p:spPr>
              <a:xfrm>
                <a:off x="7427880" y="4681440"/>
                <a:ext cx="689400" cy="49428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2" name="Line 1274"/>
              <p:cNvSpPr/>
              <p:nvPr/>
            </p:nvSpPr>
            <p:spPr>
              <a:xfrm>
                <a:off x="7422840" y="4986000"/>
                <a:ext cx="690840" cy="504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3" name="Line 1275"/>
              <p:cNvSpPr/>
              <p:nvPr/>
            </p:nvSpPr>
            <p:spPr>
              <a:xfrm>
                <a:off x="7432560" y="4833720"/>
                <a:ext cx="690480" cy="468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4" name="Rectangle 1276"/>
              <p:cNvSpPr/>
              <p:nvPr/>
            </p:nvSpPr>
            <p:spPr>
              <a:xfrm>
                <a:off x="7423200" y="4686480"/>
                <a:ext cx="689400" cy="146520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5" name="Text Box 1277"/>
              <p:cNvSpPr/>
              <p:nvPr/>
            </p:nvSpPr>
            <p:spPr>
              <a:xfrm>
                <a:off x="7377120" y="4491000"/>
                <a:ext cx="813240" cy="6987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US" sz="10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000" spc="-1" strike="noStrike">
                    <a:solidFill>
                      <a:srgbClr val="ffffff"/>
                    </a:solidFill>
                    <a:latin typeface="Arial Unicode MS"/>
                    <a:ea typeface="Arial Unicode MS"/>
                  </a:rPr>
                  <a:t>network</a:t>
                </a:r>
                <a:endParaRPr b="0" lang="en-US" sz="10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data link</a:t>
                </a:r>
                <a:endParaRPr b="0" lang="en-US" sz="10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physical</a:t>
                </a:r>
                <a:endParaRPr b="0" lang="en-US" sz="1000" spc="-1" strike="noStrike">
                  <a:latin typeface="Arial"/>
                </a:endParaRPr>
              </a:p>
            </p:txBody>
          </p:sp>
        </p:grpSp>
      </p:grpSp>
      <p:sp>
        <p:nvSpPr>
          <p:cNvPr id="836" name="Rectangle 1280"/>
          <p:cNvSpPr/>
          <p:nvPr/>
        </p:nvSpPr>
        <p:spPr>
          <a:xfrm>
            <a:off x="7245360" y="858960"/>
            <a:ext cx="387720" cy="13716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37" name="Rectangle 1281"/>
          <p:cNvSpPr/>
          <p:nvPr/>
        </p:nvSpPr>
        <p:spPr>
          <a:xfrm>
            <a:off x="7175520" y="1509840"/>
            <a:ext cx="595800" cy="13716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38" name="Rectangle 1282"/>
          <p:cNvSpPr/>
          <p:nvPr/>
        </p:nvSpPr>
        <p:spPr>
          <a:xfrm>
            <a:off x="10001160" y="4487760"/>
            <a:ext cx="387720" cy="13716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839" name="Picture 621" descr=""/>
          <p:cNvPicPr/>
          <p:nvPr/>
        </p:nvPicPr>
        <p:blipFill>
          <a:blip r:embed="rId26"/>
          <a:stretch/>
        </p:blipFill>
        <p:spPr>
          <a:xfrm>
            <a:off x="10885680" y="472680"/>
            <a:ext cx="1017360" cy="539280"/>
          </a:xfrm>
          <a:prstGeom prst="rect">
            <a:avLst/>
          </a:prstGeom>
          <a:ln w="0">
            <a:noFill/>
          </a:ln>
        </p:spPr>
      </p:pic>
      <p:sp>
        <p:nvSpPr>
          <p:cNvPr id="840" name="TextBox 622"/>
          <p:cNvSpPr/>
          <p:nvPr/>
        </p:nvSpPr>
        <p:spPr>
          <a:xfrm>
            <a:off x="213120" y="6550200"/>
            <a:ext cx="11977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nodeType="clickEffect" fill="hold">
                      <p:stCondLst>
                        <p:cond delay="indefinite"/>
                      </p:stCondLst>
                      <p:childTnLst>
                        <p:par>
                          <p:cTn id="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7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0"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nodeType="clickEffect" fill="hold">
                      <p:stCondLst>
                        <p:cond delay="indefinite"/>
                      </p:stCondLst>
                      <p:childTnLst>
                        <p:par>
                          <p:cTn id="1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5" dur="10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nodeType="clickEffect" fill="hold">
                      <p:stCondLst>
                        <p:cond delay="indefinite"/>
                      </p:stCondLst>
                      <p:childTnLst>
                        <p:par>
                          <p:cTn id="1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nodeType="after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after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4 0.01227 L 0.00382 0.0949 E">
                                      <p:cBhvr>
                                        <p:cTn id="22" dur="2000" fill="hold"/>
                                        <p:tgtEl>
                                          <p:spTgt spid="8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nodeType="afterEffect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nodeType="afterEffect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nodeType="afterEffect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nodeType="afterEffect" fill="hold" presetClass="path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006 -1.48148E-006 L 2.5E-006 0.07269 L 0.02726 0.18982 L 0.02726 0.1132 L 0.07118 0.11112 L 0.07257 0.18982 L 0.11667 0.14144 L 0.11667 0.07871 L 0.16059 0.07686 L 0.10903 0.23426 L 0.11511 0.15949 L 0.1559 0.15949 L 0.15747 0.23635 L 0.1059 0.34537 L 0.10295 0.27061 L 0.14236 0.26875 L 0.14688 0.39584 L 0.1559 0.3213 L 0.19236 0.31922 L 0.19688 0.39792 L 0.1059 0.49908 L 0.1059 0.41621 L 0.14236 0.41621 L 0.14236 0.49699 L 0.18785 0.53542 L 0.18785 0.44653 L 0.2257 0.44653 L 0.22865 0.52732 L 0.31198 0.50301 L 0.31198 0.43843 E">
                                      <p:cBhvr>
                                        <p:cTn id="31" dur="5000" fill="hold"/>
                                        <p:tgtEl>
                                          <p:spTgt spid="8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nodeType="afterEffect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nodeType="afterEffect" fill="hold">
                            <p:stCondLst>
                              <p:cond delay="7000"/>
                            </p:stCondLst>
                            <p:childTnLst>
                              <p:par>
                                <p:cTn id="36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nodeType="afterEffect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nodeType="afterEffect" fill="hold">
                            <p:stCondLst>
                              <p:cond delay="7000"/>
                            </p:stCondLst>
                            <p:childTnLst>
                              <p:par>
                                <p:cTn id="42" nodeType="after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006 0 L -0.00156 -0.07106 E">
                                      <p:cBhvr>
                                        <p:cTn id="43" dur="2000" fill="hold"/>
                                        <p:tgtEl>
                                          <p:spTgt spid="8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8" name="PlaceHolder 1"/>
          <p:cNvSpPr>
            <a:spLocks noGrp="1"/>
          </p:cNvSpPr>
          <p:nvPr>
            <p:ph/>
          </p:nvPr>
        </p:nvSpPr>
        <p:spPr>
          <a:xfrm>
            <a:off x="1758960" y="1482840"/>
            <a:ext cx="8574480" cy="4647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9000"/>
          </a:bodyPr>
          <a:p>
            <a:pPr marL="228600" indent="-228600">
              <a:lnSpc>
                <a:spcPct val="8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0000"/>
                </a:solidFill>
                <a:latin typeface="Arial Unicode MS"/>
                <a:ea typeface="Arial Unicode MS"/>
              </a:rPr>
              <a:t>   </a:t>
            </a:r>
            <a:r>
              <a:rPr b="0" i="1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implementation</a:t>
            </a:r>
            <a:r>
              <a:rPr b="0" lang="en-US" sz="2800" spc="-1" strike="noStrike">
                <a:solidFill>
                  <a:srgbClr val="cc0000"/>
                </a:solidFill>
                <a:latin typeface="Arial Unicode MS"/>
                <a:ea typeface="Arial Unicode MS"/>
              </a:rPr>
              <a:t>: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NAT router must:</a:t>
            </a:r>
            <a:br>
              <a:rPr sz="2800"/>
            </a:br>
            <a:endParaRPr b="0" lang="en-US" sz="2800" spc="-1" strike="noStrike">
              <a:latin typeface="Arial"/>
            </a:endParaRPr>
          </a:p>
          <a:p>
            <a:pPr lvl="1" marL="685800" indent="-228600">
              <a:lnSpc>
                <a:spcPct val="80000"/>
              </a:lnSpc>
              <a:spcBef>
                <a:spcPts val="49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99"/>
                </a:solidFill>
                <a:latin typeface="Arial Unicode MS"/>
                <a:ea typeface="Arial Unicode MS"/>
              </a:rPr>
              <a:t>outgoing datagrams:</a:t>
            </a:r>
            <a:r>
              <a:rPr b="0" lang="en-US" sz="2400" spc="-1" strike="noStrike">
                <a:solidFill>
                  <a:srgbClr val="000099"/>
                </a:solidFill>
                <a:latin typeface="Arial Unicode MS"/>
                <a:ea typeface="Arial Unicode MS"/>
              </a:rPr>
              <a:t> </a:t>
            </a:r>
            <a:r>
              <a:rPr b="0" i="1" lang="en-US" sz="2400" spc="-1" strike="noStrike">
                <a:solidFill>
                  <a:srgbClr val="000099"/>
                </a:solidFill>
                <a:latin typeface="Arial Unicode MS"/>
                <a:ea typeface="Arial Unicode MS"/>
              </a:rPr>
              <a:t>replace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(source IP address, port #) of every outgoing datagram to (NAT IP address, new port #)</a:t>
            </a:r>
            <a:endParaRPr b="0" lang="en-US" sz="2400" spc="-1" strike="noStrike">
              <a:latin typeface="Arial"/>
            </a:endParaRPr>
          </a:p>
          <a:p>
            <a:pPr marL="914400">
              <a:lnSpc>
                <a:spcPct val="8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. . . remote clients/servers will respond using (NAT IP address, new port #) as destination addr</a:t>
            </a:r>
            <a:br>
              <a:rPr sz="2400"/>
            </a:b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80000"/>
              </a:lnSpc>
              <a:spcBef>
                <a:spcPts val="49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99"/>
                </a:solidFill>
                <a:latin typeface="Arial Unicode MS"/>
                <a:ea typeface="Arial Unicode MS"/>
              </a:rPr>
              <a:t>remember (in NAT translation table)</a:t>
            </a:r>
            <a:r>
              <a:rPr b="0" i="1" lang="en-US" sz="2400" spc="-1" strike="noStrike">
                <a:solidFill>
                  <a:srgbClr val="ed7d31"/>
                </a:solidFill>
                <a:latin typeface="Arial Unicode MS"/>
                <a:ea typeface="Arial Unicode M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every (source IP address, port #)  to (NAT IP address, new port #) translation pair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80000"/>
              </a:lnSpc>
              <a:spcBef>
                <a:spcPts val="49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99"/>
                </a:solidFill>
                <a:latin typeface="Arial Unicode MS"/>
                <a:ea typeface="Arial Unicode MS"/>
              </a:rPr>
              <a:t>incoming datagrams:</a:t>
            </a:r>
            <a:r>
              <a:rPr b="0" lang="en-US" sz="2400" spc="-1" strike="noStrike">
                <a:solidFill>
                  <a:srgbClr val="000099"/>
                </a:solidFill>
                <a:latin typeface="Arial Unicode MS"/>
                <a:ea typeface="Arial Unicode MS"/>
              </a:rPr>
              <a:t> </a:t>
            </a:r>
            <a:r>
              <a:rPr b="0" i="1" lang="en-US" sz="2400" spc="-1" strike="noStrike">
                <a:solidFill>
                  <a:srgbClr val="000099"/>
                </a:solidFill>
                <a:latin typeface="Arial Unicode MS"/>
                <a:ea typeface="Arial Unicode MS"/>
              </a:rPr>
              <a:t>replace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(NAT IP address, new port #) in dest fields of every incoming datagram with corresponding (source IP address, port #) stored in NAT table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689" name="PlaceHolder 2"/>
          <p:cNvSpPr>
            <a:spLocks noGrp="1"/>
          </p:cNvSpPr>
          <p:nvPr>
            <p:ph type="title"/>
          </p:nvPr>
        </p:nvSpPr>
        <p:spPr>
          <a:xfrm>
            <a:off x="2156760" y="365040"/>
            <a:ext cx="8090280" cy="90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NAT: Network Address Translation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690" name="Picture 3" descr=""/>
          <p:cNvPicPr/>
          <p:nvPr/>
        </p:nvPicPr>
        <p:blipFill>
          <a:blip r:embed="rId1"/>
          <a:stretch/>
        </p:blipFill>
        <p:spPr>
          <a:xfrm>
            <a:off x="10885680" y="472680"/>
            <a:ext cx="1017360" cy="539280"/>
          </a:xfrm>
          <a:prstGeom prst="rect">
            <a:avLst/>
          </a:prstGeom>
          <a:ln w="0">
            <a:noFill/>
          </a:ln>
        </p:spPr>
      </p:pic>
      <p:sp>
        <p:nvSpPr>
          <p:cNvPr id="2691" name="TextBox 5"/>
          <p:cNvSpPr/>
          <p:nvPr/>
        </p:nvSpPr>
        <p:spPr>
          <a:xfrm>
            <a:off x="213120" y="6550200"/>
            <a:ext cx="11977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Freeform 139"/>
          <p:cNvSpPr/>
          <p:nvPr/>
        </p:nvSpPr>
        <p:spPr>
          <a:xfrm>
            <a:off x="1703520" y="3651120"/>
            <a:ext cx="4088160" cy="1354680"/>
          </a:xfrm>
          <a:custGeom>
            <a:avLst/>
            <a:gdLst/>
            <a:ahLst/>
            <a:rect l="l" t="t" r="r" b="b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gradFill rotWithShape="0">
            <a:gsLst>
              <a:gs pos="0">
                <a:srgbClr val="ffffff">
                  <a:alpha val="98039"/>
                </a:srgbClr>
              </a:gs>
              <a:gs pos="100000">
                <a:srgbClr val="66ccff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3" name="Freeform 29"/>
          <p:cNvSpPr/>
          <p:nvPr/>
        </p:nvSpPr>
        <p:spPr>
          <a:xfrm>
            <a:off x="5992920" y="2922480"/>
            <a:ext cx="3737520" cy="2696040"/>
          </a:xfrm>
          <a:custGeom>
            <a:avLst/>
            <a:gdLst/>
            <a:ahLst/>
            <a:rect l="l" t="t" r="r" b="b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66cc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4" name="Line 32"/>
          <p:cNvSpPr/>
          <p:nvPr/>
        </p:nvSpPr>
        <p:spPr>
          <a:xfrm>
            <a:off x="6107040" y="4244760"/>
            <a:ext cx="604800" cy="36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95" name="Line 34"/>
          <p:cNvSpPr/>
          <p:nvPr/>
        </p:nvSpPr>
        <p:spPr>
          <a:xfrm>
            <a:off x="8947080" y="3497040"/>
            <a:ext cx="133200" cy="648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96" name="Line 35"/>
          <p:cNvSpPr/>
          <p:nvPr/>
        </p:nvSpPr>
        <p:spPr>
          <a:xfrm>
            <a:off x="8953200" y="5002200"/>
            <a:ext cx="171720" cy="36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97" name="Text Box 36"/>
          <p:cNvSpPr/>
          <p:nvPr/>
        </p:nvSpPr>
        <p:spPr>
          <a:xfrm>
            <a:off x="9522360" y="3227400"/>
            <a:ext cx="1019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10.0.0.1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698" name="Text Box 37"/>
          <p:cNvSpPr/>
          <p:nvPr/>
        </p:nvSpPr>
        <p:spPr>
          <a:xfrm>
            <a:off x="9649080" y="3995640"/>
            <a:ext cx="1019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10.0.0.2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699" name="Text Box 38"/>
          <p:cNvSpPr/>
          <p:nvPr/>
        </p:nvSpPr>
        <p:spPr>
          <a:xfrm>
            <a:off x="9611280" y="4890960"/>
            <a:ext cx="1019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10.0.0.3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2700" name="Group 88"/>
          <p:cNvGrpSpPr/>
          <p:nvPr/>
        </p:nvGrpSpPr>
        <p:grpSpPr>
          <a:xfrm>
            <a:off x="7155000" y="2855880"/>
            <a:ext cx="1870200" cy="1032480"/>
            <a:chOff x="7155000" y="2855880"/>
            <a:chExt cx="1870200" cy="1032480"/>
          </a:xfrm>
        </p:grpSpPr>
        <p:grpSp>
          <p:nvGrpSpPr>
            <p:cNvPr id="2701" name="Group 50"/>
            <p:cNvGrpSpPr/>
            <p:nvPr/>
          </p:nvGrpSpPr>
          <p:grpSpPr>
            <a:xfrm>
              <a:off x="7155000" y="2855880"/>
              <a:ext cx="1870200" cy="680040"/>
              <a:chOff x="7155000" y="2855880"/>
              <a:chExt cx="1870200" cy="680040"/>
            </a:xfrm>
          </p:grpSpPr>
          <p:sp>
            <p:nvSpPr>
              <p:cNvPr id="2702" name="Rectangle 40"/>
              <p:cNvSpPr/>
              <p:nvPr/>
            </p:nvSpPr>
            <p:spPr>
              <a:xfrm>
                <a:off x="7161480" y="2925720"/>
                <a:ext cx="1863720" cy="4053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03" name="Text Box 39"/>
              <p:cNvSpPr/>
              <p:nvPr/>
            </p:nvSpPr>
            <p:spPr>
              <a:xfrm>
                <a:off x="7155000" y="2898720"/>
                <a:ext cx="1764000" cy="637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2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S: 10.0.0.1, 3345</a:t>
                </a:r>
                <a:endParaRPr b="0" lang="en-US" sz="12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buNone/>
                </a:pPr>
                <a:r>
                  <a:rPr b="0" lang="en-US" sz="12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D: 128.119.40.186, 80</a:t>
                </a:r>
                <a:endParaRPr b="0" lang="en-US" sz="1200" spc="-1" strike="noStrike">
                  <a:latin typeface="Arial"/>
                </a:endParaRPr>
              </a:p>
            </p:txBody>
          </p:sp>
          <p:grpSp>
            <p:nvGrpSpPr>
              <p:cNvPr id="2704" name="Group 44"/>
              <p:cNvGrpSpPr/>
              <p:nvPr/>
            </p:nvGrpSpPr>
            <p:grpSpPr>
              <a:xfrm>
                <a:off x="8866080" y="2855880"/>
                <a:ext cx="81000" cy="156240"/>
                <a:chOff x="8866080" y="2855880"/>
                <a:chExt cx="81000" cy="156240"/>
              </a:xfrm>
            </p:grpSpPr>
            <p:sp>
              <p:nvSpPr>
                <p:cNvPr id="2705" name="Freeform 43"/>
                <p:cNvSpPr/>
                <p:nvPr/>
              </p:nvSpPr>
              <p:spPr>
                <a:xfrm>
                  <a:off x="8866080" y="2855880"/>
                  <a:ext cx="79920" cy="156240"/>
                </a:xfrm>
                <a:custGeom>
                  <a:avLst/>
                  <a:gdLst/>
                  <a:ahLst/>
                  <a:rect l="l" t="t" r="r" b="b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706" name="Line 41"/>
                <p:cNvSpPr/>
                <p:nvPr/>
              </p:nvSpPr>
              <p:spPr>
                <a:xfrm flipH="1">
                  <a:off x="8872560" y="2869920"/>
                  <a:ext cx="37080" cy="10800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707" name="Line 42"/>
                <p:cNvSpPr/>
                <p:nvPr/>
              </p:nvSpPr>
              <p:spPr>
                <a:xfrm flipH="1">
                  <a:off x="8913240" y="2889000"/>
                  <a:ext cx="33840" cy="10800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2708" name="Group 45"/>
              <p:cNvGrpSpPr/>
              <p:nvPr/>
            </p:nvGrpSpPr>
            <p:grpSpPr>
              <a:xfrm>
                <a:off x="8845920" y="3265560"/>
                <a:ext cx="80640" cy="156240"/>
                <a:chOff x="8845920" y="3265560"/>
                <a:chExt cx="80640" cy="156240"/>
              </a:xfrm>
            </p:grpSpPr>
            <p:sp>
              <p:nvSpPr>
                <p:cNvPr id="2709" name="Freeform 46"/>
                <p:cNvSpPr/>
                <p:nvPr/>
              </p:nvSpPr>
              <p:spPr>
                <a:xfrm>
                  <a:off x="8845920" y="3265560"/>
                  <a:ext cx="79920" cy="156240"/>
                </a:xfrm>
                <a:custGeom>
                  <a:avLst/>
                  <a:gdLst/>
                  <a:ahLst/>
                  <a:rect l="l" t="t" r="r" b="b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710" name="Line 47"/>
                <p:cNvSpPr/>
                <p:nvPr/>
              </p:nvSpPr>
              <p:spPr>
                <a:xfrm flipH="1">
                  <a:off x="8852400" y="3279600"/>
                  <a:ext cx="37080" cy="10800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711" name="Line 48"/>
                <p:cNvSpPr/>
                <p:nvPr/>
              </p:nvSpPr>
              <p:spPr>
                <a:xfrm flipH="1">
                  <a:off x="8892720" y="3298680"/>
                  <a:ext cx="33840" cy="10800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sp>
          <p:nvSpPr>
            <p:cNvPr id="2712" name="Freeform 51"/>
            <p:cNvSpPr/>
            <p:nvPr/>
          </p:nvSpPr>
          <p:spPr>
            <a:xfrm>
              <a:off x="7191360" y="3346560"/>
              <a:ext cx="894240" cy="541800"/>
            </a:xfrm>
            <a:custGeom>
              <a:avLst/>
              <a:gdLst/>
              <a:ahLst/>
              <a:rect l="l" t="t" r="r" b="b"/>
              <a:pathLst>
                <a:path w="417" h="264">
                  <a:moveTo>
                    <a:pt x="0" y="264"/>
                  </a:moveTo>
                  <a:lnTo>
                    <a:pt x="417" y="264"/>
                  </a:lnTo>
                  <a:lnTo>
                    <a:pt x="417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713" name="Group 87"/>
            <p:cNvGrpSpPr/>
            <p:nvPr/>
          </p:nvGrpSpPr>
          <p:grpSpPr>
            <a:xfrm>
              <a:off x="7920000" y="3429000"/>
              <a:ext cx="344880" cy="363960"/>
              <a:chOff x="7920000" y="3429000"/>
              <a:chExt cx="344880" cy="363960"/>
            </a:xfrm>
          </p:grpSpPr>
          <p:sp>
            <p:nvSpPr>
              <p:cNvPr id="2714" name="Oval 86"/>
              <p:cNvSpPr/>
              <p:nvPr/>
            </p:nvSpPr>
            <p:spPr>
              <a:xfrm>
                <a:off x="7920000" y="3444840"/>
                <a:ext cx="344880" cy="34488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cc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15" name="Text Box 52"/>
              <p:cNvSpPr/>
              <p:nvPr/>
            </p:nvSpPr>
            <p:spPr>
              <a:xfrm>
                <a:off x="7935480" y="3429000"/>
                <a:ext cx="324360" cy="363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800" spc="-1" strike="noStrike">
                    <a:solidFill>
                      <a:srgbClr val="cc0000"/>
                    </a:solidFill>
                    <a:latin typeface="Arial Unicode MS"/>
                    <a:ea typeface="Arial Unicode MS"/>
                  </a:rPr>
                  <a:t>1</a:t>
                </a:r>
                <a:endParaRPr b="0" lang="en-US" sz="1800" spc="-1" strike="noStrike">
                  <a:latin typeface="Arial"/>
                </a:endParaRPr>
              </a:p>
            </p:txBody>
          </p:sp>
        </p:grpSp>
      </p:grpSp>
      <p:sp>
        <p:nvSpPr>
          <p:cNvPr id="2716" name="Text Box 54"/>
          <p:cNvSpPr/>
          <p:nvPr/>
        </p:nvSpPr>
        <p:spPr>
          <a:xfrm>
            <a:off x="6007680" y="3817800"/>
            <a:ext cx="1019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10.0.0.4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17" name="Line 55"/>
          <p:cNvSpPr/>
          <p:nvPr/>
        </p:nvSpPr>
        <p:spPr>
          <a:xfrm flipH="1">
            <a:off x="6181560" y="4073400"/>
            <a:ext cx="85680" cy="128520"/>
          </a:xfrm>
          <a:prstGeom prst="line">
            <a:avLst/>
          </a:prstGeom>
          <a:ln w="1905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18" name="Text Box 56"/>
          <p:cNvSpPr/>
          <p:nvPr/>
        </p:nvSpPr>
        <p:spPr>
          <a:xfrm>
            <a:off x="4144320" y="4375080"/>
            <a:ext cx="1407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138.76.29.7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19" name="Line 57"/>
          <p:cNvSpPr/>
          <p:nvPr/>
        </p:nvSpPr>
        <p:spPr>
          <a:xfrm flipH="1">
            <a:off x="5441760" y="4311360"/>
            <a:ext cx="85680" cy="128520"/>
          </a:xfrm>
          <a:prstGeom prst="line">
            <a:avLst/>
          </a:prstGeom>
          <a:ln w="1905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720" name="Group 59"/>
          <p:cNvGrpSpPr/>
          <p:nvPr/>
        </p:nvGrpSpPr>
        <p:grpSpPr>
          <a:xfrm>
            <a:off x="7992720" y="1569960"/>
            <a:ext cx="2571120" cy="1388880"/>
            <a:chOff x="7992720" y="1569960"/>
            <a:chExt cx="2571120" cy="1388880"/>
          </a:xfrm>
        </p:grpSpPr>
        <p:sp>
          <p:nvSpPr>
            <p:cNvPr id="2721" name="Text Box 53"/>
            <p:cNvSpPr/>
            <p:nvPr/>
          </p:nvSpPr>
          <p:spPr>
            <a:xfrm>
              <a:off x="8136360" y="1569960"/>
              <a:ext cx="2427480" cy="788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85000"/>
                </a:lnSpc>
                <a:buNone/>
              </a:pPr>
              <a:r>
                <a:rPr b="1" i="1" lang="en-US" sz="1800" spc="-1" strike="noStrike">
                  <a:solidFill>
                    <a:srgbClr val="cc0000"/>
                  </a:solidFill>
                  <a:latin typeface="Arial Unicode MS"/>
                  <a:ea typeface="Arial Unicode MS"/>
                </a:rPr>
                <a:t>1:</a:t>
              </a:r>
              <a:r>
                <a:rPr b="0" lang="en-US" sz="1800" spc="-1" strike="noStrike">
                  <a:solidFill>
                    <a:srgbClr val="ff0000"/>
                  </a:solidFill>
                  <a:latin typeface="Arial Unicode MS"/>
                  <a:ea typeface="Arial Unicode MS"/>
                </a:rPr>
                <a:t> </a:t>
              </a:r>
              <a:r>
                <a:rPr b="0" lang="en-US" sz="1800" spc="-1" strike="noStrike">
                  <a:solidFill>
                    <a:srgbClr val="000099"/>
                  </a:solidFill>
                  <a:latin typeface="Arial Unicode MS"/>
                  <a:ea typeface="Arial Unicode MS"/>
                </a:rPr>
                <a:t>host 10.0.0.1 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85000"/>
                </a:lnSpc>
                <a:buNone/>
              </a:pPr>
              <a:r>
                <a:rPr b="0" lang="en-US" sz="1800" spc="-1" strike="noStrike">
                  <a:solidFill>
                    <a:srgbClr val="000099"/>
                  </a:solidFill>
                  <a:latin typeface="Arial Unicode MS"/>
                  <a:ea typeface="Arial Unicode MS"/>
                </a:rPr>
                <a:t>sends datagram to 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85000"/>
                </a:lnSpc>
                <a:buNone/>
              </a:pPr>
              <a:r>
                <a:rPr b="0" lang="en-US" sz="1800" spc="-1" strike="noStrike">
                  <a:solidFill>
                    <a:srgbClr val="000099"/>
                  </a:solidFill>
                  <a:latin typeface="Arial Unicode MS"/>
                  <a:ea typeface="Arial Unicode MS"/>
                </a:rPr>
                <a:t>128.119.40.186, 80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722" name="Line 58"/>
            <p:cNvSpPr/>
            <p:nvPr/>
          </p:nvSpPr>
          <p:spPr>
            <a:xfrm flipH="1">
              <a:off x="7992720" y="1753920"/>
              <a:ext cx="312840" cy="1204920"/>
            </a:xfrm>
            <a:prstGeom prst="line">
              <a:avLst/>
            </a:prstGeom>
            <a:ln w="12700">
              <a:solidFill>
                <a:srgbClr val="cc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723" name="Freeform 67"/>
          <p:cNvSpPr/>
          <p:nvPr/>
        </p:nvSpPr>
        <p:spPr>
          <a:xfrm>
            <a:off x="3868560" y="2627280"/>
            <a:ext cx="3861360" cy="1530720"/>
          </a:xfrm>
          <a:custGeom>
            <a:avLst/>
            <a:gdLst/>
            <a:ahLst/>
            <a:rect l="l" t="t" r="r" b="b"/>
            <a:pathLst>
              <a:path w="2433" h="965">
                <a:moveTo>
                  <a:pt x="0" y="64"/>
                </a:moveTo>
                <a:cubicBezTo>
                  <a:pt x="0" y="64"/>
                  <a:pt x="2079" y="0"/>
                  <a:pt x="2352" y="64"/>
                </a:cubicBezTo>
                <a:cubicBezTo>
                  <a:pt x="2433" y="57"/>
                  <a:pt x="1814" y="309"/>
                  <a:pt x="1640" y="450"/>
                </a:cubicBezTo>
                <a:cubicBezTo>
                  <a:pt x="1466" y="591"/>
                  <a:pt x="1383" y="888"/>
                  <a:pt x="1308" y="965"/>
                </a:cubicBezTo>
                <a:lnTo>
                  <a:pt x="1159" y="965"/>
                </a:lnTo>
                <a:cubicBezTo>
                  <a:pt x="1078" y="870"/>
                  <a:pt x="1013" y="546"/>
                  <a:pt x="820" y="396"/>
                </a:cubicBezTo>
                <a:cubicBezTo>
                  <a:pt x="583" y="207"/>
                  <a:pt x="189" y="142"/>
                  <a:pt x="0" y="64"/>
                </a:cubicBezTo>
                <a:close/>
              </a:path>
            </a:pathLst>
          </a:custGeom>
          <a:gradFill rotWithShape="0">
            <a:gsLst>
              <a:gs pos="0">
                <a:srgbClr val="0563c1"/>
              </a:gs>
              <a:gs pos="100000">
                <a:srgbClr val="ffffff"/>
              </a:gs>
            </a:gsLst>
            <a:lin ang="5400000"/>
          </a:gradFill>
          <a:ln w="3175">
            <a:solidFill>
              <a:srgbClr val="0563c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24" name="Rectangle 62"/>
          <p:cNvSpPr/>
          <p:nvPr/>
        </p:nvSpPr>
        <p:spPr>
          <a:xfrm>
            <a:off x="3868560" y="1374840"/>
            <a:ext cx="3783600" cy="135288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25" name="Text Box 60"/>
          <p:cNvSpPr/>
          <p:nvPr/>
        </p:nvSpPr>
        <p:spPr>
          <a:xfrm>
            <a:off x="3726720" y="1419120"/>
            <a:ext cx="40431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NAT translation table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WAN side addr        LAN side addr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26" name="Line 63"/>
          <p:cNvSpPr/>
          <p:nvPr/>
        </p:nvSpPr>
        <p:spPr>
          <a:xfrm flipV="1">
            <a:off x="3868560" y="1747800"/>
            <a:ext cx="3790800" cy="108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27" name="Line 64"/>
          <p:cNvSpPr/>
          <p:nvPr/>
        </p:nvSpPr>
        <p:spPr>
          <a:xfrm flipV="1">
            <a:off x="3882960" y="2025360"/>
            <a:ext cx="3749400" cy="111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28" name="Line 65"/>
          <p:cNvSpPr/>
          <p:nvPr/>
        </p:nvSpPr>
        <p:spPr>
          <a:xfrm>
            <a:off x="5992560" y="1769760"/>
            <a:ext cx="3240" cy="9558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29" name="Text Box 61"/>
          <p:cNvSpPr/>
          <p:nvPr/>
        </p:nvSpPr>
        <p:spPr>
          <a:xfrm>
            <a:off x="3691080" y="2044800"/>
            <a:ext cx="41709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cc0000"/>
                </a:solidFill>
                <a:latin typeface="Arial Unicode MS"/>
                <a:ea typeface="Arial Unicode MS"/>
              </a:rPr>
              <a:t>138.76.29.7, 5001   10.0.0.1, 3345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……                                         ……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2730" name="Group 135"/>
          <p:cNvGrpSpPr/>
          <p:nvPr/>
        </p:nvGrpSpPr>
        <p:grpSpPr>
          <a:xfrm>
            <a:off x="6289560" y="3435480"/>
            <a:ext cx="2783520" cy="1811880"/>
            <a:chOff x="6289560" y="3435480"/>
            <a:chExt cx="2783520" cy="1811880"/>
          </a:xfrm>
        </p:grpSpPr>
        <p:sp>
          <p:nvSpPr>
            <p:cNvPr id="2731" name="Rectangle 91"/>
            <p:cNvSpPr/>
            <p:nvPr/>
          </p:nvSpPr>
          <p:spPr>
            <a:xfrm>
              <a:off x="6289560" y="4441680"/>
              <a:ext cx="1864080" cy="4053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2" name="Text Box 92"/>
            <p:cNvSpPr/>
            <p:nvPr/>
          </p:nvSpPr>
          <p:spPr>
            <a:xfrm>
              <a:off x="6451560" y="4427640"/>
              <a:ext cx="1764360" cy="819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S: 128.119.40.186, 80 </a:t>
              </a: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D: 10.0.0.1, 3345</a:t>
              </a: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1200" spc="-1" strike="noStrike">
                <a:latin typeface="Arial"/>
              </a:endParaRPr>
            </a:p>
          </p:txBody>
        </p:sp>
        <p:grpSp>
          <p:nvGrpSpPr>
            <p:cNvPr id="2733" name="Group 93"/>
            <p:cNvGrpSpPr/>
            <p:nvPr/>
          </p:nvGrpSpPr>
          <p:grpSpPr>
            <a:xfrm>
              <a:off x="6372360" y="4371840"/>
              <a:ext cx="80640" cy="156240"/>
              <a:chOff x="6372360" y="4371840"/>
              <a:chExt cx="80640" cy="156240"/>
            </a:xfrm>
          </p:grpSpPr>
          <p:sp>
            <p:nvSpPr>
              <p:cNvPr id="2734" name="Freeform 94"/>
              <p:cNvSpPr/>
              <p:nvPr/>
            </p:nvSpPr>
            <p:spPr>
              <a:xfrm>
                <a:off x="6372360" y="4371840"/>
                <a:ext cx="79920" cy="156240"/>
              </a:xfrm>
              <a:custGeom>
                <a:avLst/>
                <a:gdLst/>
                <a:ahLst/>
                <a:rect l="l" t="t" r="r" b="b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35" name="Line 95"/>
              <p:cNvSpPr/>
              <p:nvPr/>
            </p:nvSpPr>
            <p:spPr>
              <a:xfrm flipH="1">
                <a:off x="6378840" y="4386240"/>
                <a:ext cx="37080" cy="10764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36" name="Line 96"/>
              <p:cNvSpPr/>
              <p:nvPr/>
            </p:nvSpPr>
            <p:spPr>
              <a:xfrm flipH="1">
                <a:off x="6419160" y="4404960"/>
                <a:ext cx="33840" cy="10800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737" name="Group 97"/>
            <p:cNvGrpSpPr/>
            <p:nvPr/>
          </p:nvGrpSpPr>
          <p:grpSpPr>
            <a:xfrm>
              <a:off x="6380280" y="4754520"/>
              <a:ext cx="80640" cy="156240"/>
              <a:chOff x="6380280" y="4754520"/>
              <a:chExt cx="80640" cy="156240"/>
            </a:xfrm>
          </p:grpSpPr>
          <p:sp>
            <p:nvSpPr>
              <p:cNvPr id="2738" name="Freeform 98"/>
              <p:cNvSpPr/>
              <p:nvPr/>
            </p:nvSpPr>
            <p:spPr>
              <a:xfrm>
                <a:off x="6380280" y="4754520"/>
                <a:ext cx="79920" cy="156240"/>
              </a:xfrm>
              <a:custGeom>
                <a:avLst/>
                <a:gdLst/>
                <a:ahLst/>
                <a:rect l="l" t="t" r="r" b="b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39" name="Line 99"/>
              <p:cNvSpPr/>
              <p:nvPr/>
            </p:nvSpPr>
            <p:spPr>
              <a:xfrm flipH="1">
                <a:off x="6386760" y="4768560"/>
                <a:ext cx="37080" cy="10800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40" name="Line 100"/>
              <p:cNvSpPr/>
              <p:nvPr/>
            </p:nvSpPr>
            <p:spPr>
              <a:xfrm flipH="1">
                <a:off x="6427080" y="4787640"/>
                <a:ext cx="33840" cy="10800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741" name="Freeform 101"/>
            <p:cNvSpPr/>
            <p:nvPr/>
          </p:nvSpPr>
          <p:spPr>
            <a:xfrm>
              <a:off x="8158320" y="3435480"/>
              <a:ext cx="914760" cy="1218240"/>
            </a:xfrm>
            <a:custGeom>
              <a:avLst/>
              <a:gdLst/>
              <a:ahLst/>
              <a:rect l="l" t="t" r="r" b="b"/>
              <a:pathLst>
                <a:path w="577" h="768">
                  <a:moveTo>
                    <a:pt x="577" y="0"/>
                  </a:moveTo>
                  <a:lnTo>
                    <a:pt x="342" y="0"/>
                  </a:lnTo>
                  <a:lnTo>
                    <a:pt x="342" y="768"/>
                  </a:lnTo>
                  <a:lnTo>
                    <a:pt x="0" y="76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742" name="Group 102"/>
            <p:cNvGrpSpPr/>
            <p:nvPr/>
          </p:nvGrpSpPr>
          <p:grpSpPr>
            <a:xfrm>
              <a:off x="8255160" y="4457880"/>
              <a:ext cx="344880" cy="363960"/>
              <a:chOff x="8255160" y="4457880"/>
              <a:chExt cx="344880" cy="363960"/>
            </a:xfrm>
          </p:grpSpPr>
          <p:sp>
            <p:nvSpPr>
              <p:cNvPr id="2743" name="Oval 103"/>
              <p:cNvSpPr/>
              <p:nvPr/>
            </p:nvSpPr>
            <p:spPr>
              <a:xfrm>
                <a:off x="8255160" y="4473720"/>
                <a:ext cx="344880" cy="34488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cc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44" name="Text Box 104"/>
              <p:cNvSpPr/>
              <p:nvPr/>
            </p:nvSpPr>
            <p:spPr>
              <a:xfrm>
                <a:off x="8270280" y="4457880"/>
                <a:ext cx="324360" cy="363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800" spc="-1" strike="noStrike">
                    <a:solidFill>
                      <a:srgbClr val="cc0000"/>
                    </a:solidFill>
                    <a:latin typeface="Arial Unicode MS"/>
                    <a:ea typeface="Arial Unicode MS"/>
                  </a:rPr>
                  <a:t>4</a:t>
                </a:r>
                <a:endParaRPr b="0" lang="en-US" sz="1800" spc="-1" strike="noStrike">
                  <a:latin typeface="Arial"/>
                </a:endParaRPr>
              </a:p>
            </p:txBody>
          </p:sp>
        </p:grpSp>
      </p:grpSp>
      <p:grpSp>
        <p:nvGrpSpPr>
          <p:cNvPr id="2745" name="Group 108"/>
          <p:cNvGrpSpPr/>
          <p:nvPr/>
        </p:nvGrpSpPr>
        <p:grpSpPr>
          <a:xfrm>
            <a:off x="3055680" y="3652920"/>
            <a:ext cx="2496240" cy="862560"/>
            <a:chOff x="3055680" y="3652920"/>
            <a:chExt cx="2496240" cy="862560"/>
          </a:xfrm>
        </p:grpSpPr>
        <p:grpSp>
          <p:nvGrpSpPr>
            <p:cNvPr id="2746" name="Group 68"/>
            <p:cNvGrpSpPr/>
            <p:nvPr/>
          </p:nvGrpSpPr>
          <p:grpSpPr>
            <a:xfrm>
              <a:off x="3668760" y="3652920"/>
              <a:ext cx="1883160" cy="862560"/>
              <a:chOff x="3668760" y="3652920"/>
              <a:chExt cx="1883160" cy="862560"/>
            </a:xfrm>
          </p:grpSpPr>
          <p:sp>
            <p:nvSpPr>
              <p:cNvPr id="2747" name="Rectangle 69"/>
              <p:cNvSpPr/>
              <p:nvPr/>
            </p:nvSpPr>
            <p:spPr>
              <a:xfrm>
                <a:off x="3675600" y="3722760"/>
                <a:ext cx="1876320" cy="4053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48" name="Text Box 70"/>
              <p:cNvSpPr/>
              <p:nvPr/>
            </p:nvSpPr>
            <p:spPr>
              <a:xfrm>
                <a:off x="3668760" y="3695760"/>
                <a:ext cx="1776240" cy="8197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2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S: 138.76.29.7, 5001</a:t>
                </a:r>
                <a:endParaRPr b="0" lang="en-US" sz="12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buNone/>
                </a:pPr>
                <a:r>
                  <a:rPr b="0" lang="en-US" sz="12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D: 128.119.40.186, 80</a:t>
                </a:r>
                <a:endParaRPr b="0" lang="en-US" sz="1200" spc="-1" strike="noStrike">
                  <a:latin typeface="Arial"/>
                </a:endParaRPr>
              </a:p>
            </p:txBody>
          </p:sp>
          <p:grpSp>
            <p:nvGrpSpPr>
              <p:cNvPr id="2749" name="Group 71"/>
              <p:cNvGrpSpPr/>
              <p:nvPr/>
            </p:nvGrpSpPr>
            <p:grpSpPr>
              <a:xfrm>
                <a:off x="5391360" y="3652920"/>
                <a:ext cx="83160" cy="156240"/>
                <a:chOff x="5391360" y="3652920"/>
                <a:chExt cx="83160" cy="156240"/>
              </a:xfrm>
            </p:grpSpPr>
            <p:sp>
              <p:nvSpPr>
                <p:cNvPr id="2750" name="Freeform 72"/>
                <p:cNvSpPr/>
                <p:nvPr/>
              </p:nvSpPr>
              <p:spPr>
                <a:xfrm>
                  <a:off x="5391360" y="3652920"/>
                  <a:ext cx="80640" cy="156240"/>
                </a:xfrm>
                <a:custGeom>
                  <a:avLst/>
                  <a:gdLst/>
                  <a:ahLst/>
                  <a:rect l="l" t="t" r="r" b="b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751" name="Line 73"/>
                <p:cNvSpPr/>
                <p:nvPr/>
              </p:nvSpPr>
              <p:spPr>
                <a:xfrm flipH="1">
                  <a:off x="5398200" y="3666960"/>
                  <a:ext cx="35640" cy="10800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752" name="Line 74"/>
                <p:cNvSpPr/>
                <p:nvPr/>
              </p:nvSpPr>
              <p:spPr>
                <a:xfrm flipH="1">
                  <a:off x="5438880" y="3686040"/>
                  <a:ext cx="35640" cy="10800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2753" name="Group 75"/>
              <p:cNvGrpSpPr/>
              <p:nvPr/>
            </p:nvGrpSpPr>
            <p:grpSpPr>
              <a:xfrm>
                <a:off x="5371200" y="4062240"/>
                <a:ext cx="83160" cy="156240"/>
                <a:chOff x="5371200" y="4062240"/>
                <a:chExt cx="83160" cy="156240"/>
              </a:xfrm>
            </p:grpSpPr>
            <p:sp>
              <p:nvSpPr>
                <p:cNvPr id="2754" name="Freeform 76"/>
                <p:cNvSpPr/>
                <p:nvPr/>
              </p:nvSpPr>
              <p:spPr>
                <a:xfrm>
                  <a:off x="5371200" y="4062240"/>
                  <a:ext cx="80640" cy="156240"/>
                </a:xfrm>
                <a:custGeom>
                  <a:avLst/>
                  <a:gdLst/>
                  <a:ahLst/>
                  <a:rect l="l" t="t" r="r" b="b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755" name="Line 77"/>
                <p:cNvSpPr/>
                <p:nvPr/>
              </p:nvSpPr>
              <p:spPr>
                <a:xfrm flipH="1">
                  <a:off x="5374440" y="4076640"/>
                  <a:ext cx="35640" cy="10800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756" name="Line 78"/>
                <p:cNvSpPr/>
                <p:nvPr/>
              </p:nvSpPr>
              <p:spPr>
                <a:xfrm flipH="1">
                  <a:off x="5418720" y="4095720"/>
                  <a:ext cx="35640" cy="10764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sp>
          <p:nvSpPr>
            <p:cNvPr id="2757" name="Line 79"/>
            <p:cNvSpPr/>
            <p:nvPr/>
          </p:nvSpPr>
          <p:spPr>
            <a:xfrm flipH="1">
              <a:off x="3055680" y="3922560"/>
              <a:ext cx="596880" cy="3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758" name="Group 105"/>
            <p:cNvGrpSpPr/>
            <p:nvPr/>
          </p:nvGrpSpPr>
          <p:grpSpPr>
            <a:xfrm>
              <a:off x="3241800" y="3738600"/>
              <a:ext cx="344880" cy="363960"/>
              <a:chOff x="3241800" y="3738600"/>
              <a:chExt cx="344880" cy="363960"/>
            </a:xfrm>
          </p:grpSpPr>
          <p:sp>
            <p:nvSpPr>
              <p:cNvPr id="2759" name="Oval 106"/>
              <p:cNvSpPr/>
              <p:nvPr/>
            </p:nvSpPr>
            <p:spPr>
              <a:xfrm>
                <a:off x="3241800" y="3754440"/>
                <a:ext cx="344880" cy="34488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60" name="Text Box 107"/>
              <p:cNvSpPr/>
              <p:nvPr/>
            </p:nvSpPr>
            <p:spPr>
              <a:xfrm>
                <a:off x="3256920" y="3738600"/>
                <a:ext cx="324360" cy="363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800" spc="-1" strike="noStrike">
                    <a:solidFill>
                      <a:srgbClr val="cc0000"/>
                    </a:solidFill>
                    <a:latin typeface="Arial Unicode MS"/>
                    <a:ea typeface="Arial Unicode MS"/>
                  </a:rPr>
                  <a:t>2</a:t>
                </a:r>
                <a:endParaRPr b="0" lang="en-US" sz="1800" spc="-1" strike="noStrike">
                  <a:latin typeface="Arial"/>
                </a:endParaRPr>
              </a:p>
            </p:txBody>
          </p:sp>
        </p:grpSp>
      </p:grpSp>
      <p:grpSp>
        <p:nvGrpSpPr>
          <p:cNvPr id="2761" name="Group 112"/>
          <p:cNvGrpSpPr/>
          <p:nvPr/>
        </p:nvGrpSpPr>
        <p:grpSpPr>
          <a:xfrm>
            <a:off x="1390320" y="1671480"/>
            <a:ext cx="5288040" cy="2052720"/>
            <a:chOff x="1390320" y="1671480"/>
            <a:chExt cx="5288040" cy="2052720"/>
          </a:xfrm>
        </p:grpSpPr>
        <p:sp>
          <p:nvSpPr>
            <p:cNvPr id="2762" name="Text Box 82"/>
            <p:cNvSpPr/>
            <p:nvPr/>
          </p:nvSpPr>
          <p:spPr>
            <a:xfrm>
              <a:off x="1390320" y="1671480"/>
              <a:ext cx="2355840" cy="1487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85000"/>
                </a:lnSpc>
                <a:buNone/>
              </a:pPr>
              <a:r>
                <a:rPr b="1" i="1" lang="en-US" sz="1800" spc="-1" strike="noStrike">
                  <a:solidFill>
                    <a:srgbClr val="cc0000"/>
                  </a:solidFill>
                  <a:latin typeface="Arial Unicode MS"/>
                  <a:ea typeface="Arial Unicode MS"/>
                </a:rPr>
                <a:t>2:</a:t>
              </a:r>
              <a:r>
                <a:rPr b="0" lang="en-US" sz="1800" spc="-1" strike="noStrike">
                  <a:solidFill>
                    <a:srgbClr val="ff0000"/>
                  </a:solidFill>
                  <a:latin typeface="Arial Unicode MS"/>
                  <a:ea typeface="Arial Unicode MS"/>
                </a:rPr>
                <a:t> </a:t>
              </a:r>
              <a:r>
                <a:rPr b="0" lang="en-US" sz="1800" spc="-1" strike="noStrike">
                  <a:solidFill>
                    <a:srgbClr val="000099"/>
                  </a:solidFill>
                  <a:latin typeface="Arial Unicode MS"/>
                  <a:ea typeface="Arial Unicode MS"/>
                </a:rPr>
                <a:t>NAT router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85000"/>
                </a:lnSpc>
                <a:buNone/>
              </a:pPr>
              <a:r>
                <a:rPr b="0" lang="en-US" sz="1800" spc="-1" strike="noStrike">
                  <a:solidFill>
                    <a:srgbClr val="000099"/>
                  </a:solidFill>
                  <a:latin typeface="Arial Unicode MS"/>
                  <a:ea typeface="Arial Unicode MS"/>
                </a:rPr>
                <a:t>changes datagram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85000"/>
                </a:lnSpc>
                <a:buNone/>
              </a:pPr>
              <a:r>
                <a:rPr b="0" lang="en-US" sz="1800" spc="-1" strike="noStrike">
                  <a:solidFill>
                    <a:srgbClr val="000099"/>
                  </a:solidFill>
                  <a:latin typeface="Arial Unicode MS"/>
                  <a:ea typeface="Arial Unicode MS"/>
                </a:rPr>
                <a:t>source addr from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85000"/>
                </a:lnSpc>
                <a:buNone/>
              </a:pPr>
              <a:r>
                <a:rPr b="0" lang="en-US" sz="1800" spc="-1" strike="noStrike">
                  <a:solidFill>
                    <a:srgbClr val="000099"/>
                  </a:solidFill>
                  <a:latin typeface="Arial Unicode MS"/>
                  <a:ea typeface="Arial Unicode MS"/>
                </a:rPr>
                <a:t>10.0.0.1, 3345 to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85000"/>
                </a:lnSpc>
                <a:buNone/>
              </a:pPr>
              <a:r>
                <a:rPr b="0" lang="en-US" sz="1800" spc="-1" strike="noStrike">
                  <a:solidFill>
                    <a:srgbClr val="000099"/>
                  </a:solidFill>
                  <a:latin typeface="Arial Unicode MS"/>
                  <a:ea typeface="Arial Unicode MS"/>
                </a:rPr>
                <a:t>138.76.29.7, 5001,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85000"/>
                </a:lnSpc>
                <a:buNone/>
              </a:pPr>
              <a:r>
                <a:rPr b="0" lang="en-US" sz="1800" spc="-1" strike="noStrike">
                  <a:solidFill>
                    <a:srgbClr val="000099"/>
                  </a:solidFill>
                  <a:latin typeface="Arial Unicode MS"/>
                  <a:ea typeface="Arial Unicode MS"/>
                </a:rPr>
                <a:t>updates table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763" name="Line 83"/>
            <p:cNvSpPr/>
            <p:nvPr/>
          </p:nvSpPr>
          <p:spPr>
            <a:xfrm>
              <a:off x="3563640" y="3159000"/>
              <a:ext cx="233640" cy="565200"/>
            </a:xfrm>
            <a:prstGeom prst="line">
              <a:avLst/>
            </a:prstGeom>
            <a:ln w="12700">
              <a:solidFill>
                <a:srgbClr val="cc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4" name="Line 110"/>
            <p:cNvSpPr/>
            <p:nvPr/>
          </p:nvSpPr>
          <p:spPr>
            <a:xfrm flipV="1">
              <a:off x="3547800" y="2436480"/>
              <a:ext cx="1052640" cy="722520"/>
            </a:xfrm>
            <a:prstGeom prst="line">
              <a:avLst/>
            </a:prstGeom>
            <a:ln w="12700">
              <a:solidFill>
                <a:srgbClr val="cc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5" name="Line 111"/>
            <p:cNvSpPr/>
            <p:nvPr/>
          </p:nvSpPr>
          <p:spPr>
            <a:xfrm flipV="1">
              <a:off x="3547800" y="2377800"/>
              <a:ext cx="3130560" cy="779400"/>
            </a:xfrm>
            <a:prstGeom prst="line">
              <a:avLst/>
            </a:prstGeom>
            <a:ln w="12700">
              <a:solidFill>
                <a:srgbClr val="cc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766" name="Group 129"/>
          <p:cNvGrpSpPr/>
          <p:nvPr/>
        </p:nvGrpSpPr>
        <p:grpSpPr>
          <a:xfrm>
            <a:off x="2884320" y="4681440"/>
            <a:ext cx="2471760" cy="1059480"/>
            <a:chOff x="2884320" y="4681440"/>
            <a:chExt cx="2471760" cy="1059480"/>
          </a:xfrm>
        </p:grpSpPr>
        <p:sp>
          <p:nvSpPr>
            <p:cNvPr id="2767" name="Rectangle 115"/>
            <p:cNvSpPr/>
            <p:nvPr/>
          </p:nvSpPr>
          <p:spPr>
            <a:xfrm>
              <a:off x="2884320" y="4751280"/>
              <a:ext cx="1877040" cy="4053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8" name="Text Box 116"/>
            <p:cNvSpPr/>
            <p:nvPr/>
          </p:nvSpPr>
          <p:spPr>
            <a:xfrm>
              <a:off x="3071880" y="4738680"/>
              <a:ext cx="1776960" cy="1002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S: 128.119.40.186, 80 </a:t>
              </a: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D: 138.76.29.7, 5001</a:t>
              </a: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1200" spc="-1" strike="noStrike">
                <a:latin typeface="Arial"/>
              </a:endParaRPr>
            </a:p>
          </p:txBody>
        </p:sp>
        <p:grpSp>
          <p:nvGrpSpPr>
            <p:cNvPr id="2769" name="Group 117"/>
            <p:cNvGrpSpPr/>
            <p:nvPr/>
          </p:nvGrpSpPr>
          <p:grpSpPr>
            <a:xfrm>
              <a:off x="2965320" y="4681440"/>
              <a:ext cx="82440" cy="156240"/>
              <a:chOff x="2965320" y="4681440"/>
              <a:chExt cx="82440" cy="156240"/>
            </a:xfrm>
          </p:grpSpPr>
          <p:sp>
            <p:nvSpPr>
              <p:cNvPr id="2770" name="Freeform 118"/>
              <p:cNvSpPr/>
              <p:nvPr/>
            </p:nvSpPr>
            <p:spPr>
              <a:xfrm>
                <a:off x="2965320" y="4681440"/>
                <a:ext cx="81360" cy="156240"/>
              </a:xfrm>
              <a:custGeom>
                <a:avLst/>
                <a:gdLst/>
                <a:ahLst/>
                <a:rect l="l" t="t" r="r" b="b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71" name="Line 119"/>
              <p:cNvSpPr/>
              <p:nvPr/>
            </p:nvSpPr>
            <p:spPr>
              <a:xfrm flipH="1">
                <a:off x="2972160" y="4695480"/>
                <a:ext cx="34560" cy="10800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72" name="Line 120"/>
              <p:cNvSpPr/>
              <p:nvPr/>
            </p:nvSpPr>
            <p:spPr>
              <a:xfrm flipH="1">
                <a:off x="3013560" y="4714560"/>
                <a:ext cx="34200" cy="10800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773" name="Group 121"/>
            <p:cNvGrpSpPr/>
            <p:nvPr/>
          </p:nvGrpSpPr>
          <p:grpSpPr>
            <a:xfrm>
              <a:off x="2932200" y="5049720"/>
              <a:ext cx="82440" cy="156240"/>
              <a:chOff x="2932200" y="5049720"/>
              <a:chExt cx="82440" cy="156240"/>
            </a:xfrm>
          </p:grpSpPr>
          <p:sp>
            <p:nvSpPr>
              <p:cNvPr id="2774" name="Freeform 122"/>
              <p:cNvSpPr/>
              <p:nvPr/>
            </p:nvSpPr>
            <p:spPr>
              <a:xfrm>
                <a:off x="2932200" y="5049720"/>
                <a:ext cx="81360" cy="156240"/>
              </a:xfrm>
              <a:custGeom>
                <a:avLst/>
                <a:gdLst/>
                <a:ahLst/>
                <a:rect l="l" t="t" r="r" b="b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75" name="Line 123"/>
              <p:cNvSpPr/>
              <p:nvPr/>
            </p:nvSpPr>
            <p:spPr>
              <a:xfrm flipH="1">
                <a:off x="2938680" y="5064120"/>
                <a:ext cx="34560" cy="10764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76" name="Line 124"/>
              <p:cNvSpPr/>
              <p:nvPr/>
            </p:nvSpPr>
            <p:spPr>
              <a:xfrm flipH="1">
                <a:off x="2980080" y="5082840"/>
                <a:ext cx="34560" cy="10800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777" name="Line 125"/>
            <p:cNvSpPr/>
            <p:nvPr/>
          </p:nvSpPr>
          <p:spPr>
            <a:xfrm flipH="1">
              <a:off x="4759200" y="4965480"/>
              <a:ext cx="596880" cy="3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778" name="Group 126"/>
            <p:cNvGrpSpPr/>
            <p:nvPr/>
          </p:nvGrpSpPr>
          <p:grpSpPr>
            <a:xfrm>
              <a:off x="4862520" y="4781520"/>
              <a:ext cx="344880" cy="363960"/>
              <a:chOff x="4862520" y="4781520"/>
              <a:chExt cx="344880" cy="363960"/>
            </a:xfrm>
          </p:grpSpPr>
          <p:sp>
            <p:nvSpPr>
              <p:cNvPr id="2779" name="Oval 127"/>
              <p:cNvSpPr/>
              <p:nvPr/>
            </p:nvSpPr>
            <p:spPr>
              <a:xfrm>
                <a:off x="4862520" y="4797360"/>
                <a:ext cx="344880" cy="34488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cc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80" name="Text Box 128"/>
              <p:cNvSpPr/>
              <p:nvPr/>
            </p:nvSpPr>
            <p:spPr>
              <a:xfrm>
                <a:off x="4878000" y="4781520"/>
                <a:ext cx="324360" cy="363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800" spc="-1" strike="noStrike">
                    <a:solidFill>
                      <a:srgbClr val="cc0000"/>
                    </a:solidFill>
                    <a:latin typeface="Arial Unicode MS"/>
                    <a:ea typeface="Arial Unicode MS"/>
                  </a:rPr>
                  <a:t>3</a:t>
                </a:r>
                <a:endParaRPr b="0" lang="en-US" sz="1800" spc="-1" strike="noStrike">
                  <a:latin typeface="Arial"/>
                </a:endParaRPr>
              </a:p>
            </p:txBody>
          </p:sp>
        </p:grpSp>
      </p:grpSp>
      <p:sp>
        <p:nvSpPr>
          <p:cNvPr id="2781" name="Text Box 131"/>
          <p:cNvSpPr/>
          <p:nvPr/>
        </p:nvSpPr>
        <p:spPr>
          <a:xfrm>
            <a:off x="2707920" y="5170320"/>
            <a:ext cx="2355840" cy="78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85000"/>
              </a:lnSpc>
              <a:buNone/>
            </a:pPr>
            <a:r>
              <a:rPr b="1" i="1" lang="en-US" sz="1800" spc="-1" strike="noStrike">
                <a:solidFill>
                  <a:srgbClr val="cc0000"/>
                </a:solidFill>
                <a:latin typeface="Arial Unicode MS"/>
                <a:ea typeface="Arial Unicode MS"/>
              </a:rPr>
              <a:t>3:</a:t>
            </a:r>
            <a:r>
              <a:rPr b="0" lang="en-US" sz="1800" spc="-1" strike="noStrike">
                <a:solidFill>
                  <a:srgbClr val="ff0000"/>
                </a:solidFill>
                <a:latin typeface="Arial Unicode MS"/>
                <a:ea typeface="Arial Unicode MS"/>
              </a:rPr>
              <a:t> </a:t>
            </a:r>
            <a:r>
              <a:rPr b="0" lang="en-US" sz="1800" spc="-1" strike="noStrike">
                <a:solidFill>
                  <a:srgbClr val="000099"/>
                </a:solidFill>
                <a:latin typeface="Arial Unicode MS"/>
                <a:ea typeface="Arial Unicode MS"/>
              </a:rPr>
              <a:t>reply arrives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85000"/>
              </a:lnSpc>
              <a:buNone/>
            </a:pPr>
            <a:r>
              <a:rPr b="0" lang="en-US" sz="1800" spc="-1" strike="noStrike">
                <a:solidFill>
                  <a:srgbClr val="000099"/>
                </a:solidFill>
                <a:latin typeface="Arial Unicode MS"/>
                <a:ea typeface="Arial Unicode MS"/>
              </a:rPr>
              <a:t> </a:t>
            </a:r>
            <a:r>
              <a:rPr b="0" lang="en-US" sz="1800" spc="-1" strike="noStrike">
                <a:solidFill>
                  <a:srgbClr val="000099"/>
                </a:solidFill>
                <a:latin typeface="Arial Unicode MS"/>
                <a:ea typeface="Arial Unicode MS"/>
              </a:rPr>
              <a:t>dest. address: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85000"/>
              </a:lnSpc>
              <a:buNone/>
            </a:pPr>
            <a:r>
              <a:rPr b="0" lang="en-US" sz="1800" spc="-1" strike="noStrike">
                <a:solidFill>
                  <a:srgbClr val="000099"/>
                </a:solidFill>
                <a:latin typeface="Arial Unicode MS"/>
                <a:ea typeface="Arial Unicode MS"/>
              </a:rPr>
              <a:t> </a:t>
            </a:r>
            <a:r>
              <a:rPr b="0" lang="en-US" sz="1800" spc="-1" strike="noStrike">
                <a:solidFill>
                  <a:srgbClr val="000099"/>
                </a:solidFill>
                <a:latin typeface="Arial Unicode MS"/>
                <a:ea typeface="Arial Unicode MS"/>
              </a:rPr>
              <a:t>138.76.29.7, 5001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2" name="Text Box 136"/>
          <p:cNvSpPr/>
          <p:nvPr/>
        </p:nvSpPr>
        <p:spPr>
          <a:xfrm>
            <a:off x="5998680" y="5005440"/>
            <a:ext cx="4401000" cy="12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85000"/>
              </a:lnSpc>
              <a:buNone/>
            </a:pPr>
            <a:r>
              <a:rPr b="1" i="1" lang="en-US" sz="1800" spc="-1" strike="noStrike">
                <a:solidFill>
                  <a:srgbClr val="cc0000"/>
                </a:solidFill>
                <a:latin typeface="Arial Unicode MS"/>
                <a:ea typeface="Arial Unicode MS"/>
              </a:rPr>
              <a:t>4:</a:t>
            </a:r>
            <a:r>
              <a:rPr b="0" lang="en-US" sz="1800" spc="-1" strike="noStrike">
                <a:solidFill>
                  <a:srgbClr val="ff0000"/>
                </a:solidFill>
                <a:latin typeface="Arial Unicode MS"/>
                <a:ea typeface="Arial Unicode MS"/>
              </a:rPr>
              <a:t> </a:t>
            </a:r>
            <a:r>
              <a:rPr b="0" lang="en-US" sz="1800" spc="-1" strike="noStrike">
                <a:solidFill>
                  <a:srgbClr val="000099"/>
                </a:solidFill>
                <a:latin typeface="Arial Unicode MS"/>
                <a:ea typeface="Arial Unicode MS"/>
              </a:rPr>
              <a:t>NAT router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85000"/>
              </a:lnSpc>
              <a:buNone/>
            </a:pPr>
            <a:r>
              <a:rPr b="0" lang="en-US" sz="1800" spc="-1" strike="noStrike">
                <a:solidFill>
                  <a:srgbClr val="000099"/>
                </a:solidFill>
                <a:latin typeface="Arial Unicode MS"/>
                <a:ea typeface="Arial Unicode MS"/>
              </a:rPr>
              <a:t>changes datagram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85000"/>
              </a:lnSpc>
              <a:buNone/>
            </a:pPr>
            <a:r>
              <a:rPr b="0" lang="en-US" sz="1800" spc="-1" strike="noStrike">
                <a:solidFill>
                  <a:srgbClr val="000099"/>
                </a:solidFill>
                <a:latin typeface="Arial Unicode MS"/>
                <a:ea typeface="Arial Unicode MS"/>
              </a:rPr>
              <a:t>dest addr from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85000"/>
              </a:lnSpc>
              <a:buNone/>
            </a:pPr>
            <a:r>
              <a:rPr b="0" lang="en-US" sz="1800" spc="-1" strike="noStrike">
                <a:solidFill>
                  <a:srgbClr val="000099"/>
                </a:solidFill>
                <a:latin typeface="Arial Unicode MS"/>
                <a:ea typeface="Arial Unicode MS"/>
              </a:rPr>
              <a:t>138.76.29.7, 5001 to 10.0.0.1, 3345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783" name="Line 138"/>
          <p:cNvSpPr/>
          <p:nvPr/>
        </p:nvSpPr>
        <p:spPr>
          <a:xfrm>
            <a:off x="2546280" y="4273200"/>
            <a:ext cx="3025800" cy="648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84" name="PlaceHolder 1"/>
          <p:cNvSpPr>
            <a:spLocks noGrp="1"/>
          </p:cNvSpPr>
          <p:nvPr>
            <p:ph type="title"/>
          </p:nvPr>
        </p:nvSpPr>
        <p:spPr>
          <a:xfrm>
            <a:off x="2057400" y="230040"/>
            <a:ext cx="8090280" cy="90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NAT: Network Address Translation</a:t>
            </a:r>
            <a:endParaRPr b="0" lang="en-US" sz="3200" spc="-1" strike="noStrike">
              <a:latin typeface="Arial"/>
            </a:endParaRPr>
          </a:p>
        </p:txBody>
      </p:sp>
      <p:grpSp>
        <p:nvGrpSpPr>
          <p:cNvPr id="2785" name="Group 143"/>
          <p:cNvGrpSpPr/>
          <p:nvPr/>
        </p:nvGrpSpPr>
        <p:grpSpPr>
          <a:xfrm>
            <a:off x="5559480" y="4095720"/>
            <a:ext cx="586080" cy="322920"/>
            <a:chOff x="5559480" y="4095720"/>
            <a:chExt cx="586080" cy="322920"/>
          </a:xfrm>
        </p:grpSpPr>
        <p:sp>
          <p:nvSpPr>
            <p:cNvPr id="2786" name="Oval 407"/>
            <p:cNvSpPr/>
            <p:nvPr/>
          </p:nvSpPr>
          <p:spPr>
            <a:xfrm>
              <a:off x="5562000" y="4239360"/>
              <a:ext cx="581040" cy="179280"/>
            </a:xfrm>
            <a:prstGeom prst="ellipse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7" name="Rectangle 410"/>
            <p:cNvSpPr/>
            <p:nvPr/>
          </p:nvSpPr>
          <p:spPr>
            <a:xfrm>
              <a:off x="5562000" y="4218480"/>
              <a:ext cx="583560" cy="111240"/>
            </a:xfrm>
            <a:prstGeom prst="rect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8" name="Oval 411"/>
            <p:cNvSpPr/>
            <p:nvPr/>
          </p:nvSpPr>
          <p:spPr>
            <a:xfrm>
              <a:off x="5559480" y="4095720"/>
              <a:ext cx="581760" cy="210600"/>
            </a:xfrm>
            <a:prstGeom prst="ellipse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789" name="Group 147"/>
            <p:cNvGrpSpPr/>
            <p:nvPr/>
          </p:nvGrpSpPr>
          <p:grpSpPr>
            <a:xfrm>
              <a:off x="5676480" y="4150440"/>
              <a:ext cx="328320" cy="96840"/>
              <a:chOff x="5676480" y="4150440"/>
              <a:chExt cx="328320" cy="96840"/>
            </a:xfrm>
          </p:grpSpPr>
          <p:sp>
            <p:nvSpPr>
              <p:cNvPr id="2790" name="Freeform 148"/>
              <p:cNvSpPr/>
              <p:nvPr/>
            </p:nvSpPr>
            <p:spPr>
              <a:xfrm>
                <a:off x="5676480" y="4150440"/>
                <a:ext cx="328320" cy="96840"/>
              </a:xfrm>
              <a:custGeom>
                <a:avLst/>
                <a:gdLst/>
                <a:ah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91" name="Freeform 149"/>
              <p:cNvSpPr/>
              <p:nvPr/>
            </p:nvSpPr>
            <p:spPr>
              <a:xfrm>
                <a:off x="5691600" y="4150440"/>
                <a:ext cx="298800" cy="96840"/>
              </a:xfrm>
              <a:custGeom>
                <a:avLst/>
                <a:gdLst/>
                <a:ah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792" name="Line 150"/>
            <p:cNvSpPr/>
            <p:nvPr/>
          </p:nvSpPr>
          <p:spPr>
            <a:xfrm>
              <a:off x="5562720" y="4196160"/>
              <a:ext cx="360" cy="14112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3" name="Line 151"/>
            <p:cNvSpPr/>
            <p:nvPr/>
          </p:nvSpPr>
          <p:spPr>
            <a:xfrm>
              <a:off x="6142320" y="4201200"/>
              <a:ext cx="360" cy="14004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794" name="Group 156"/>
          <p:cNvGrpSpPr/>
          <p:nvPr/>
        </p:nvGrpSpPr>
        <p:grpSpPr>
          <a:xfrm>
            <a:off x="9053640" y="3311640"/>
            <a:ext cx="640440" cy="557640"/>
            <a:chOff x="9053640" y="3311640"/>
            <a:chExt cx="640440" cy="557640"/>
          </a:xfrm>
        </p:grpSpPr>
        <p:pic>
          <p:nvPicPr>
            <p:cNvPr id="2795" name="Picture 157" descr="desktop_computer_stylized_medium"/>
            <p:cNvPicPr/>
            <p:nvPr/>
          </p:nvPicPr>
          <p:blipFill>
            <a:blip r:embed="rId1"/>
            <a:stretch/>
          </p:blipFill>
          <p:spPr>
            <a:xfrm>
              <a:off x="9053640" y="3311640"/>
              <a:ext cx="640440" cy="557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796" name="Freeform 158"/>
            <p:cNvSpPr/>
            <p:nvPr/>
          </p:nvSpPr>
          <p:spPr>
            <a:xfrm>
              <a:off x="9109800" y="3365280"/>
              <a:ext cx="310680" cy="25488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797" name="Group 159"/>
          <p:cNvGrpSpPr/>
          <p:nvPr/>
        </p:nvGrpSpPr>
        <p:grpSpPr>
          <a:xfrm>
            <a:off x="9064800" y="4054320"/>
            <a:ext cx="640440" cy="557640"/>
            <a:chOff x="9064800" y="4054320"/>
            <a:chExt cx="640440" cy="557640"/>
          </a:xfrm>
        </p:grpSpPr>
        <p:pic>
          <p:nvPicPr>
            <p:cNvPr id="2798" name="Picture 160" descr="desktop_computer_stylized_medium"/>
            <p:cNvPicPr/>
            <p:nvPr/>
          </p:nvPicPr>
          <p:blipFill>
            <a:blip r:embed="rId2"/>
            <a:stretch/>
          </p:blipFill>
          <p:spPr>
            <a:xfrm>
              <a:off x="9064800" y="4054320"/>
              <a:ext cx="640440" cy="557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799" name="Freeform 161"/>
            <p:cNvSpPr/>
            <p:nvPr/>
          </p:nvSpPr>
          <p:spPr>
            <a:xfrm>
              <a:off x="9120960" y="4107960"/>
              <a:ext cx="310680" cy="25488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800" name="Group 162"/>
          <p:cNvGrpSpPr/>
          <p:nvPr/>
        </p:nvGrpSpPr>
        <p:grpSpPr>
          <a:xfrm>
            <a:off x="9072720" y="4808520"/>
            <a:ext cx="640440" cy="557640"/>
            <a:chOff x="9072720" y="4808520"/>
            <a:chExt cx="640440" cy="557640"/>
          </a:xfrm>
        </p:grpSpPr>
        <p:pic>
          <p:nvPicPr>
            <p:cNvPr id="2801" name="Picture 163" descr="desktop_computer_stylized_medium"/>
            <p:cNvPicPr/>
            <p:nvPr/>
          </p:nvPicPr>
          <p:blipFill>
            <a:blip r:embed="rId3"/>
            <a:stretch/>
          </p:blipFill>
          <p:spPr>
            <a:xfrm>
              <a:off x="9072720" y="4808520"/>
              <a:ext cx="640440" cy="557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02" name="Freeform 164"/>
            <p:cNvSpPr/>
            <p:nvPr/>
          </p:nvSpPr>
          <p:spPr>
            <a:xfrm>
              <a:off x="9128880" y="4862160"/>
              <a:ext cx="310680" cy="25488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803" name="Line 32"/>
          <p:cNvSpPr/>
          <p:nvPr/>
        </p:nvSpPr>
        <p:spPr>
          <a:xfrm>
            <a:off x="8910360" y="4238280"/>
            <a:ext cx="219240" cy="36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04" name="TextBox 1"/>
          <p:cNvSpPr/>
          <p:nvPr/>
        </p:nvSpPr>
        <p:spPr>
          <a:xfrm>
            <a:off x="1890720" y="5884920"/>
            <a:ext cx="4505760" cy="72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* Check out the online interactive exercises for more examples: h</a:t>
            </a:r>
            <a:r>
              <a:rPr b="0" lang="en-US" sz="1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ttp://gaia.cs.umass.edu/kurose_ross/interactive/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805" name="Picture 114" descr=""/>
          <p:cNvPicPr/>
          <p:nvPr/>
        </p:nvPicPr>
        <p:blipFill>
          <a:blip r:embed="rId4"/>
          <a:stretch/>
        </p:blipFill>
        <p:spPr>
          <a:xfrm>
            <a:off x="10885680" y="472680"/>
            <a:ext cx="1017360" cy="539280"/>
          </a:xfrm>
          <a:prstGeom prst="rect">
            <a:avLst/>
          </a:prstGeom>
          <a:ln w="0">
            <a:noFill/>
          </a:ln>
        </p:spPr>
      </p:pic>
      <p:sp>
        <p:nvSpPr>
          <p:cNvPr id="2806" name="TextBox 115"/>
          <p:cNvSpPr/>
          <p:nvPr/>
        </p:nvSpPr>
        <p:spPr>
          <a:xfrm>
            <a:off x="192240" y="6516720"/>
            <a:ext cx="11977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46" dur="indefinite" restart="never" nodeType="tmRoot">
          <p:childTnLst>
            <p:seq>
              <p:cTn id="347" dur="indefinite" nodeType="mainSeq">
                <p:childTnLst>
                  <p:par>
                    <p:cTn id="348" nodeType="clickEffect" fill="hold">
                      <p:stCondLst>
                        <p:cond delay="indefinite"/>
                      </p:stCondLst>
                      <p:childTnLst>
                        <p:par>
                          <p:cTn id="34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50" nodeType="click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352" dur="1000"/>
                                        <p:tgtEl>
                                          <p:spTgt spid="2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354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56" dur="1" fill="hold"/>
                                        <p:tgtEl>
                                          <p:spTgt spid="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nodeType="clickEffect" fill="hold">
                      <p:stCondLst>
                        <p:cond delay="indefinite"/>
                      </p:stCondLst>
                      <p:childTnLst>
                        <p:par>
                          <p:cTn id="35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59" nodeType="click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361" dur="1000"/>
                                        <p:tgtEl>
                                          <p:spTgt spid="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363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366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68" dur="1" fill="hold"/>
                                        <p:tgtEl>
                                          <p:spTgt spid="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nodeType="clickEffect" fill="hold">
                      <p:stCondLst>
                        <p:cond delay="indefinite"/>
                      </p:stCondLst>
                      <p:childTnLst>
                        <p:par>
                          <p:cTn id="37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71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73" dur="1000"/>
                                        <p:tgtEl>
                                          <p:spTgt spid="2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375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77" dur="1" fill="hold"/>
                                        <p:tgtEl>
                                          <p:spTgt spid="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nodeType="clickEffect" fill="hold">
                      <p:stCondLst>
                        <p:cond delay="indefinite"/>
                      </p:stCondLst>
                      <p:childTnLst>
                        <p:par>
                          <p:cTn id="37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80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82" dur="1000"/>
                                        <p:tgtEl>
                                          <p:spTgt spid="2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3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384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7" name="PlaceHolder 1"/>
          <p:cNvSpPr>
            <a:spLocks noGrp="1"/>
          </p:cNvSpPr>
          <p:nvPr>
            <p:ph type="title"/>
          </p:nvPr>
        </p:nvSpPr>
        <p:spPr>
          <a:xfrm>
            <a:off x="2251800" y="495000"/>
            <a:ext cx="7771320" cy="837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IPv6: Motivation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808" name="PlaceHolder 2"/>
          <p:cNvSpPr>
            <a:spLocks noGrp="1"/>
          </p:cNvSpPr>
          <p:nvPr>
            <p:ph/>
          </p:nvPr>
        </p:nvSpPr>
        <p:spPr>
          <a:xfrm>
            <a:off x="2035080" y="1401840"/>
            <a:ext cx="8204760" cy="4026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initial motivation: 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32-bit address space soon to be completely allocated.  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additional motivation:</a:t>
            </a:r>
            <a:endParaRPr b="0" lang="en-US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header format helps speed processing/forwarding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header changes to facilitate QoS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IPv6 datagram format: </a:t>
            </a:r>
            <a:endParaRPr b="0" lang="en-US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fixed-length 40 byte header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no fragmentation allowed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809" name="Picture 3" descr=""/>
          <p:cNvPicPr/>
          <p:nvPr/>
        </p:nvPicPr>
        <p:blipFill>
          <a:blip r:embed="rId1"/>
          <a:stretch/>
        </p:blipFill>
        <p:spPr>
          <a:xfrm>
            <a:off x="10885680" y="472680"/>
            <a:ext cx="1017360" cy="539280"/>
          </a:xfrm>
          <a:prstGeom prst="rect">
            <a:avLst/>
          </a:prstGeom>
          <a:ln w="0">
            <a:noFill/>
          </a:ln>
        </p:spPr>
      </p:pic>
      <p:sp>
        <p:nvSpPr>
          <p:cNvPr id="2810" name="TextBox 4"/>
          <p:cNvSpPr/>
          <p:nvPr/>
        </p:nvSpPr>
        <p:spPr>
          <a:xfrm>
            <a:off x="192240" y="6516720"/>
            <a:ext cx="11977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1" name="Rectangle 80"/>
          <p:cNvSpPr/>
          <p:nvPr/>
        </p:nvSpPr>
        <p:spPr>
          <a:xfrm>
            <a:off x="3740040" y="3263760"/>
            <a:ext cx="4746960" cy="2816640"/>
          </a:xfrm>
          <a:prstGeom prst="rect">
            <a:avLst/>
          </a:prstGeom>
          <a:solidFill>
            <a:srgbClr val="0000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2" name="PlaceHolder 1"/>
          <p:cNvSpPr>
            <a:spLocks noGrp="1"/>
          </p:cNvSpPr>
          <p:nvPr>
            <p:ph type="title"/>
          </p:nvPr>
        </p:nvSpPr>
        <p:spPr>
          <a:xfrm>
            <a:off x="2054160" y="349920"/>
            <a:ext cx="7771320" cy="90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IPv6 Datagram Format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813" name="Rectangle 4"/>
          <p:cNvSpPr/>
          <p:nvPr/>
        </p:nvSpPr>
        <p:spPr>
          <a:xfrm>
            <a:off x="1445400" y="1306440"/>
            <a:ext cx="9226080" cy="17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priority: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 identify priority among datagrams in flow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flow Label: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identify datagrams in same “flow.”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                   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(concept of“flow” not well defined).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next header: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identify upper layer protocol for data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814" name="Rectangle 56"/>
          <p:cNvSpPr/>
          <p:nvPr/>
        </p:nvSpPr>
        <p:spPr>
          <a:xfrm>
            <a:off x="3665520" y="3344760"/>
            <a:ext cx="4746960" cy="281664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15" name="Line 60"/>
          <p:cNvSpPr/>
          <p:nvPr/>
        </p:nvSpPr>
        <p:spPr>
          <a:xfrm>
            <a:off x="3666960" y="3654360"/>
            <a:ext cx="4727520" cy="36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16" name="Line 61"/>
          <p:cNvSpPr/>
          <p:nvPr/>
        </p:nvSpPr>
        <p:spPr>
          <a:xfrm>
            <a:off x="4317840" y="3354120"/>
            <a:ext cx="360" cy="29376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17" name="Line 63"/>
          <p:cNvSpPr/>
          <p:nvPr/>
        </p:nvSpPr>
        <p:spPr>
          <a:xfrm>
            <a:off x="5006880" y="3350880"/>
            <a:ext cx="360" cy="29376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18" name="Line 64"/>
          <p:cNvSpPr/>
          <p:nvPr/>
        </p:nvSpPr>
        <p:spPr>
          <a:xfrm>
            <a:off x="5933880" y="3649320"/>
            <a:ext cx="360" cy="29376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19" name="Line 65"/>
          <p:cNvSpPr/>
          <p:nvPr/>
        </p:nvSpPr>
        <p:spPr>
          <a:xfrm>
            <a:off x="7080120" y="3652560"/>
            <a:ext cx="360" cy="29376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20" name="Line 66"/>
          <p:cNvSpPr/>
          <p:nvPr/>
        </p:nvSpPr>
        <p:spPr>
          <a:xfrm>
            <a:off x="3654360" y="5175000"/>
            <a:ext cx="4760640" cy="36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21" name="Line 67"/>
          <p:cNvSpPr/>
          <p:nvPr/>
        </p:nvSpPr>
        <p:spPr>
          <a:xfrm>
            <a:off x="3671640" y="4535280"/>
            <a:ext cx="4761000" cy="36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22" name="Line 68"/>
          <p:cNvSpPr/>
          <p:nvPr/>
        </p:nvSpPr>
        <p:spPr>
          <a:xfrm>
            <a:off x="3657600" y="3952800"/>
            <a:ext cx="4760640" cy="36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23" name="Text Box 69"/>
          <p:cNvSpPr/>
          <p:nvPr/>
        </p:nvSpPr>
        <p:spPr>
          <a:xfrm>
            <a:off x="5537520" y="5440320"/>
            <a:ext cx="694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4" name="Text Box 70"/>
          <p:cNvSpPr/>
          <p:nvPr/>
        </p:nvSpPr>
        <p:spPr>
          <a:xfrm>
            <a:off x="4769280" y="4578480"/>
            <a:ext cx="2430720" cy="55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85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destination address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85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(128 bits)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5" name="Text Box 71"/>
          <p:cNvSpPr/>
          <p:nvPr/>
        </p:nvSpPr>
        <p:spPr>
          <a:xfrm>
            <a:off x="4987440" y="3971880"/>
            <a:ext cx="1906200" cy="55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85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source address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85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(128 bits)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6" name="Text Box 72"/>
          <p:cNvSpPr/>
          <p:nvPr/>
        </p:nvSpPr>
        <p:spPr>
          <a:xfrm>
            <a:off x="4071600" y="3619440"/>
            <a:ext cx="1511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payload len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7" name="Text Box 73"/>
          <p:cNvSpPr/>
          <p:nvPr/>
        </p:nvSpPr>
        <p:spPr>
          <a:xfrm>
            <a:off x="5865120" y="3627360"/>
            <a:ext cx="1144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next hdr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8" name="Text Box 74"/>
          <p:cNvSpPr/>
          <p:nvPr/>
        </p:nvSpPr>
        <p:spPr>
          <a:xfrm>
            <a:off x="7112160" y="3613320"/>
            <a:ext cx="1186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hop limit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9" name="Text Box 75"/>
          <p:cNvSpPr/>
          <p:nvPr/>
        </p:nvSpPr>
        <p:spPr>
          <a:xfrm>
            <a:off x="5987880" y="3319560"/>
            <a:ext cx="1276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flow label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30" name="Text Box 76"/>
          <p:cNvSpPr/>
          <p:nvPr/>
        </p:nvSpPr>
        <p:spPr>
          <a:xfrm>
            <a:off x="4414680" y="3305160"/>
            <a:ext cx="482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pri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31" name="Text Box 77"/>
          <p:cNvSpPr/>
          <p:nvPr/>
        </p:nvSpPr>
        <p:spPr>
          <a:xfrm>
            <a:off x="3706200" y="3313080"/>
            <a:ext cx="550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32" name="Line 79"/>
          <p:cNvSpPr/>
          <p:nvPr/>
        </p:nvSpPr>
        <p:spPr>
          <a:xfrm>
            <a:off x="3643200" y="6400800"/>
            <a:ext cx="4816440" cy="360"/>
          </a:xfrm>
          <a:prstGeom prst="line">
            <a:avLst/>
          </a:prstGeom>
          <a:ln w="9525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33" name="Text Box 78"/>
          <p:cNvSpPr/>
          <p:nvPr/>
        </p:nvSpPr>
        <p:spPr>
          <a:xfrm>
            <a:off x="5450760" y="6210360"/>
            <a:ext cx="959760" cy="3639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32 bits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834" name="Picture 24" descr=""/>
          <p:cNvPicPr/>
          <p:nvPr/>
        </p:nvPicPr>
        <p:blipFill>
          <a:blip r:embed="rId1"/>
          <a:stretch/>
        </p:blipFill>
        <p:spPr>
          <a:xfrm>
            <a:off x="10885680" y="472680"/>
            <a:ext cx="1017360" cy="539280"/>
          </a:xfrm>
          <a:prstGeom prst="rect">
            <a:avLst/>
          </a:prstGeom>
          <a:ln w="0">
            <a:noFill/>
          </a:ln>
        </p:spPr>
      </p:pic>
      <p:sp>
        <p:nvSpPr>
          <p:cNvPr id="2835" name="TextBox 25"/>
          <p:cNvSpPr/>
          <p:nvPr/>
        </p:nvSpPr>
        <p:spPr>
          <a:xfrm>
            <a:off x="192240" y="6516720"/>
            <a:ext cx="11977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Other Changes From IPv4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83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046520" cy="435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checksum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:</a:t>
            </a:r>
            <a:r>
              <a:rPr b="0" i="1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removed entirely to reduce processing time at each hop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options: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allowed, but outside of header, indicated by “Next Header” field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ICMPv6: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new version of ICMP</a:t>
            </a:r>
            <a:endParaRPr b="0" lang="en-US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additional message types, e.g. “Packet Too Big”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multicast group management functions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838" name="Picture 3" descr=""/>
          <p:cNvPicPr/>
          <p:nvPr/>
        </p:nvPicPr>
        <p:blipFill>
          <a:blip r:embed="rId1"/>
          <a:stretch/>
        </p:blipFill>
        <p:spPr>
          <a:xfrm>
            <a:off x="10885680" y="472680"/>
            <a:ext cx="1017360" cy="539280"/>
          </a:xfrm>
          <a:prstGeom prst="rect">
            <a:avLst/>
          </a:prstGeom>
          <a:ln w="0">
            <a:noFill/>
          </a:ln>
        </p:spPr>
      </p:pic>
      <p:sp>
        <p:nvSpPr>
          <p:cNvPr id="2839" name="TextBox 4"/>
          <p:cNvSpPr/>
          <p:nvPr/>
        </p:nvSpPr>
        <p:spPr>
          <a:xfrm>
            <a:off x="192240" y="6516720"/>
            <a:ext cx="11977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0" name="PlaceHolder 1"/>
          <p:cNvSpPr>
            <a:spLocks noGrp="1"/>
          </p:cNvSpPr>
          <p:nvPr>
            <p:ph type="title"/>
          </p:nvPr>
        </p:nvSpPr>
        <p:spPr>
          <a:xfrm>
            <a:off x="2030400" y="1508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Transition From IPv4 To IPv6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841" name="PlaceHolder 2"/>
          <p:cNvSpPr>
            <a:spLocks noGrp="1"/>
          </p:cNvSpPr>
          <p:nvPr>
            <p:ph/>
          </p:nvPr>
        </p:nvSpPr>
        <p:spPr>
          <a:xfrm>
            <a:off x="2135160" y="1500120"/>
            <a:ext cx="8255520" cy="2486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75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not all routers can be upgraded simultaneously</a:t>
            </a:r>
            <a:endParaRPr b="0" lang="en-US" sz="2800" spc="-1" strike="noStrike">
              <a:latin typeface="Arial"/>
            </a:endParaRPr>
          </a:p>
          <a:p>
            <a:pPr lvl="1" marL="685800" indent="-228600">
              <a:lnSpc>
                <a:spcPct val="75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no “flag days”</a:t>
            </a:r>
            <a:endParaRPr b="0" lang="en-US" sz="2800" spc="-1" strike="noStrike">
              <a:latin typeface="Arial"/>
            </a:endParaRPr>
          </a:p>
          <a:p>
            <a:pPr lvl="1" marL="685800" indent="-228600">
              <a:lnSpc>
                <a:spcPct val="75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how will network operate with mixed IPv4 and IPv6 routers? 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tunneling: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IPv6 datagram carried as </a:t>
            </a:r>
            <a:r>
              <a:rPr b="0" i="1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payload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in IPv4 datagram among IPv4 routers</a:t>
            </a:r>
            <a:endParaRPr b="0" lang="en-US" sz="2800" spc="-1" strike="noStrike">
              <a:latin typeface="Arial"/>
            </a:endParaRPr>
          </a:p>
        </p:txBody>
      </p:sp>
      <p:grpSp>
        <p:nvGrpSpPr>
          <p:cNvPr id="2842" name="Group 47"/>
          <p:cNvGrpSpPr/>
          <p:nvPr/>
        </p:nvGrpSpPr>
        <p:grpSpPr>
          <a:xfrm>
            <a:off x="3625920" y="5176800"/>
            <a:ext cx="4853520" cy="473040"/>
            <a:chOff x="3625920" y="5176800"/>
            <a:chExt cx="4853520" cy="473040"/>
          </a:xfrm>
        </p:grpSpPr>
        <p:sp>
          <p:nvSpPr>
            <p:cNvPr id="2843" name="Rectangle 26"/>
            <p:cNvSpPr/>
            <p:nvPr/>
          </p:nvSpPr>
          <p:spPr>
            <a:xfrm>
              <a:off x="3625920" y="5178600"/>
              <a:ext cx="4853520" cy="467280"/>
            </a:xfrm>
            <a:prstGeom prst="rect">
              <a:avLst/>
            </a:prstGeom>
            <a:gradFill rotWithShape="0">
              <a:gsLst>
                <a:gs pos="0">
                  <a:srgbClr val="cc0000">
                    <a:alpha val="41176"/>
                  </a:srgbClr>
                </a:gs>
                <a:gs pos="100000">
                  <a:srgbClr val="cc0000">
                    <a:alpha val="38039"/>
                  </a:srgbClr>
                </a:gs>
              </a:gsLst>
              <a:lin ang="5400000"/>
            </a:gradFill>
            <a:ln w="9525">
              <a:solidFill>
                <a:srgbClr val="cc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4" name="Line 27"/>
            <p:cNvSpPr/>
            <p:nvPr/>
          </p:nvSpPr>
          <p:spPr>
            <a:xfrm>
              <a:off x="4989240" y="5176800"/>
              <a:ext cx="360" cy="468000"/>
            </a:xfrm>
            <a:prstGeom prst="line">
              <a:avLst/>
            </a:prstGeom>
            <a:ln w="9525">
              <a:solidFill>
                <a:srgbClr val="cc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5" name="Line 28"/>
            <p:cNvSpPr/>
            <p:nvPr/>
          </p:nvSpPr>
          <p:spPr>
            <a:xfrm>
              <a:off x="4606920" y="5181480"/>
              <a:ext cx="360" cy="468360"/>
            </a:xfrm>
            <a:prstGeom prst="line">
              <a:avLst/>
            </a:prstGeom>
            <a:ln w="9525">
              <a:solidFill>
                <a:srgbClr val="cc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6" name="Line 29"/>
            <p:cNvSpPr/>
            <p:nvPr/>
          </p:nvSpPr>
          <p:spPr>
            <a:xfrm>
              <a:off x="4211280" y="5176800"/>
              <a:ext cx="360" cy="468000"/>
            </a:xfrm>
            <a:prstGeom prst="line">
              <a:avLst/>
            </a:prstGeom>
            <a:ln w="9525">
              <a:solidFill>
                <a:srgbClr val="cc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7" name="Line 31"/>
            <p:cNvSpPr/>
            <p:nvPr/>
          </p:nvSpPr>
          <p:spPr>
            <a:xfrm>
              <a:off x="3663720" y="5176800"/>
              <a:ext cx="360" cy="88920"/>
            </a:xfrm>
            <a:prstGeom prst="line">
              <a:avLst/>
            </a:prstGeom>
            <a:ln w="9525">
              <a:solidFill>
                <a:srgbClr val="cc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8" name="Line 32"/>
            <p:cNvSpPr/>
            <p:nvPr/>
          </p:nvSpPr>
          <p:spPr>
            <a:xfrm>
              <a:off x="3663720" y="5554440"/>
              <a:ext cx="360" cy="88920"/>
            </a:xfrm>
            <a:prstGeom prst="line">
              <a:avLst/>
            </a:prstGeom>
            <a:ln w="9525">
              <a:solidFill>
                <a:srgbClr val="cc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9" name="Line 33"/>
            <p:cNvSpPr/>
            <p:nvPr/>
          </p:nvSpPr>
          <p:spPr>
            <a:xfrm>
              <a:off x="3816000" y="5176800"/>
              <a:ext cx="360" cy="88920"/>
            </a:xfrm>
            <a:prstGeom prst="line">
              <a:avLst/>
            </a:prstGeom>
            <a:ln w="9525">
              <a:solidFill>
                <a:srgbClr val="cc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0" name="Line 34"/>
            <p:cNvSpPr/>
            <p:nvPr/>
          </p:nvSpPr>
          <p:spPr>
            <a:xfrm>
              <a:off x="3816000" y="5554440"/>
              <a:ext cx="360" cy="88920"/>
            </a:xfrm>
            <a:prstGeom prst="line">
              <a:avLst/>
            </a:prstGeom>
            <a:ln w="9525">
              <a:solidFill>
                <a:srgbClr val="cc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1" name="Line 35"/>
            <p:cNvSpPr/>
            <p:nvPr/>
          </p:nvSpPr>
          <p:spPr>
            <a:xfrm>
              <a:off x="3968640" y="5176800"/>
              <a:ext cx="360" cy="88920"/>
            </a:xfrm>
            <a:prstGeom prst="line">
              <a:avLst/>
            </a:prstGeom>
            <a:ln w="9525">
              <a:solidFill>
                <a:srgbClr val="cc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2" name="Line 36"/>
            <p:cNvSpPr/>
            <p:nvPr/>
          </p:nvSpPr>
          <p:spPr>
            <a:xfrm>
              <a:off x="3968640" y="5554440"/>
              <a:ext cx="360" cy="88920"/>
            </a:xfrm>
            <a:prstGeom prst="line">
              <a:avLst/>
            </a:prstGeom>
            <a:ln w="9525">
              <a:solidFill>
                <a:srgbClr val="cc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3" name="Line 37"/>
            <p:cNvSpPr/>
            <p:nvPr/>
          </p:nvSpPr>
          <p:spPr>
            <a:xfrm>
              <a:off x="4120920" y="5176800"/>
              <a:ext cx="360" cy="88920"/>
            </a:xfrm>
            <a:prstGeom prst="line">
              <a:avLst/>
            </a:prstGeom>
            <a:ln w="9525">
              <a:solidFill>
                <a:srgbClr val="cc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4" name="Line 38"/>
            <p:cNvSpPr/>
            <p:nvPr/>
          </p:nvSpPr>
          <p:spPr>
            <a:xfrm>
              <a:off x="4120920" y="5554440"/>
              <a:ext cx="360" cy="88920"/>
            </a:xfrm>
            <a:prstGeom prst="line">
              <a:avLst/>
            </a:prstGeom>
            <a:ln w="9525">
              <a:solidFill>
                <a:srgbClr val="cc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5" name="Line 39"/>
            <p:cNvSpPr/>
            <p:nvPr/>
          </p:nvSpPr>
          <p:spPr>
            <a:xfrm>
              <a:off x="3886200" y="5179680"/>
              <a:ext cx="360" cy="88920"/>
            </a:xfrm>
            <a:prstGeom prst="line">
              <a:avLst/>
            </a:prstGeom>
            <a:ln w="9525">
              <a:solidFill>
                <a:srgbClr val="cc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6" name="Line 40"/>
            <p:cNvSpPr/>
            <p:nvPr/>
          </p:nvSpPr>
          <p:spPr>
            <a:xfrm>
              <a:off x="3886200" y="5557680"/>
              <a:ext cx="360" cy="88920"/>
            </a:xfrm>
            <a:prstGeom prst="line">
              <a:avLst/>
            </a:prstGeom>
            <a:ln w="9525">
              <a:solidFill>
                <a:srgbClr val="cc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7" name="Line 41"/>
            <p:cNvSpPr/>
            <p:nvPr/>
          </p:nvSpPr>
          <p:spPr>
            <a:xfrm>
              <a:off x="3705120" y="5182920"/>
              <a:ext cx="360" cy="88920"/>
            </a:xfrm>
            <a:prstGeom prst="line">
              <a:avLst/>
            </a:prstGeom>
            <a:ln w="9525">
              <a:solidFill>
                <a:srgbClr val="cc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8" name="Line 42"/>
            <p:cNvSpPr/>
            <p:nvPr/>
          </p:nvSpPr>
          <p:spPr>
            <a:xfrm>
              <a:off x="3705120" y="5560920"/>
              <a:ext cx="360" cy="88920"/>
            </a:xfrm>
            <a:prstGeom prst="line">
              <a:avLst/>
            </a:prstGeom>
            <a:ln w="9525">
              <a:solidFill>
                <a:srgbClr val="cc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859" name="Text Box 48"/>
          <p:cNvSpPr/>
          <p:nvPr/>
        </p:nvSpPr>
        <p:spPr>
          <a:xfrm>
            <a:off x="3010320" y="4375080"/>
            <a:ext cx="22280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IPv4 source, dest addr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60" name="Text Box 50"/>
          <p:cNvSpPr/>
          <p:nvPr/>
        </p:nvSpPr>
        <p:spPr>
          <a:xfrm>
            <a:off x="2736360" y="4143240"/>
            <a:ext cx="18345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IPv4 header fields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61" name="Line 55"/>
          <p:cNvSpPr/>
          <p:nvPr/>
        </p:nvSpPr>
        <p:spPr>
          <a:xfrm>
            <a:off x="4379760" y="4633560"/>
            <a:ext cx="360" cy="738360"/>
          </a:xfrm>
          <a:prstGeom prst="line">
            <a:avLst/>
          </a:prstGeom>
          <a:ln w="9525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62" name="Line 56"/>
          <p:cNvSpPr/>
          <p:nvPr/>
        </p:nvSpPr>
        <p:spPr>
          <a:xfrm>
            <a:off x="4384440" y="4628880"/>
            <a:ext cx="380880" cy="738360"/>
          </a:xfrm>
          <a:prstGeom prst="line">
            <a:avLst/>
          </a:prstGeom>
          <a:ln w="9525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63" name="Line 57"/>
          <p:cNvSpPr/>
          <p:nvPr/>
        </p:nvSpPr>
        <p:spPr>
          <a:xfrm>
            <a:off x="3784320" y="4386240"/>
            <a:ext cx="360" cy="976320"/>
          </a:xfrm>
          <a:prstGeom prst="line">
            <a:avLst/>
          </a:prstGeom>
          <a:ln w="9525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64" name="Text Box 23"/>
          <p:cNvSpPr/>
          <p:nvPr/>
        </p:nvSpPr>
        <p:spPr>
          <a:xfrm>
            <a:off x="5095800" y="6004080"/>
            <a:ext cx="1854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IPv4 datagram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65" name="Line 24"/>
          <p:cNvSpPr/>
          <p:nvPr/>
        </p:nvSpPr>
        <p:spPr>
          <a:xfrm>
            <a:off x="6808680" y="6192720"/>
            <a:ext cx="169524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66" name="Line 25"/>
          <p:cNvSpPr/>
          <p:nvPr/>
        </p:nvSpPr>
        <p:spPr>
          <a:xfrm flipH="1">
            <a:off x="3619440" y="6192720"/>
            <a:ext cx="160632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67" name="Text Box 64"/>
          <p:cNvSpPr/>
          <p:nvPr/>
        </p:nvSpPr>
        <p:spPr>
          <a:xfrm>
            <a:off x="5816520" y="5654520"/>
            <a:ext cx="1854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IPv6 datagram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68" name="Line 65"/>
          <p:cNvSpPr/>
          <p:nvPr/>
        </p:nvSpPr>
        <p:spPr>
          <a:xfrm>
            <a:off x="7545240" y="5824440"/>
            <a:ext cx="85716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69" name="Line 66"/>
          <p:cNvSpPr/>
          <p:nvPr/>
        </p:nvSpPr>
        <p:spPr>
          <a:xfrm flipH="1">
            <a:off x="5046480" y="5824440"/>
            <a:ext cx="92556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70" name="Rectangle 69"/>
          <p:cNvSpPr/>
          <p:nvPr/>
        </p:nvSpPr>
        <p:spPr>
          <a:xfrm>
            <a:off x="5014800" y="5211720"/>
            <a:ext cx="3421440" cy="400680"/>
          </a:xfrm>
          <a:prstGeom prst="rect">
            <a:avLst/>
          </a:prstGeom>
          <a:solidFill>
            <a:srgbClr val="66cc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871" name="Group 70"/>
          <p:cNvGrpSpPr/>
          <p:nvPr/>
        </p:nvGrpSpPr>
        <p:grpSpPr>
          <a:xfrm>
            <a:off x="6076800" y="4241880"/>
            <a:ext cx="3441600" cy="1109520"/>
            <a:chOff x="6076800" y="4241880"/>
            <a:chExt cx="3441600" cy="1109520"/>
          </a:xfrm>
        </p:grpSpPr>
        <p:sp>
          <p:nvSpPr>
            <p:cNvPr id="2872" name="Text Box 51"/>
            <p:cNvSpPr/>
            <p:nvPr/>
          </p:nvSpPr>
          <p:spPr>
            <a:xfrm>
              <a:off x="8136360" y="4241880"/>
              <a:ext cx="138204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IPv4 payload 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873" name="Line 54"/>
            <p:cNvSpPr/>
            <p:nvPr/>
          </p:nvSpPr>
          <p:spPr>
            <a:xfrm flipH="1">
              <a:off x="6076800" y="4554360"/>
              <a:ext cx="2432160" cy="797040"/>
            </a:xfrm>
            <a:prstGeom prst="line">
              <a:avLst/>
            </a:prstGeom>
            <a:ln w="9525">
              <a:solidFill>
                <a:srgbClr val="cc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874" name="Group 71"/>
          <p:cNvGrpSpPr/>
          <p:nvPr/>
        </p:nvGrpSpPr>
        <p:grpSpPr>
          <a:xfrm>
            <a:off x="4997160" y="4146480"/>
            <a:ext cx="3434400" cy="1476360"/>
            <a:chOff x="4997160" y="4146480"/>
            <a:chExt cx="3434400" cy="1476360"/>
          </a:xfrm>
        </p:grpSpPr>
        <p:sp>
          <p:nvSpPr>
            <p:cNvPr id="2875" name="Rectangle 5"/>
            <p:cNvSpPr/>
            <p:nvPr/>
          </p:nvSpPr>
          <p:spPr>
            <a:xfrm>
              <a:off x="5030640" y="5211720"/>
              <a:ext cx="3400920" cy="400680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6" name="Line 8"/>
            <p:cNvSpPr/>
            <p:nvPr/>
          </p:nvSpPr>
          <p:spPr>
            <a:xfrm>
              <a:off x="5114880" y="5211720"/>
              <a:ext cx="360" cy="4032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7" name="Line 9"/>
            <p:cNvSpPr/>
            <p:nvPr/>
          </p:nvSpPr>
          <p:spPr>
            <a:xfrm>
              <a:off x="5073480" y="5209920"/>
              <a:ext cx="360" cy="4032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8" name="Line 10"/>
            <p:cNvSpPr/>
            <p:nvPr/>
          </p:nvSpPr>
          <p:spPr>
            <a:xfrm>
              <a:off x="5190840" y="5211720"/>
              <a:ext cx="360" cy="4032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9" name="Line 11"/>
            <p:cNvSpPr/>
            <p:nvPr/>
          </p:nvSpPr>
          <p:spPr>
            <a:xfrm>
              <a:off x="5232240" y="5208480"/>
              <a:ext cx="360" cy="4032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0" name="Line 12"/>
            <p:cNvSpPr/>
            <p:nvPr/>
          </p:nvSpPr>
          <p:spPr>
            <a:xfrm>
              <a:off x="5286240" y="5208480"/>
              <a:ext cx="360" cy="4032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1" name="Line 13"/>
            <p:cNvSpPr/>
            <p:nvPr/>
          </p:nvSpPr>
          <p:spPr>
            <a:xfrm>
              <a:off x="5352840" y="5208480"/>
              <a:ext cx="360" cy="4032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2" name="Line 14"/>
            <p:cNvSpPr/>
            <p:nvPr/>
          </p:nvSpPr>
          <p:spPr>
            <a:xfrm>
              <a:off x="5663880" y="5219640"/>
              <a:ext cx="360" cy="4032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3" name="Line 15"/>
            <p:cNvSpPr/>
            <p:nvPr/>
          </p:nvSpPr>
          <p:spPr>
            <a:xfrm>
              <a:off x="6038640" y="5219640"/>
              <a:ext cx="360" cy="4032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4" name="Text Box 16"/>
            <p:cNvSpPr/>
            <p:nvPr/>
          </p:nvSpPr>
          <p:spPr>
            <a:xfrm>
              <a:off x="5613480" y="4638600"/>
              <a:ext cx="171432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UDP/TCP payload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885" name="Text Box 17"/>
            <p:cNvSpPr/>
            <p:nvPr/>
          </p:nvSpPr>
          <p:spPr>
            <a:xfrm>
              <a:off x="5276520" y="4383000"/>
              <a:ext cx="2115000" cy="270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85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IPv6 source dest addr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886" name="Text Box 18"/>
            <p:cNvSpPr/>
            <p:nvPr/>
          </p:nvSpPr>
          <p:spPr>
            <a:xfrm>
              <a:off x="4997160" y="4146480"/>
              <a:ext cx="1778400" cy="270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85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IPv6 header fields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887" name="Line 19"/>
            <p:cNvSpPr/>
            <p:nvPr/>
          </p:nvSpPr>
          <p:spPr>
            <a:xfrm>
              <a:off x="5541840" y="4616280"/>
              <a:ext cx="4680" cy="701640"/>
            </a:xfrm>
            <a:prstGeom prst="line">
              <a:avLst/>
            </a:prstGeom>
            <a:ln w="9525">
              <a:solidFill>
                <a:srgbClr val="cc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8" name="Line 20"/>
            <p:cNvSpPr/>
            <p:nvPr/>
          </p:nvSpPr>
          <p:spPr>
            <a:xfrm>
              <a:off x="5529240" y="4620960"/>
              <a:ext cx="276120" cy="698400"/>
            </a:xfrm>
            <a:prstGeom prst="line">
              <a:avLst/>
            </a:prstGeom>
            <a:ln w="9525">
              <a:solidFill>
                <a:srgbClr val="cc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9" name="Line 58"/>
            <p:cNvSpPr/>
            <p:nvPr/>
          </p:nvSpPr>
          <p:spPr>
            <a:xfrm>
              <a:off x="5198760" y="4387680"/>
              <a:ext cx="360" cy="871560"/>
            </a:xfrm>
            <a:prstGeom prst="line">
              <a:avLst/>
            </a:prstGeom>
            <a:ln w="9525">
              <a:solidFill>
                <a:srgbClr val="cc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0" name="Line 59"/>
            <p:cNvSpPr/>
            <p:nvPr/>
          </p:nvSpPr>
          <p:spPr>
            <a:xfrm>
              <a:off x="6703920" y="4897080"/>
              <a:ext cx="360" cy="400320"/>
            </a:xfrm>
            <a:prstGeom prst="line">
              <a:avLst/>
            </a:prstGeom>
            <a:ln w="9525">
              <a:solidFill>
                <a:srgbClr val="cc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891" name="Picture 52" descr=""/>
          <p:cNvPicPr/>
          <p:nvPr/>
        </p:nvPicPr>
        <p:blipFill>
          <a:blip r:embed="rId1"/>
          <a:stretch/>
        </p:blipFill>
        <p:spPr>
          <a:xfrm>
            <a:off x="10885680" y="472680"/>
            <a:ext cx="1017360" cy="539280"/>
          </a:xfrm>
          <a:prstGeom prst="rect">
            <a:avLst/>
          </a:prstGeom>
          <a:ln w="0">
            <a:noFill/>
          </a:ln>
        </p:spPr>
      </p:pic>
      <p:sp>
        <p:nvSpPr>
          <p:cNvPr id="2892" name="TextBox 53"/>
          <p:cNvSpPr/>
          <p:nvPr/>
        </p:nvSpPr>
        <p:spPr>
          <a:xfrm>
            <a:off x="192240" y="6516720"/>
            <a:ext cx="11977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86" dur="indefinite" restart="never" nodeType="tmRoot">
          <p:childTnLst>
            <p:seq>
              <p:cTn id="387" dur="indefinite" nodeType="mainSeq">
                <p:childTnLst>
                  <p:par>
                    <p:cTn id="388" nodeType="clickEffect" fill="hold">
                      <p:stCondLst>
                        <p:cond delay="indefinite"/>
                      </p:stCondLst>
                      <p:childTnLst>
                        <p:par>
                          <p:cTn id="38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90" nodeType="clickEffect" fill="hold" presetClass="exit" presetID="9">
                                  <p:stCondLst>
                                    <p:cond delay="0"/>
                                  </p:stCondLst>
                                  <p:childTnLst>
                                    <p:animEffect filter="dissolve" transition="out">
                                      <p:cBhvr additive="repl">
                                        <p:cTn id="391" dur="500"/>
                                        <p:tgtEl>
                                          <p:spTgt spid="28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95" dur="500"/>
                                        <p:tgtEl>
                                          <p:spTgt spid="2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6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98" dur="500"/>
                                        <p:tgtEl>
                                          <p:spTgt spid="2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9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01" dur="500"/>
                                        <p:tgtEl>
                                          <p:spTgt spid="2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2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04" dur="500"/>
                                        <p:tgtEl>
                                          <p:spTgt spid="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3" name="PlaceHolder 1"/>
          <p:cNvSpPr>
            <a:spLocks noGrp="1"/>
          </p:cNvSpPr>
          <p:nvPr>
            <p:ph type="title"/>
          </p:nvPr>
        </p:nvSpPr>
        <p:spPr>
          <a:xfrm>
            <a:off x="2044800" y="1156680"/>
            <a:ext cx="7771320" cy="98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Tunneling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894" name="Text Box 76"/>
          <p:cNvSpPr/>
          <p:nvPr/>
        </p:nvSpPr>
        <p:spPr>
          <a:xfrm>
            <a:off x="1760400" y="3416040"/>
            <a:ext cx="1781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physical view: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5" name="Line 147"/>
          <p:cNvSpPr/>
          <p:nvPr/>
        </p:nvSpPr>
        <p:spPr>
          <a:xfrm>
            <a:off x="5440320" y="3687120"/>
            <a:ext cx="2325600" cy="36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96" name="Text Box 180"/>
          <p:cNvSpPr/>
          <p:nvPr/>
        </p:nvSpPr>
        <p:spPr>
          <a:xfrm>
            <a:off x="5761800" y="3811320"/>
            <a:ext cx="610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cc0000"/>
                </a:solidFill>
                <a:latin typeface="Arial Unicode MS"/>
                <a:ea typeface="Arial Unicode MS"/>
              </a:rPr>
              <a:t>IPv4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897" name="Text Box 181"/>
          <p:cNvSpPr/>
          <p:nvPr/>
        </p:nvSpPr>
        <p:spPr>
          <a:xfrm>
            <a:off x="6755760" y="3812760"/>
            <a:ext cx="610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cc0000"/>
                </a:solidFill>
                <a:latin typeface="Arial Unicode MS"/>
                <a:ea typeface="Arial Unicode MS"/>
              </a:rPr>
              <a:t>IPv4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2898" name="Group 254"/>
          <p:cNvGrpSpPr/>
          <p:nvPr/>
        </p:nvGrpSpPr>
        <p:grpSpPr>
          <a:xfrm>
            <a:off x="5775480" y="3522240"/>
            <a:ext cx="692640" cy="337320"/>
            <a:chOff x="5775480" y="3522240"/>
            <a:chExt cx="692640" cy="337320"/>
          </a:xfrm>
        </p:grpSpPr>
        <p:sp>
          <p:nvSpPr>
            <p:cNvPr id="2899" name="Oval 407"/>
            <p:cNvSpPr/>
            <p:nvPr/>
          </p:nvSpPr>
          <p:spPr>
            <a:xfrm>
              <a:off x="5778720" y="3672360"/>
              <a:ext cx="686520" cy="187200"/>
            </a:xfrm>
            <a:prstGeom prst="ellipse">
              <a:avLst/>
            </a:prstGeom>
            <a:gradFill rotWithShape="0">
              <a:gsLst>
                <a:gs pos="0">
                  <a:srgbClr val="cc0000"/>
                </a:gs>
                <a:gs pos="100000">
                  <a:srgbClr val="ffffff"/>
                </a:gs>
              </a:gsLst>
              <a:lin ang="0"/>
            </a:gradFill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00" name="Rectangle 410"/>
            <p:cNvSpPr/>
            <p:nvPr/>
          </p:nvSpPr>
          <p:spPr>
            <a:xfrm>
              <a:off x="5778720" y="3650400"/>
              <a:ext cx="689400" cy="116280"/>
            </a:xfrm>
            <a:prstGeom prst="rect">
              <a:avLst/>
            </a:prstGeom>
            <a:gradFill rotWithShape="0">
              <a:gsLst>
                <a:gs pos="0">
                  <a:srgbClr val="cc0000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01" name="Oval 411"/>
            <p:cNvSpPr/>
            <p:nvPr/>
          </p:nvSpPr>
          <p:spPr>
            <a:xfrm>
              <a:off x="5775480" y="3522240"/>
              <a:ext cx="687600" cy="219960"/>
            </a:xfrm>
            <a:prstGeom prst="ellipse">
              <a:avLst/>
            </a:prstGeom>
            <a:gradFill rotWithShape="0">
              <a:gsLst>
                <a:gs pos="0">
                  <a:srgbClr val="cc0000"/>
                </a:gs>
                <a:gs pos="100000">
                  <a:srgbClr val="ffffff"/>
                </a:gs>
              </a:gsLst>
              <a:lin ang="0"/>
            </a:gradFill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902" name="Group 258"/>
            <p:cNvGrpSpPr/>
            <p:nvPr/>
          </p:nvGrpSpPr>
          <p:grpSpPr>
            <a:xfrm>
              <a:off x="5913720" y="3579480"/>
              <a:ext cx="388080" cy="101160"/>
              <a:chOff x="5913720" y="3579480"/>
              <a:chExt cx="388080" cy="101160"/>
            </a:xfrm>
          </p:grpSpPr>
          <p:sp>
            <p:nvSpPr>
              <p:cNvPr id="2903" name="Freeform 259"/>
              <p:cNvSpPr/>
              <p:nvPr/>
            </p:nvSpPr>
            <p:spPr>
              <a:xfrm>
                <a:off x="5913720" y="3579480"/>
                <a:ext cx="388080" cy="101160"/>
              </a:xfrm>
              <a:custGeom>
                <a:avLst/>
                <a:gdLst/>
                <a:ah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0">
                <a:gsLst>
                  <a:gs pos="0">
                    <a:srgbClr val="cc0000"/>
                  </a:gs>
                  <a:gs pos="100000">
                    <a:srgbClr val="ffffff"/>
                  </a:gs>
                </a:gsLst>
                <a:lin ang="0"/>
              </a:gradFill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04" name="Freeform 260"/>
              <p:cNvSpPr/>
              <p:nvPr/>
            </p:nvSpPr>
            <p:spPr>
              <a:xfrm>
                <a:off x="5931360" y="3579480"/>
                <a:ext cx="352800" cy="101160"/>
              </a:xfrm>
              <a:custGeom>
                <a:avLst/>
                <a:gdLst/>
                <a:ah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0">
                <a:gsLst>
                  <a:gs pos="0">
                    <a:srgbClr val="cc0000"/>
                  </a:gs>
                  <a:gs pos="100000">
                    <a:srgbClr val="ffffff"/>
                  </a:gs>
                </a:gsLst>
                <a:lin ang="0"/>
              </a:gradFill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905" name="Line 261"/>
            <p:cNvSpPr/>
            <p:nvPr/>
          </p:nvSpPr>
          <p:spPr>
            <a:xfrm>
              <a:off x="5778360" y="3625920"/>
              <a:ext cx="360" cy="14868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06" name="Line 262"/>
            <p:cNvSpPr/>
            <p:nvPr/>
          </p:nvSpPr>
          <p:spPr>
            <a:xfrm>
              <a:off x="6463800" y="3633840"/>
              <a:ext cx="360" cy="14472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907" name="Group 328"/>
          <p:cNvGrpSpPr/>
          <p:nvPr/>
        </p:nvGrpSpPr>
        <p:grpSpPr>
          <a:xfrm>
            <a:off x="3708720" y="3179520"/>
            <a:ext cx="1727280" cy="961560"/>
            <a:chOff x="3708720" y="3179520"/>
            <a:chExt cx="1727280" cy="961560"/>
          </a:xfrm>
        </p:grpSpPr>
        <p:sp>
          <p:nvSpPr>
            <p:cNvPr id="2908" name="Text Box 92"/>
            <p:cNvSpPr/>
            <p:nvPr/>
          </p:nvSpPr>
          <p:spPr>
            <a:xfrm>
              <a:off x="3865680" y="3179520"/>
              <a:ext cx="3366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A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909" name="Text Box 108"/>
            <p:cNvSpPr/>
            <p:nvPr/>
          </p:nvSpPr>
          <p:spPr>
            <a:xfrm>
              <a:off x="4911840" y="3184200"/>
              <a:ext cx="3366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B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910" name="Line 141"/>
            <p:cNvSpPr/>
            <p:nvPr/>
          </p:nvSpPr>
          <p:spPr>
            <a:xfrm>
              <a:off x="4406760" y="3696840"/>
              <a:ext cx="324000" cy="3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1" name="Text Box 143"/>
            <p:cNvSpPr/>
            <p:nvPr/>
          </p:nvSpPr>
          <p:spPr>
            <a:xfrm>
              <a:off x="3734640" y="3806640"/>
              <a:ext cx="61092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IPv6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912" name="Text Box 144"/>
            <p:cNvSpPr/>
            <p:nvPr/>
          </p:nvSpPr>
          <p:spPr>
            <a:xfrm>
              <a:off x="4780800" y="3808080"/>
              <a:ext cx="61092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IPv6</a:t>
              </a:r>
              <a:endParaRPr b="0" lang="en-US" sz="1600" spc="-1" strike="noStrike">
                <a:latin typeface="Arial"/>
              </a:endParaRPr>
            </a:p>
          </p:txBody>
        </p:sp>
        <p:grpSp>
          <p:nvGrpSpPr>
            <p:cNvPr id="2913" name="Group 245"/>
            <p:cNvGrpSpPr/>
            <p:nvPr/>
          </p:nvGrpSpPr>
          <p:grpSpPr>
            <a:xfrm>
              <a:off x="3708720" y="3525480"/>
              <a:ext cx="692280" cy="337320"/>
              <a:chOff x="3708720" y="3525480"/>
              <a:chExt cx="692280" cy="337320"/>
            </a:xfrm>
          </p:grpSpPr>
          <p:sp>
            <p:nvSpPr>
              <p:cNvPr id="2914" name="Oval 407"/>
              <p:cNvSpPr/>
              <p:nvPr/>
            </p:nvSpPr>
            <p:spPr>
              <a:xfrm>
                <a:off x="3711600" y="3675600"/>
                <a:ext cx="686520" cy="187200"/>
              </a:xfrm>
              <a:prstGeom prst="ellipse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15" name="Rectangle 410"/>
              <p:cNvSpPr/>
              <p:nvPr/>
            </p:nvSpPr>
            <p:spPr>
              <a:xfrm>
                <a:off x="3711600" y="3653640"/>
                <a:ext cx="689400" cy="116280"/>
              </a:xfrm>
              <a:prstGeom prst="rect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16" name="Oval 411"/>
              <p:cNvSpPr/>
              <p:nvPr/>
            </p:nvSpPr>
            <p:spPr>
              <a:xfrm>
                <a:off x="3708720" y="3525480"/>
                <a:ext cx="687600" cy="219960"/>
              </a:xfrm>
              <a:prstGeom prst="ellipse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917" name="Group 249"/>
              <p:cNvGrpSpPr/>
              <p:nvPr/>
            </p:nvGrpSpPr>
            <p:grpSpPr>
              <a:xfrm>
                <a:off x="3846960" y="3582720"/>
                <a:ext cx="388080" cy="101160"/>
                <a:chOff x="3846960" y="3582720"/>
                <a:chExt cx="388080" cy="101160"/>
              </a:xfrm>
            </p:grpSpPr>
            <p:sp>
              <p:nvSpPr>
                <p:cNvPr id="2918" name="Freeform 250"/>
                <p:cNvSpPr/>
                <p:nvPr/>
              </p:nvSpPr>
              <p:spPr>
                <a:xfrm>
                  <a:off x="3846960" y="3582720"/>
                  <a:ext cx="388080" cy="10116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919" name="Freeform 251"/>
                <p:cNvSpPr/>
                <p:nvPr/>
              </p:nvSpPr>
              <p:spPr>
                <a:xfrm>
                  <a:off x="3864600" y="3582720"/>
                  <a:ext cx="352800" cy="10116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920" name="Line 252"/>
              <p:cNvSpPr/>
              <p:nvPr/>
            </p:nvSpPr>
            <p:spPr>
              <a:xfrm>
                <a:off x="3711600" y="3629160"/>
                <a:ext cx="360" cy="14832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21" name="Line 253"/>
              <p:cNvSpPr/>
              <p:nvPr/>
            </p:nvSpPr>
            <p:spPr>
              <a:xfrm>
                <a:off x="4397040" y="3637080"/>
                <a:ext cx="360" cy="14472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922" name="Group 263"/>
            <p:cNvGrpSpPr/>
            <p:nvPr/>
          </p:nvGrpSpPr>
          <p:grpSpPr>
            <a:xfrm>
              <a:off x="4743720" y="3519360"/>
              <a:ext cx="692280" cy="336960"/>
              <a:chOff x="4743720" y="3519360"/>
              <a:chExt cx="692280" cy="336960"/>
            </a:xfrm>
          </p:grpSpPr>
          <p:sp>
            <p:nvSpPr>
              <p:cNvPr id="2923" name="Oval 407"/>
              <p:cNvSpPr/>
              <p:nvPr/>
            </p:nvSpPr>
            <p:spPr>
              <a:xfrm>
                <a:off x="4746600" y="3669120"/>
                <a:ext cx="686520" cy="187200"/>
              </a:xfrm>
              <a:prstGeom prst="ellipse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24" name="Rectangle 410"/>
              <p:cNvSpPr/>
              <p:nvPr/>
            </p:nvSpPr>
            <p:spPr>
              <a:xfrm>
                <a:off x="4746600" y="3647520"/>
                <a:ext cx="689400" cy="116280"/>
              </a:xfrm>
              <a:prstGeom prst="rect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25" name="Oval 411"/>
              <p:cNvSpPr/>
              <p:nvPr/>
            </p:nvSpPr>
            <p:spPr>
              <a:xfrm>
                <a:off x="4743720" y="3519360"/>
                <a:ext cx="687600" cy="219960"/>
              </a:xfrm>
              <a:prstGeom prst="ellipse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926" name="Group 267"/>
              <p:cNvGrpSpPr/>
              <p:nvPr/>
            </p:nvGrpSpPr>
            <p:grpSpPr>
              <a:xfrm>
                <a:off x="4881960" y="3576600"/>
                <a:ext cx="388080" cy="101160"/>
                <a:chOff x="4881960" y="3576600"/>
                <a:chExt cx="388080" cy="101160"/>
              </a:xfrm>
            </p:grpSpPr>
            <p:sp>
              <p:nvSpPr>
                <p:cNvPr id="2927" name="Freeform 268"/>
                <p:cNvSpPr/>
                <p:nvPr/>
              </p:nvSpPr>
              <p:spPr>
                <a:xfrm>
                  <a:off x="4881960" y="3576600"/>
                  <a:ext cx="388080" cy="10116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928" name="Freeform 269"/>
                <p:cNvSpPr/>
                <p:nvPr/>
              </p:nvSpPr>
              <p:spPr>
                <a:xfrm>
                  <a:off x="4899600" y="3576600"/>
                  <a:ext cx="352800" cy="10116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929" name="Line 270"/>
              <p:cNvSpPr/>
              <p:nvPr/>
            </p:nvSpPr>
            <p:spPr>
              <a:xfrm>
                <a:off x="4746600" y="3622680"/>
                <a:ext cx="360" cy="14868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30" name="Line 271"/>
              <p:cNvSpPr/>
              <p:nvPr/>
            </p:nvSpPr>
            <p:spPr>
              <a:xfrm>
                <a:off x="5432040" y="3630960"/>
                <a:ext cx="360" cy="14436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2931" name="Group 272"/>
          <p:cNvGrpSpPr/>
          <p:nvPr/>
        </p:nvGrpSpPr>
        <p:grpSpPr>
          <a:xfrm>
            <a:off x="6740640" y="3525480"/>
            <a:ext cx="692640" cy="337320"/>
            <a:chOff x="6740640" y="3525480"/>
            <a:chExt cx="692640" cy="337320"/>
          </a:xfrm>
        </p:grpSpPr>
        <p:sp>
          <p:nvSpPr>
            <p:cNvPr id="2932" name="Oval 407"/>
            <p:cNvSpPr/>
            <p:nvPr/>
          </p:nvSpPr>
          <p:spPr>
            <a:xfrm>
              <a:off x="6743880" y="3675600"/>
              <a:ext cx="686520" cy="187200"/>
            </a:xfrm>
            <a:prstGeom prst="ellipse">
              <a:avLst/>
            </a:prstGeom>
            <a:gradFill rotWithShape="0">
              <a:gsLst>
                <a:gs pos="0">
                  <a:srgbClr val="cc0000"/>
                </a:gs>
                <a:gs pos="100000">
                  <a:srgbClr val="ffffff"/>
                </a:gs>
              </a:gsLst>
              <a:lin ang="0"/>
            </a:gradFill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33" name="Rectangle 410"/>
            <p:cNvSpPr/>
            <p:nvPr/>
          </p:nvSpPr>
          <p:spPr>
            <a:xfrm>
              <a:off x="6743880" y="3653640"/>
              <a:ext cx="689400" cy="116280"/>
            </a:xfrm>
            <a:prstGeom prst="rect">
              <a:avLst/>
            </a:prstGeom>
            <a:gradFill rotWithShape="0">
              <a:gsLst>
                <a:gs pos="0">
                  <a:srgbClr val="cc0000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34" name="Oval 411"/>
            <p:cNvSpPr/>
            <p:nvPr/>
          </p:nvSpPr>
          <p:spPr>
            <a:xfrm>
              <a:off x="6740640" y="3525480"/>
              <a:ext cx="687600" cy="219960"/>
            </a:xfrm>
            <a:prstGeom prst="ellipse">
              <a:avLst/>
            </a:prstGeom>
            <a:gradFill rotWithShape="0">
              <a:gsLst>
                <a:gs pos="0">
                  <a:srgbClr val="cc0000"/>
                </a:gs>
                <a:gs pos="100000">
                  <a:srgbClr val="ffffff"/>
                </a:gs>
              </a:gsLst>
              <a:lin ang="0"/>
            </a:gradFill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935" name="Group 276"/>
            <p:cNvGrpSpPr/>
            <p:nvPr/>
          </p:nvGrpSpPr>
          <p:grpSpPr>
            <a:xfrm>
              <a:off x="6878880" y="3582720"/>
              <a:ext cx="388080" cy="101160"/>
              <a:chOff x="6878880" y="3582720"/>
              <a:chExt cx="388080" cy="101160"/>
            </a:xfrm>
          </p:grpSpPr>
          <p:sp>
            <p:nvSpPr>
              <p:cNvPr id="2936" name="Freeform 277"/>
              <p:cNvSpPr/>
              <p:nvPr/>
            </p:nvSpPr>
            <p:spPr>
              <a:xfrm>
                <a:off x="6878880" y="3582720"/>
                <a:ext cx="388080" cy="101160"/>
              </a:xfrm>
              <a:custGeom>
                <a:avLst/>
                <a:gdLst/>
                <a:ah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0">
                <a:gsLst>
                  <a:gs pos="0">
                    <a:srgbClr val="cc0000"/>
                  </a:gs>
                  <a:gs pos="100000">
                    <a:srgbClr val="ffffff"/>
                  </a:gs>
                </a:gsLst>
                <a:lin ang="0"/>
              </a:gradFill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37" name="Freeform 278"/>
              <p:cNvSpPr/>
              <p:nvPr/>
            </p:nvSpPr>
            <p:spPr>
              <a:xfrm>
                <a:off x="6896520" y="3582720"/>
                <a:ext cx="352800" cy="101160"/>
              </a:xfrm>
              <a:custGeom>
                <a:avLst/>
                <a:gdLst/>
                <a:ah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0">
                <a:gsLst>
                  <a:gs pos="0">
                    <a:srgbClr val="cc0000"/>
                  </a:gs>
                  <a:gs pos="100000">
                    <a:srgbClr val="ffffff"/>
                  </a:gs>
                </a:gsLst>
                <a:lin ang="0"/>
              </a:gradFill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938" name="Line 279"/>
            <p:cNvSpPr/>
            <p:nvPr/>
          </p:nvSpPr>
          <p:spPr>
            <a:xfrm>
              <a:off x="6743520" y="3629160"/>
              <a:ext cx="360" cy="14832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39" name="Line 280"/>
            <p:cNvSpPr/>
            <p:nvPr/>
          </p:nvSpPr>
          <p:spPr>
            <a:xfrm>
              <a:off x="7428960" y="3637080"/>
              <a:ext cx="360" cy="14472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940" name="Group 303"/>
          <p:cNvGrpSpPr/>
          <p:nvPr/>
        </p:nvGrpSpPr>
        <p:grpSpPr>
          <a:xfrm>
            <a:off x="7747200" y="3180960"/>
            <a:ext cx="1667160" cy="955440"/>
            <a:chOff x="7747200" y="3180960"/>
            <a:chExt cx="1667160" cy="955440"/>
          </a:xfrm>
        </p:grpSpPr>
        <p:sp>
          <p:nvSpPr>
            <p:cNvPr id="2941" name="Text Box 50"/>
            <p:cNvSpPr/>
            <p:nvPr/>
          </p:nvSpPr>
          <p:spPr>
            <a:xfrm>
              <a:off x="7918920" y="3180960"/>
              <a:ext cx="32508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E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942" name="Line 142"/>
            <p:cNvSpPr/>
            <p:nvPr/>
          </p:nvSpPr>
          <p:spPr>
            <a:xfrm>
              <a:off x="8453520" y="3677760"/>
              <a:ext cx="323640" cy="3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3" name="Text Box 145"/>
            <p:cNvSpPr/>
            <p:nvPr/>
          </p:nvSpPr>
          <p:spPr>
            <a:xfrm>
              <a:off x="7806600" y="3800160"/>
              <a:ext cx="61092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IPv6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944" name="Text Box 146"/>
            <p:cNvSpPr/>
            <p:nvPr/>
          </p:nvSpPr>
          <p:spPr>
            <a:xfrm>
              <a:off x="8787600" y="3803400"/>
              <a:ext cx="61092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IPv6</a:t>
              </a:r>
              <a:endParaRPr b="0" lang="en-US" sz="1600" spc="-1" strike="noStrike">
                <a:latin typeface="Arial"/>
              </a:endParaRPr>
            </a:p>
          </p:txBody>
        </p:sp>
        <p:grpSp>
          <p:nvGrpSpPr>
            <p:cNvPr id="2945" name="Group 281"/>
            <p:cNvGrpSpPr/>
            <p:nvPr/>
          </p:nvGrpSpPr>
          <p:grpSpPr>
            <a:xfrm>
              <a:off x="7747200" y="3525480"/>
              <a:ext cx="692640" cy="337320"/>
              <a:chOff x="7747200" y="3525480"/>
              <a:chExt cx="692640" cy="337320"/>
            </a:xfrm>
          </p:grpSpPr>
          <p:sp>
            <p:nvSpPr>
              <p:cNvPr id="2946" name="Oval 407"/>
              <p:cNvSpPr/>
              <p:nvPr/>
            </p:nvSpPr>
            <p:spPr>
              <a:xfrm>
                <a:off x="7750440" y="3675600"/>
                <a:ext cx="686520" cy="187200"/>
              </a:xfrm>
              <a:prstGeom prst="ellipse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47" name="Rectangle 410"/>
              <p:cNvSpPr/>
              <p:nvPr/>
            </p:nvSpPr>
            <p:spPr>
              <a:xfrm>
                <a:off x="7750440" y="3653640"/>
                <a:ext cx="689400" cy="116280"/>
              </a:xfrm>
              <a:prstGeom prst="rect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48" name="Oval 411"/>
              <p:cNvSpPr/>
              <p:nvPr/>
            </p:nvSpPr>
            <p:spPr>
              <a:xfrm>
                <a:off x="7747200" y="3525480"/>
                <a:ext cx="687600" cy="219960"/>
              </a:xfrm>
              <a:prstGeom prst="ellipse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949" name="Group 285"/>
              <p:cNvGrpSpPr/>
              <p:nvPr/>
            </p:nvGrpSpPr>
            <p:grpSpPr>
              <a:xfrm>
                <a:off x="7885440" y="3582720"/>
                <a:ext cx="388080" cy="101160"/>
                <a:chOff x="7885440" y="3582720"/>
                <a:chExt cx="388080" cy="101160"/>
              </a:xfrm>
            </p:grpSpPr>
            <p:sp>
              <p:nvSpPr>
                <p:cNvPr id="2950" name="Freeform 286"/>
                <p:cNvSpPr/>
                <p:nvPr/>
              </p:nvSpPr>
              <p:spPr>
                <a:xfrm>
                  <a:off x="7885440" y="3582720"/>
                  <a:ext cx="388080" cy="10116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951" name="Freeform 287"/>
                <p:cNvSpPr/>
                <p:nvPr/>
              </p:nvSpPr>
              <p:spPr>
                <a:xfrm>
                  <a:off x="7903080" y="3582720"/>
                  <a:ext cx="352800" cy="10116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952" name="Line 288"/>
              <p:cNvSpPr/>
              <p:nvPr/>
            </p:nvSpPr>
            <p:spPr>
              <a:xfrm>
                <a:off x="7750080" y="3629160"/>
                <a:ext cx="360" cy="14832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53" name="Line 289"/>
              <p:cNvSpPr/>
              <p:nvPr/>
            </p:nvSpPr>
            <p:spPr>
              <a:xfrm>
                <a:off x="8435520" y="3637080"/>
                <a:ext cx="360" cy="14472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954" name="Group 290"/>
            <p:cNvGrpSpPr/>
            <p:nvPr/>
          </p:nvGrpSpPr>
          <p:grpSpPr>
            <a:xfrm>
              <a:off x="8721720" y="3522240"/>
              <a:ext cx="692640" cy="337320"/>
              <a:chOff x="8721720" y="3522240"/>
              <a:chExt cx="692640" cy="337320"/>
            </a:xfrm>
          </p:grpSpPr>
          <p:sp>
            <p:nvSpPr>
              <p:cNvPr id="2955" name="Oval 407"/>
              <p:cNvSpPr/>
              <p:nvPr/>
            </p:nvSpPr>
            <p:spPr>
              <a:xfrm>
                <a:off x="8724960" y="3672360"/>
                <a:ext cx="686520" cy="187200"/>
              </a:xfrm>
              <a:prstGeom prst="ellipse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56" name="Rectangle 410"/>
              <p:cNvSpPr/>
              <p:nvPr/>
            </p:nvSpPr>
            <p:spPr>
              <a:xfrm>
                <a:off x="8724960" y="3650400"/>
                <a:ext cx="689400" cy="116280"/>
              </a:xfrm>
              <a:prstGeom prst="rect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57" name="Oval 411"/>
              <p:cNvSpPr/>
              <p:nvPr/>
            </p:nvSpPr>
            <p:spPr>
              <a:xfrm>
                <a:off x="8721720" y="3522240"/>
                <a:ext cx="687600" cy="219960"/>
              </a:xfrm>
              <a:prstGeom prst="ellipse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958" name="Group 294"/>
              <p:cNvGrpSpPr/>
              <p:nvPr/>
            </p:nvGrpSpPr>
            <p:grpSpPr>
              <a:xfrm>
                <a:off x="8860320" y="3579480"/>
                <a:ext cx="388080" cy="101160"/>
                <a:chOff x="8860320" y="3579480"/>
                <a:chExt cx="388080" cy="101160"/>
              </a:xfrm>
            </p:grpSpPr>
            <p:sp>
              <p:nvSpPr>
                <p:cNvPr id="2959" name="Freeform 295"/>
                <p:cNvSpPr/>
                <p:nvPr/>
              </p:nvSpPr>
              <p:spPr>
                <a:xfrm>
                  <a:off x="8860320" y="3579480"/>
                  <a:ext cx="388080" cy="10116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960" name="Freeform 296"/>
                <p:cNvSpPr/>
                <p:nvPr/>
              </p:nvSpPr>
              <p:spPr>
                <a:xfrm>
                  <a:off x="8877960" y="3579480"/>
                  <a:ext cx="352800" cy="10116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961" name="Line 297"/>
              <p:cNvSpPr/>
              <p:nvPr/>
            </p:nvSpPr>
            <p:spPr>
              <a:xfrm>
                <a:off x="8724960" y="3625920"/>
                <a:ext cx="360" cy="14868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62" name="Line 298"/>
              <p:cNvSpPr/>
              <p:nvPr/>
            </p:nvSpPr>
            <p:spPr>
              <a:xfrm>
                <a:off x="9410400" y="3633840"/>
                <a:ext cx="360" cy="14472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963" name="Text Box 299"/>
            <p:cNvSpPr/>
            <p:nvPr/>
          </p:nvSpPr>
          <p:spPr>
            <a:xfrm>
              <a:off x="8908560" y="3187440"/>
              <a:ext cx="3114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F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964" name="Text Box 300"/>
          <p:cNvSpPr/>
          <p:nvPr/>
        </p:nvSpPr>
        <p:spPr>
          <a:xfrm>
            <a:off x="5934600" y="3174840"/>
            <a:ext cx="340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65" name="Text Box 301"/>
          <p:cNvSpPr/>
          <p:nvPr/>
        </p:nvSpPr>
        <p:spPr>
          <a:xfrm>
            <a:off x="6903720" y="3177720"/>
            <a:ext cx="356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2966" name="Group 354"/>
          <p:cNvGrpSpPr/>
          <p:nvPr/>
        </p:nvGrpSpPr>
        <p:grpSpPr>
          <a:xfrm>
            <a:off x="1918440" y="2034720"/>
            <a:ext cx="7502400" cy="975960"/>
            <a:chOff x="1918440" y="2034720"/>
            <a:chExt cx="7502400" cy="975960"/>
          </a:xfrm>
        </p:grpSpPr>
        <p:sp>
          <p:nvSpPr>
            <p:cNvPr id="2967" name="Rectangle 67"/>
            <p:cNvSpPr/>
            <p:nvPr/>
          </p:nvSpPr>
          <p:spPr>
            <a:xfrm>
              <a:off x="5392800" y="2541240"/>
              <a:ext cx="2404080" cy="65520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68" name="Text Box 75"/>
            <p:cNvSpPr/>
            <p:nvPr/>
          </p:nvSpPr>
          <p:spPr>
            <a:xfrm>
              <a:off x="1918440" y="2373120"/>
              <a:ext cx="15861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logical view: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969" name="Text Box 244"/>
            <p:cNvSpPr/>
            <p:nvPr/>
          </p:nvSpPr>
          <p:spPr>
            <a:xfrm>
              <a:off x="5373000" y="2034720"/>
              <a:ext cx="2581560" cy="502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85000"/>
                </a:lnSpc>
                <a:buNone/>
              </a:pPr>
              <a:r>
                <a:rPr b="0" i="1" lang="en-US" sz="1600" spc="-1" strike="noStrike">
                  <a:solidFill>
                    <a:srgbClr val="cc0000"/>
                  </a:solidFill>
                  <a:latin typeface="Arial Unicode MS"/>
                  <a:ea typeface="Arial Unicode MS"/>
                </a:rPr>
                <a:t>IPv4 tunnel </a:t>
              </a:r>
              <a:endParaRPr b="0" lang="en-US" sz="1600" spc="-1" strike="noStrike">
                <a:latin typeface="Arial"/>
              </a:endParaRPr>
            </a:p>
            <a:p>
              <a:pPr algn="ctr">
                <a:lnSpc>
                  <a:spcPct val="85000"/>
                </a:lnSpc>
                <a:buNone/>
              </a:pPr>
              <a:r>
                <a:rPr b="0" i="1" lang="en-US" sz="1600" spc="-1" strike="noStrike">
                  <a:solidFill>
                    <a:srgbClr val="cc0000"/>
                  </a:solidFill>
                  <a:latin typeface="Arial Unicode MS"/>
                  <a:ea typeface="Arial Unicode MS"/>
                </a:rPr>
                <a:t>connecting IPv6 routers</a:t>
              </a:r>
              <a:endParaRPr b="0" lang="en-US" sz="1600" spc="-1" strike="noStrike">
                <a:latin typeface="Arial"/>
              </a:endParaRPr>
            </a:p>
          </p:txBody>
        </p:sp>
        <p:grpSp>
          <p:nvGrpSpPr>
            <p:cNvPr id="2970" name="Group 304"/>
            <p:cNvGrpSpPr/>
            <p:nvPr/>
          </p:nvGrpSpPr>
          <p:grpSpPr>
            <a:xfrm>
              <a:off x="7753680" y="2055600"/>
              <a:ext cx="1667160" cy="955080"/>
              <a:chOff x="7753680" y="2055600"/>
              <a:chExt cx="1667160" cy="955080"/>
            </a:xfrm>
          </p:grpSpPr>
          <p:sp>
            <p:nvSpPr>
              <p:cNvPr id="2971" name="Text Box 305"/>
              <p:cNvSpPr/>
              <p:nvPr/>
            </p:nvSpPr>
            <p:spPr>
              <a:xfrm>
                <a:off x="7925400" y="2055600"/>
                <a:ext cx="325080" cy="363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E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2972" name="Line 306"/>
              <p:cNvSpPr/>
              <p:nvPr/>
            </p:nvSpPr>
            <p:spPr>
              <a:xfrm>
                <a:off x="8459640" y="2552400"/>
                <a:ext cx="324000" cy="36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73" name="Text Box 307"/>
              <p:cNvSpPr/>
              <p:nvPr/>
            </p:nvSpPr>
            <p:spPr>
              <a:xfrm>
                <a:off x="7813080" y="2674800"/>
                <a:ext cx="610920" cy="333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IPv6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2974" name="Text Box 308"/>
              <p:cNvSpPr/>
              <p:nvPr/>
            </p:nvSpPr>
            <p:spPr>
              <a:xfrm>
                <a:off x="8794080" y="2677680"/>
                <a:ext cx="610920" cy="333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IPv6</a:t>
                </a:r>
                <a:endParaRPr b="0" lang="en-US" sz="1600" spc="-1" strike="noStrike">
                  <a:latin typeface="Arial"/>
                </a:endParaRPr>
              </a:p>
            </p:txBody>
          </p:sp>
          <p:grpSp>
            <p:nvGrpSpPr>
              <p:cNvPr id="2975" name="Group 309"/>
              <p:cNvGrpSpPr/>
              <p:nvPr/>
            </p:nvGrpSpPr>
            <p:grpSpPr>
              <a:xfrm>
                <a:off x="7753680" y="2400120"/>
                <a:ext cx="692280" cy="336960"/>
                <a:chOff x="7753680" y="2400120"/>
                <a:chExt cx="692280" cy="336960"/>
              </a:xfrm>
            </p:grpSpPr>
            <p:sp>
              <p:nvSpPr>
                <p:cNvPr id="2976" name="Oval 407"/>
                <p:cNvSpPr/>
                <p:nvPr/>
              </p:nvSpPr>
              <p:spPr>
                <a:xfrm>
                  <a:off x="7756560" y="2549880"/>
                  <a:ext cx="686520" cy="18720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977" name="Rectangle 410"/>
                <p:cNvSpPr/>
                <p:nvPr/>
              </p:nvSpPr>
              <p:spPr>
                <a:xfrm>
                  <a:off x="7756560" y="2528280"/>
                  <a:ext cx="689400" cy="116280"/>
                </a:xfrm>
                <a:prstGeom prst="rect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978" name="Oval 411"/>
                <p:cNvSpPr/>
                <p:nvPr/>
              </p:nvSpPr>
              <p:spPr>
                <a:xfrm>
                  <a:off x="7753680" y="2400120"/>
                  <a:ext cx="687600" cy="2199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2979" name="Group 313"/>
                <p:cNvGrpSpPr/>
                <p:nvPr/>
              </p:nvGrpSpPr>
              <p:grpSpPr>
                <a:xfrm>
                  <a:off x="7891920" y="2457360"/>
                  <a:ext cx="388080" cy="101160"/>
                  <a:chOff x="7891920" y="2457360"/>
                  <a:chExt cx="388080" cy="101160"/>
                </a:xfrm>
              </p:grpSpPr>
              <p:sp>
                <p:nvSpPr>
                  <p:cNvPr id="2980" name="Freeform 314"/>
                  <p:cNvSpPr/>
                  <p:nvPr/>
                </p:nvSpPr>
                <p:spPr>
                  <a:xfrm>
                    <a:off x="7891920" y="2457360"/>
                    <a:ext cx="388080" cy="101160"/>
                  </a:xfrm>
                  <a:custGeom>
                    <a:avLst/>
                    <a:gdLst/>
                    <a:ahLst/>
                    <a:rect l="l" t="t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981" name="Freeform 315"/>
                  <p:cNvSpPr/>
                  <p:nvPr/>
                </p:nvSpPr>
                <p:spPr>
                  <a:xfrm>
                    <a:off x="7909560" y="2457360"/>
                    <a:ext cx="352800" cy="101160"/>
                  </a:xfrm>
                  <a:custGeom>
                    <a:avLst/>
                    <a:gdLst/>
                    <a:ahLst/>
                    <a:rect l="l" t="t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2982" name="Line 316"/>
                <p:cNvSpPr/>
                <p:nvPr/>
              </p:nvSpPr>
              <p:spPr>
                <a:xfrm>
                  <a:off x="7756560" y="2503440"/>
                  <a:ext cx="360" cy="148680"/>
                </a:xfrm>
                <a:prstGeom prst="line">
                  <a:avLst/>
                </a:prstGeom>
                <a:ln w="127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983" name="Line 317"/>
                <p:cNvSpPr/>
                <p:nvPr/>
              </p:nvSpPr>
              <p:spPr>
                <a:xfrm>
                  <a:off x="8442000" y="2511720"/>
                  <a:ext cx="360" cy="144360"/>
                </a:xfrm>
                <a:prstGeom prst="line">
                  <a:avLst/>
                </a:prstGeom>
                <a:ln w="127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2984" name="Group 318"/>
              <p:cNvGrpSpPr/>
              <p:nvPr/>
            </p:nvGrpSpPr>
            <p:grpSpPr>
              <a:xfrm>
                <a:off x="8728200" y="2396880"/>
                <a:ext cx="692640" cy="337320"/>
                <a:chOff x="8728200" y="2396880"/>
                <a:chExt cx="692640" cy="337320"/>
              </a:xfrm>
            </p:grpSpPr>
            <p:sp>
              <p:nvSpPr>
                <p:cNvPr id="2985" name="Oval 407"/>
                <p:cNvSpPr/>
                <p:nvPr/>
              </p:nvSpPr>
              <p:spPr>
                <a:xfrm>
                  <a:off x="8731440" y="2547000"/>
                  <a:ext cx="686520" cy="18720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986" name="Rectangle 410"/>
                <p:cNvSpPr/>
                <p:nvPr/>
              </p:nvSpPr>
              <p:spPr>
                <a:xfrm>
                  <a:off x="8731440" y="2525040"/>
                  <a:ext cx="689400" cy="116280"/>
                </a:xfrm>
                <a:prstGeom prst="rect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987" name="Oval 411"/>
                <p:cNvSpPr/>
                <p:nvPr/>
              </p:nvSpPr>
              <p:spPr>
                <a:xfrm>
                  <a:off x="8728200" y="2396880"/>
                  <a:ext cx="687600" cy="2199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2988" name="Group 322"/>
                <p:cNvGrpSpPr/>
                <p:nvPr/>
              </p:nvGrpSpPr>
              <p:grpSpPr>
                <a:xfrm>
                  <a:off x="8866440" y="2454120"/>
                  <a:ext cx="388080" cy="101160"/>
                  <a:chOff x="8866440" y="2454120"/>
                  <a:chExt cx="388080" cy="101160"/>
                </a:xfrm>
              </p:grpSpPr>
              <p:sp>
                <p:nvSpPr>
                  <p:cNvPr id="2989" name="Freeform 323"/>
                  <p:cNvSpPr/>
                  <p:nvPr/>
                </p:nvSpPr>
                <p:spPr>
                  <a:xfrm>
                    <a:off x="8866440" y="2454120"/>
                    <a:ext cx="388080" cy="101160"/>
                  </a:xfrm>
                  <a:custGeom>
                    <a:avLst/>
                    <a:gdLst/>
                    <a:ahLst/>
                    <a:rect l="l" t="t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990" name="Freeform 324"/>
                  <p:cNvSpPr/>
                  <p:nvPr/>
                </p:nvSpPr>
                <p:spPr>
                  <a:xfrm>
                    <a:off x="8884080" y="2454120"/>
                    <a:ext cx="352800" cy="101160"/>
                  </a:xfrm>
                  <a:custGeom>
                    <a:avLst/>
                    <a:gdLst/>
                    <a:ahLst/>
                    <a:rect l="l" t="t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2991" name="Line 325"/>
                <p:cNvSpPr/>
                <p:nvPr/>
              </p:nvSpPr>
              <p:spPr>
                <a:xfrm>
                  <a:off x="8731080" y="2500200"/>
                  <a:ext cx="360" cy="148680"/>
                </a:xfrm>
                <a:prstGeom prst="line">
                  <a:avLst/>
                </a:prstGeom>
                <a:ln w="127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992" name="Line 326"/>
                <p:cNvSpPr/>
                <p:nvPr/>
              </p:nvSpPr>
              <p:spPr>
                <a:xfrm>
                  <a:off x="9416520" y="2508480"/>
                  <a:ext cx="360" cy="144360"/>
                </a:xfrm>
                <a:prstGeom prst="line">
                  <a:avLst/>
                </a:prstGeom>
                <a:ln w="127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993" name="Text Box 327"/>
              <p:cNvSpPr/>
              <p:nvPr/>
            </p:nvSpPr>
            <p:spPr>
              <a:xfrm>
                <a:off x="8915040" y="2061720"/>
                <a:ext cx="311400" cy="363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F</a:t>
                </a:r>
                <a:endParaRPr b="0" lang="en-US" sz="1800" spc="-1" strike="noStrike">
                  <a:latin typeface="Arial"/>
                </a:endParaRPr>
              </a:p>
            </p:txBody>
          </p:sp>
        </p:grpSp>
        <p:grpSp>
          <p:nvGrpSpPr>
            <p:cNvPr id="2994" name="Group 329"/>
            <p:cNvGrpSpPr/>
            <p:nvPr/>
          </p:nvGrpSpPr>
          <p:grpSpPr>
            <a:xfrm>
              <a:off x="3705480" y="2043000"/>
              <a:ext cx="1727640" cy="961560"/>
              <a:chOff x="3705480" y="2043000"/>
              <a:chExt cx="1727640" cy="961560"/>
            </a:xfrm>
          </p:grpSpPr>
          <p:sp>
            <p:nvSpPr>
              <p:cNvPr id="2995" name="Text Box 330"/>
              <p:cNvSpPr/>
              <p:nvPr/>
            </p:nvSpPr>
            <p:spPr>
              <a:xfrm>
                <a:off x="3862440" y="2043000"/>
                <a:ext cx="336600" cy="363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A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2996" name="Text Box 331"/>
              <p:cNvSpPr/>
              <p:nvPr/>
            </p:nvSpPr>
            <p:spPr>
              <a:xfrm>
                <a:off x="4908600" y="2047680"/>
                <a:ext cx="336600" cy="363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B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2997" name="Line 332"/>
              <p:cNvSpPr/>
              <p:nvPr/>
            </p:nvSpPr>
            <p:spPr>
              <a:xfrm>
                <a:off x="4403880" y="2560320"/>
                <a:ext cx="323640" cy="36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98" name="Text Box 333"/>
              <p:cNvSpPr/>
              <p:nvPr/>
            </p:nvSpPr>
            <p:spPr>
              <a:xfrm>
                <a:off x="3731400" y="2669760"/>
                <a:ext cx="610920" cy="333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IPv6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2999" name="Text Box 334"/>
              <p:cNvSpPr/>
              <p:nvPr/>
            </p:nvSpPr>
            <p:spPr>
              <a:xfrm>
                <a:off x="4777560" y="2671560"/>
                <a:ext cx="610920" cy="333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IPv6</a:t>
                </a:r>
                <a:endParaRPr b="0" lang="en-US" sz="1600" spc="-1" strike="noStrike">
                  <a:latin typeface="Arial"/>
                </a:endParaRPr>
              </a:p>
            </p:txBody>
          </p:sp>
          <p:grpSp>
            <p:nvGrpSpPr>
              <p:cNvPr id="3000" name="Group 335"/>
              <p:cNvGrpSpPr/>
              <p:nvPr/>
            </p:nvGrpSpPr>
            <p:grpSpPr>
              <a:xfrm>
                <a:off x="3705480" y="2388960"/>
                <a:ext cx="692280" cy="336960"/>
                <a:chOff x="3705480" y="2388960"/>
                <a:chExt cx="692280" cy="336960"/>
              </a:xfrm>
            </p:grpSpPr>
            <p:sp>
              <p:nvSpPr>
                <p:cNvPr id="3001" name="Oval 407"/>
                <p:cNvSpPr/>
                <p:nvPr/>
              </p:nvSpPr>
              <p:spPr>
                <a:xfrm>
                  <a:off x="3708360" y="2538720"/>
                  <a:ext cx="686520" cy="18720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002" name="Rectangle 410"/>
                <p:cNvSpPr/>
                <p:nvPr/>
              </p:nvSpPr>
              <p:spPr>
                <a:xfrm>
                  <a:off x="3708360" y="2517120"/>
                  <a:ext cx="689400" cy="116280"/>
                </a:xfrm>
                <a:prstGeom prst="rect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003" name="Oval 411"/>
                <p:cNvSpPr/>
                <p:nvPr/>
              </p:nvSpPr>
              <p:spPr>
                <a:xfrm>
                  <a:off x="3705480" y="2388960"/>
                  <a:ext cx="687600" cy="2199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3004" name="Group 339"/>
                <p:cNvGrpSpPr/>
                <p:nvPr/>
              </p:nvGrpSpPr>
              <p:grpSpPr>
                <a:xfrm>
                  <a:off x="3843720" y="2446200"/>
                  <a:ext cx="388080" cy="101160"/>
                  <a:chOff x="3843720" y="2446200"/>
                  <a:chExt cx="388080" cy="101160"/>
                </a:xfrm>
              </p:grpSpPr>
              <p:sp>
                <p:nvSpPr>
                  <p:cNvPr id="3005" name="Freeform 340"/>
                  <p:cNvSpPr/>
                  <p:nvPr/>
                </p:nvSpPr>
                <p:spPr>
                  <a:xfrm>
                    <a:off x="3843720" y="2446200"/>
                    <a:ext cx="388080" cy="101160"/>
                  </a:xfrm>
                  <a:custGeom>
                    <a:avLst/>
                    <a:gdLst/>
                    <a:ahLst/>
                    <a:rect l="l" t="t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006" name="Freeform 341"/>
                  <p:cNvSpPr/>
                  <p:nvPr/>
                </p:nvSpPr>
                <p:spPr>
                  <a:xfrm>
                    <a:off x="3861360" y="2446200"/>
                    <a:ext cx="352800" cy="101160"/>
                  </a:xfrm>
                  <a:custGeom>
                    <a:avLst/>
                    <a:gdLst/>
                    <a:ahLst/>
                    <a:rect l="l" t="t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3007" name="Line 342"/>
                <p:cNvSpPr/>
                <p:nvPr/>
              </p:nvSpPr>
              <p:spPr>
                <a:xfrm>
                  <a:off x="3708360" y="2492280"/>
                  <a:ext cx="360" cy="148680"/>
                </a:xfrm>
                <a:prstGeom prst="line">
                  <a:avLst/>
                </a:prstGeom>
                <a:ln w="127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008" name="Line 343"/>
                <p:cNvSpPr/>
                <p:nvPr/>
              </p:nvSpPr>
              <p:spPr>
                <a:xfrm>
                  <a:off x="4393800" y="2500560"/>
                  <a:ext cx="360" cy="144360"/>
                </a:xfrm>
                <a:prstGeom prst="line">
                  <a:avLst/>
                </a:prstGeom>
                <a:ln w="127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3009" name="Group 344"/>
              <p:cNvGrpSpPr/>
              <p:nvPr/>
            </p:nvGrpSpPr>
            <p:grpSpPr>
              <a:xfrm>
                <a:off x="4740480" y="2382480"/>
                <a:ext cx="692640" cy="337320"/>
                <a:chOff x="4740480" y="2382480"/>
                <a:chExt cx="692640" cy="337320"/>
              </a:xfrm>
            </p:grpSpPr>
            <p:sp>
              <p:nvSpPr>
                <p:cNvPr id="3010" name="Oval 407"/>
                <p:cNvSpPr/>
                <p:nvPr/>
              </p:nvSpPr>
              <p:spPr>
                <a:xfrm>
                  <a:off x="4743720" y="2532600"/>
                  <a:ext cx="686520" cy="18720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011" name="Rectangle 410"/>
                <p:cNvSpPr/>
                <p:nvPr/>
              </p:nvSpPr>
              <p:spPr>
                <a:xfrm>
                  <a:off x="4743720" y="2510640"/>
                  <a:ext cx="689400" cy="116280"/>
                </a:xfrm>
                <a:prstGeom prst="rect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012" name="Oval 411"/>
                <p:cNvSpPr/>
                <p:nvPr/>
              </p:nvSpPr>
              <p:spPr>
                <a:xfrm>
                  <a:off x="4740480" y="2382480"/>
                  <a:ext cx="687600" cy="2199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3013" name="Group 348"/>
                <p:cNvGrpSpPr/>
                <p:nvPr/>
              </p:nvGrpSpPr>
              <p:grpSpPr>
                <a:xfrm>
                  <a:off x="4878720" y="2439720"/>
                  <a:ext cx="388080" cy="101160"/>
                  <a:chOff x="4878720" y="2439720"/>
                  <a:chExt cx="388080" cy="101160"/>
                </a:xfrm>
              </p:grpSpPr>
              <p:sp>
                <p:nvSpPr>
                  <p:cNvPr id="3014" name="Freeform 349"/>
                  <p:cNvSpPr/>
                  <p:nvPr/>
                </p:nvSpPr>
                <p:spPr>
                  <a:xfrm>
                    <a:off x="4878720" y="2439720"/>
                    <a:ext cx="388080" cy="101160"/>
                  </a:xfrm>
                  <a:custGeom>
                    <a:avLst/>
                    <a:gdLst/>
                    <a:ahLst/>
                    <a:rect l="l" t="t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015" name="Freeform 350"/>
                  <p:cNvSpPr/>
                  <p:nvPr/>
                </p:nvSpPr>
                <p:spPr>
                  <a:xfrm>
                    <a:off x="4896360" y="2439720"/>
                    <a:ext cx="352800" cy="101160"/>
                  </a:xfrm>
                  <a:custGeom>
                    <a:avLst/>
                    <a:gdLst/>
                    <a:ahLst/>
                    <a:rect l="l" t="t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3016" name="Line 351"/>
                <p:cNvSpPr/>
                <p:nvPr/>
              </p:nvSpPr>
              <p:spPr>
                <a:xfrm>
                  <a:off x="4743360" y="2486160"/>
                  <a:ext cx="360" cy="148320"/>
                </a:xfrm>
                <a:prstGeom prst="line">
                  <a:avLst/>
                </a:prstGeom>
                <a:ln w="127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017" name="Line 352"/>
                <p:cNvSpPr/>
                <p:nvPr/>
              </p:nvSpPr>
              <p:spPr>
                <a:xfrm>
                  <a:off x="5428800" y="2494080"/>
                  <a:ext cx="360" cy="144720"/>
                </a:xfrm>
                <a:prstGeom prst="line">
                  <a:avLst/>
                </a:prstGeom>
                <a:ln w="127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  <p:sp>
        <p:nvSpPr>
          <p:cNvPr id="3018" name="TextBox 127"/>
          <p:cNvSpPr/>
          <p:nvPr/>
        </p:nvSpPr>
        <p:spPr>
          <a:xfrm>
            <a:off x="213120" y="7335720"/>
            <a:ext cx="11977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019" name="Picture 128" descr=""/>
          <p:cNvPicPr/>
          <p:nvPr/>
        </p:nvPicPr>
        <p:blipFill>
          <a:blip r:embed="rId1"/>
          <a:stretch/>
        </p:blipFill>
        <p:spPr>
          <a:xfrm>
            <a:off x="10988280" y="404640"/>
            <a:ext cx="1017360" cy="539280"/>
          </a:xfrm>
          <a:prstGeom prst="rect">
            <a:avLst/>
          </a:prstGeom>
          <a:ln w="0">
            <a:noFill/>
          </a:ln>
        </p:spPr>
      </p:pic>
      <p:sp>
        <p:nvSpPr>
          <p:cNvPr id="3020" name="TextBox 129"/>
          <p:cNvSpPr/>
          <p:nvPr/>
        </p:nvSpPr>
        <p:spPr>
          <a:xfrm>
            <a:off x="192240" y="6516720"/>
            <a:ext cx="11977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05" dur="indefinite" restart="never" nodeType="tmRoot">
          <p:childTnLst>
            <p:seq>
              <p:cTn id="406" dur="indefinite" nodeType="mainSeq">
                <p:childTnLst>
                  <p:par>
                    <p:cTn id="407" nodeType="clickEffect" fill="hold">
                      <p:stCondLst>
                        <p:cond delay="indefinite"/>
                      </p:stCondLst>
                      <p:childTnLst>
                        <p:par>
                          <p:cTn id="40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09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11" dur="500"/>
                                        <p:tgtEl>
                                          <p:spTgt spid="2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1" name="Group 352"/>
          <p:cNvGrpSpPr/>
          <p:nvPr/>
        </p:nvGrpSpPr>
        <p:grpSpPr>
          <a:xfrm>
            <a:off x="4056480" y="3384360"/>
            <a:ext cx="866880" cy="2976480"/>
            <a:chOff x="4056480" y="3384360"/>
            <a:chExt cx="866880" cy="2976480"/>
          </a:xfrm>
        </p:grpSpPr>
        <p:grpSp>
          <p:nvGrpSpPr>
            <p:cNvPr id="3022" name="Group 212"/>
            <p:cNvGrpSpPr/>
            <p:nvPr/>
          </p:nvGrpSpPr>
          <p:grpSpPr>
            <a:xfrm>
              <a:off x="4078080" y="3492360"/>
              <a:ext cx="783000" cy="1440360"/>
              <a:chOff x="4078080" y="3492360"/>
              <a:chExt cx="783000" cy="1440360"/>
            </a:xfrm>
          </p:grpSpPr>
          <p:sp>
            <p:nvSpPr>
              <p:cNvPr id="3023" name="Rectangle 183"/>
              <p:cNvSpPr/>
              <p:nvPr/>
            </p:nvSpPr>
            <p:spPr>
              <a:xfrm>
                <a:off x="4118040" y="3492360"/>
                <a:ext cx="732240" cy="1440360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24" name="Text Box 184"/>
              <p:cNvSpPr/>
              <p:nvPr/>
            </p:nvSpPr>
            <p:spPr>
              <a:xfrm>
                <a:off x="4078080" y="3532320"/>
                <a:ext cx="783000" cy="13683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4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flow: X</a:t>
                </a:r>
                <a:endParaRPr b="0" lang="en-US" sz="14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buNone/>
                </a:pPr>
                <a:r>
                  <a:rPr b="0" lang="en-US" sz="14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src: A</a:t>
                </a:r>
                <a:endParaRPr b="0" lang="en-US" sz="14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buNone/>
                </a:pPr>
                <a:r>
                  <a:rPr b="0" lang="en-US" sz="14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dest: F</a:t>
                </a:r>
                <a:endParaRPr b="0" lang="en-US" sz="14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buNone/>
                </a:pPr>
                <a:endParaRPr b="0" lang="en-US" sz="14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buNone/>
                </a:pPr>
                <a:endParaRPr b="0" lang="en-US" sz="14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buNone/>
                </a:pPr>
                <a:r>
                  <a:rPr b="0" lang="en-US" sz="14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data</a:t>
                </a:r>
                <a:endParaRPr b="0" lang="en-US" sz="1400" spc="-1" strike="noStrike">
                  <a:latin typeface="Arial"/>
                </a:endParaRPr>
              </a:p>
            </p:txBody>
          </p:sp>
        </p:grpSp>
        <p:sp>
          <p:nvSpPr>
            <p:cNvPr id="3025" name="Line 194"/>
            <p:cNvSpPr/>
            <p:nvPr/>
          </p:nvSpPr>
          <p:spPr>
            <a:xfrm>
              <a:off x="4160520" y="3384360"/>
              <a:ext cx="689040" cy="3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26" name="Text Box 204"/>
            <p:cNvSpPr/>
            <p:nvPr/>
          </p:nvSpPr>
          <p:spPr>
            <a:xfrm>
              <a:off x="4056480" y="5857920"/>
              <a:ext cx="866880" cy="502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85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A-to-B:</a:t>
              </a:r>
              <a:endParaRPr b="0" lang="en-US" sz="1600" spc="-1" strike="noStrike">
                <a:latin typeface="Arial"/>
              </a:endParaRPr>
            </a:p>
            <a:p>
              <a:pPr algn="ctr">
                <a:lnSpc>
                  <a:spcPct val="85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IPv6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027" name="Line 205"/>
            <p:cNvSpPr/>
            <p:nvPr/>
          </p:nvSpPr>
          <p:spPr>
            <a:xfrm>
              <a:off x="4470120" y="5127480"/>
              <a:ext cx="360" cy="7858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028" name="Group 353"/>
          <p:cNvGrpSpPr/>
          <p:nvPr/>
        </p:nvGrpSpPr>
        <p:grpSpPr>
          <a:xfrm>
            <a:off x="5016600" y="3376440"/>
            <a:ext cx="1274040" cy="3313080"/>
            <a:chOff x="5016600" y="3376440"/>
            <a:chExt cx="1274040" cy="3313080"/>
          </a:xfrm>
        </p:grpSpPr>
        <p:grpSp>
          <p:nvGrpSpPr>
            <p:cNvPr id="3029" name="Group 216"/>
            <p:cNvGrpSpPr/>
            <p:nvPr/>
          </p:nvGrpSpPr>
          <p:grpSpPr>
            <a:xfrm>
              <a:off x="5019120" y="3483000"/>
              <a:ext cx="1020240" cy="2202120"/>
              <a:chOff x="5019120" y="3483000"/>
              <a:chExt cx="1020240" cy="2202120"/>
            </a:xfrm>
          </p:grpSpPr>
          <p:sp>
            <p:nvSpPr>
              <p:cNvPr id="3030" name="Rectangle 189"/>
              <p:cNvSpPr/>
              <p:nvPr/>
            </p:nvSpPr>
            <p:spPr>
              <a:xfrm>
                <a:off x="5114880" y="3492360"/>
                <a:ext cx="924480" cy="2192760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3031" name="Group 190"/>
              <p:cNvGrpSpPr/>
              <p:nvPr/>
            </p:nvGrpSpPr>
            <p:grpSpPr>
              <a:xfrm>
                <a:off x="5132160" y="4100400"/>
                <a:ext cx="815040" cy="1440360"/>
                <a:chOff x="5132160" y="4100400"/>
                <a:chExt cx="815040" cy="1440360"/>
              </a:xfrm>
            </p:grpSpPr>
            <p:sp>
              <p:nvSpPr>
                <p:cNvPr id="3032" name="Rectangle 191"/>
                <p:cNvSpPr/>
                <p:nvPr/>
              </p:nvSpPr>
              <p:spPr>
                <a:xfrm>
                  <a:off x="5186520" y="4100400"/>
                  <a:ext cx="732240" cy="1440360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033" name="Text Box 192"/>
                <p:cNvSpPr/>
                <p:nvPr/>
              </p:nvSpPr>
              <p:spPr>
                <a:xfrm>
                  <a:off x="5132160" y="4129200"/>
                  <a:ext cx="815040" cy="136836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 anchor="t">
                  <a:sp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400" spc="-1" strike="noStrike">
                      <a:solidFill>
                        <a:srgbClr val="000000"/>
                      </a:solidFill>
                      <a:latin typeface="Arial Unicode MS"/>
                      <a:ea typeface="Arial Unicode MS"/>
                    </a:rPr>
                    <a:t>Flow: X</a:t>
                  </a:r>
                  <a:endParaRPr b="0" lang="en-US" sz="1400" spc="-1" strike="noStrike">
                    <a:latin typeface="Arial"/>
                  </a:endParaRPr>
                </a:p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400" spc="-1" strike="noStrike">
                      <a:solidFill>
                        <a:srgbClr val="000000"/>
                      </a:solidFill>
                      <a:latin typeface="Arial Unicode MS"/>
                      <a:ea typeface="Arial Unicode MS"/>
                    </a:rPr>
                    <a:t>Src: A</a:t>
                  </a:r>
                  <a:endParaRPr b="0" lang="en-US" sz="1400" spc="-1" strike="noStrike">
                    <a:latin typeface="Arial"/>
                  </a:endParaRPr>
                </a:p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400" spc="-1" strike="noStrike">
                      <a:solidFill>
                        <a:srgbClr val="000000"/>
                      </a:solidFill>
                      <a:latin typeface="Arial Unicode MS"/>
                      <a:ea typeface="Arial Unicode MS"/>
                    </a:rPr>
                    <a:t>Dest: F</a:t>
                  </a:r>
                  <a:endParaRPr b="0" lang="en-US" sz="1400" spc="-1" strike="noStrike">
                    <a:latin typeface="Arial"/>
                  </a:endParaRPr>
                </a:p>
                <a:p>
                  <a:pPr>
                    <a:lnSpc>
                      <a:spcPct val="100000"/>
                    </a:lnSpc>
                    <a:buNone/>
                  </a:pPr>
                  <a:endParaRPr b="0" lang="en-US" sz="1400" spc="-1" strike="noStrike">
                    <a:latin typeface="Arial"/>
                  </a:endParaRPr>
                </a:p>
                <a:p>
                  <a:pPr>
                    <a:lnSpc>
                      <a:spcPct val="100000"/>
                    </a:lnSpc>
                    <a:buNone/>
                  </a:pPr>
                  <a:endParaRPr b="0" lang="en-US" sz="1400" spc="-1" strike="noStrike">
                    <a:latin typeface="Arial"/>
                  </a:endParaRPr>
                </a:p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400" spc="-1" strike="noStrike">
                      <a:solidFill>
                        <a:srgbClr val="000000"/>
                      </a:solidFill>
                      <a:latin typeface="Arial Unicode MS"/>
                      <a:ea typeface="Arial Unicode MS"/>
                    </a:rPr>
                    <a:t>data</a:t>
                  </a:r>
                  <a:endParaRPr b="0" lang="en-US" sz="1400" spc="-1" strike="noStrike">
                    <a:latin typeface="Arial"/>
                  </a:endParaRPr>
                </a:p>
              </p:txBody>
            </p:sp>
          </p:grpSp>
          <p:sp>
            <p:nvSpPr>
              <p:cNvPr id="3034" name="Text Box 193"/>
              <p:cNvSpPr/>
              <p:nvPr/>
            </p:nvSpPr>
            <p:spPr>
              <a:xfrm>
                <a:off x="5019120" y="3483000"/>
                <a:ext cx="969120" cy="638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800" spc="-1" strike="noStrike">
                    <a:solidFill>
                      <a:srgbClr val="ffffff"/>
                    </a:solidFill>
                    <a:latin typeface="Arial Unicode MS"/>
                    <a:ea typeface="Arial Unicode MS"/>
                  </a:rPr>
                  <a:t>src:B</a:t>
                </a:r>
                <a:endParaRPr b="0" lang="en-US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buNone/>
                </a:pPr>
                <a:r>
                  <a:rPr b="0" lang="en-US" sz="1800" spc="-1" strike="noStrike">
                    <a:solidFill>
                      <a:srgbClr val="ffffff"/>
                    </a:solidFill>
                    <a:latin typeface="Arial Unicode MS"/>
                    <a:ea typeface="Arial Unicode MS"/>
                  </a:rPr>
                  <a:t>dest: E</a:t>
                </a:r>
                <a:endParaRPr b="0" lang="en-US" sz="1800" spc="-1" strike="noStrike">
                  <a:latin typeface="Arial"/>
                </a:endParaRPr>
              </a:p>
            </p:txBody>
          </p:sp>
        </p:grpSp>
        <p:sp>
          <p:nvSpPr>
            <p:cNvPr id="3035" name="Line 195"/>
            <p:cNvSpPr/>
            <p:nvPr/>
          </p:nvSpPr>
          <p:spPr>
            <a:xfrm>
              <a:off x="5246640" y="3376440"/>
              <a:ext cx="688680" cy="3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36" name="Text Box 208"/>
            <p:cNvSpPr/>
            <p:nvPr/>
          </p:nvSpPr>
          <p:spPr>
            <a:xfrm>
              <a:off x="5016600" y="5979960"/>
              <a:ext cx="1274040" cy="709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85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B-to-C:</a:t>
              </a:r>
              <a:endParaRPr b="0" lang="en-US" sz="1600" spc="-1" strike="noStrike">
                <a:latin typeface="Arial"/>
              </a:endParaRPr>
            </a:p>
            <a:p>
              <a:pPr algn="ctr">
                <a:lnSpc>
                  <a:spcPct val="85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IPv6 inside</a:t>
              </a:r>
              <a:endParaRPr b="0" lang="en-US" sz="1600" spc="-1" strike="noStrike">
                <a:latin typeface="Arial"/>
              </a:endParaRPr>
            </a:p>
            <a:p>
              <a:pPr algn="ctr">
                <a:lnSpc>
                  <a:spcPct val="85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IPv4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037" name="Line 209"/>
            <p:cNvSpPr/>
            <p:nvPr/>
          </p:nvSpPr>
          <p:spPr>
            <a:xfrm>
              <a:off x="5632200" y="5721120"/>
              <a:ext cx="360" cy="1843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038" name="Group 355"/>
          <p:cNvGrpSpPr/>
          <p:nvPr/>
        </p:nvGrpSpPr>
        <p:grpSpPr>
          <a:xfrm>
            <a:off x="8246880" y="3379680"/>
            <a:ext cx="918360" cy="2993760"/>
            <a:chOff x="8246880" y="3379680"/>
            <a:chExt cx="918360" cy="2993760"/>
          </a:xfrm>
        </p:grpSpPr>
        <p:sp>
          <p:nvSpPr>
            <p:cNvPr id="3039" name="Line 197"/>
            <p:cNvSpPr/>
            <p:nvPr/>
          </p:nvSpPr>
          <p:spPr>
            <a:xfrm>
              <a:off x="8337240" y="3379680"/>
              <a:ext cx="689040" cy="3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0" name="Text Box 206"/>
            <p:cNvSpPr/>
            <p:nvPr/>
          </p:nvSpPr>
          <p:spPr>
            <a:xfrm>
              <a:off x="8334720" y="5870520"/>
              <a:ext cx="830520" cy="502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85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E-to-F:</a:t>
              </a:r>
              <a:endParaRPr b="0" lang="en-US" sz="1600" spc="-1" strike="noStrike">
                <a:latin typeface="Arial"/>
              </a:endParaRPr>
            </a:p>
            <a:p>
              <a:pPr algn="ctr">
                <a:lnSpc>
                  <a:spcPct val="85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IPv6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041" name="Line 207"/>
            <p:cNvSpPr/>
            <p:nvPr/>
          </p:nvSpPr>
          <p:spPr>
            <a:xfrm>
              <a:off x="8731080" y="5140080"/>
              <a:ext cx="360" cy="7858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042" name="Group 213"/>
            <p:cNvGrpSpPr/>
            <p:nvPr/>
          </p:nvGrpSpPr>
          <p:grpSpPr>
            <a:xfrm>
              <a:off x="8246880" y="3500280"/>
              <a:ext cx="783000" cy="1440360"/>
              <a:chOff x="8246880" y="3500280"/>
              <a:chExt cx="783000" cy="1440360"/>
            </a:xfrm>
          </p:grpSpPr>
          <p:sp>
            <p:nvSpPr>
              <p:cNvPr id="3043" name="Rectangle 214"/>
              <p:cNvSpPr/>
              <p:nvPr/>
            </p:nvSpPr>
            <p:spPr>
              <a:xfrm>
                <a:off x="8286840" y="3500280"/>
                <a:ext cx="732240" cy="1440360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44" name="Text Box 215"/>
              <p:cNvSpPr/>
              <p:nvPr/>
            </p:nvSpPr>
            <p:spPr>
              <a:xfrm>
                <a:off x="8246880" y="3540240"/>
                <a:ext cx="783000" cy="13683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4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flow: X</a:t>
                </a:r>
                <a:endParaRPr b="0" lang="en-US" sz="14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buNone/>
                </a:pPr>
                <a:r>
                  <a:rPr b="0" lang="en-US" sz="14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src: A</a:t>
                </a:r>
                <a:endParaRPr b="0" lang="en-US" sz="14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buNone/>
                </a:pPr>
                <a:r>
                  <a:rPr b="0" lang="en-US" sz="14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dest: F</a:t>
                </a:r>
                <a:endParaRPr b="0" lang="en-US" sz="14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buNone/>
                </a:pPr>
                <a:endParaRPr b="0" lang="en-US" sz="14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buNone/>
                </a:pPr>
                <a:endParaRPr b="0" lang="en-US" sz="14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buNone/>
                </a:pPr>
                <a:r>
                  <a:rPr b="0" lang="en-US" sz="14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data</a:t>
                </a:r>
                <a:endParaRPr b="0" lang="en-US" sz="1400" spc="-1" strike="noStrike">
                  <a:latin typeface="Arial"/>
                </a:endParaRPr>
              </a:p>
            </p:txBody>
          </p:sp>
        </p:grpSp>
      </p:grpSp>
      <p:grpSp>
        <p:nvGrpSpPr>
          <p:cNvPr id="3045" name="Group 354"/>
          <p:cNvGrpSpPr/>
          <p:nvPr/>
        </p:nvGrpSpPr>
        <p:grpSpPr>
          <a:xfrm>
            <a:off x="7042320" y="3377880"/>
            <a:ext cx="1274040" cy="3324600"/>
            <a:chOff x="7042320" y="3377880"/>
            <a:chExt cx="1274040" cy="3324600"/>
          </a:xfrm>
        </p:grpSpPr>
        <p:sp>
          <p:nvSpPr>
            <p:cNvPr id="3046" name="Line 196"/>
            <p:cNvSpPr/>
            <p:nvPr/>
          </p:nvSpPr>
          <p:spPr>
            <a:xfrm>
              <a:off x="7281720" y="3377880"/>
              <a:ext cx="689040" cy="3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7" name="Text Box 210"/>
            <p:cNvSpPr/>
            <p:nvPr/>
          </p:nvSpPr>
          <p:spPr>
            <a:xfrm>
              <a:off x="7042320" y="5992920"/>
              <a:ext cx="1274040" cy="709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85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B-to-C:</a:t>
              </a:r>
              <a:endParaRPr b="0" lang="en-US" sz="1600" spc="-1" strike="noStrike">
                <a:latin typeface="Arial"/>
              </a:endParaRPr>
            </a:p>
            <a:p>
              <a:pPr algn="ctr">
                <a:lnSpc>
                  <a:spcPct val="85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IPv6 inside</a:t>
              </a:r>
              <a:endParaRPr b="0" lang="en-US" sz="1600" spc="-1" strike="noStrike">
                <a:latin typeface="Arial"/>
              </a:endParaRPr>
            </a:p>
            <a:p>
              <a:pPr algn="ctr">
                <a:lnSpc>
                  <a:spcPct val="85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IPv4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048" name="Line 211"/>
            <p:cNvSpPr/>
            <p:nvPr/>
          </p:nvSpPr>
          <p:spPr>
            <a:xfrm>
              <a:off x="7688160" y="5778360"/>
              <a:ext cx="360" cy="1839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049" name="Group 217"/>
            <p:cNvGrpSpPr/>
            <p:nvPr/>
          </p:nvGrpSpPr>
          <p:grpSpPr>
            <a:xfrm>
              <a:off x="7076520" y="3524400"/>
              <a:ext cx="1020240" cy="2202120"/>
              <a:chOff x="7076520" y="3524400"/>
              <a:chExt cx="1020240" cy="2202120"/>
            </a:xfrm>
          </p:grpSpPr>
          <p:sp>
            <p:nvSpPr>
              <p:cNvPr id="3050" name="Rectangle 218"/>
              <p:cNvSpPr/>
              <p:nvPr/>
            </p:nvSpPr>
            <p:spPr>
              <a:xfrm>
                <a:off x="7172280" y="3533760"/>
                <a:ext cx="924480" cy="2192760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3051" name="Group 219"/>
              <p:cNvGrpSpPr/>
              <p:nvPr/>
            </p:nvGrpSpPr>
            <p:grpSpPr>
              <a:xfrm>
                <a:off x="7189560" y="4141800"/>
                <a:ext cx="815040" cy="1440360"/>
                <a:chOff x="7189560" y="4141800"/>
                <a:chExt cx="815040" cy="1440360"/>
              </a:xfrm>
            </p:grpSpPr>
            <p:sp>
              <p:nvSpPr>
                <p:cNvPr id="3052" name="Rectangle 220"/>
                <p:cNvSpPr/>
                <p:nvPr/>
              </p:nvSpPr>
              <p:spPr>
                <a:xfrm>
                  <a:off x="7243920" y="4141800"/>
                  <a:ext cx="732240" cy="1440360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053" name="Text Box 221"/>
                <p:cNvSpPr/>
                <p:nvPr/>
              </p:nvSpPr>
              <p:spPr>
                <a:xfrm>
                  <a:off x="7189560" y="4170240"/>
                  <a:ext cx="815040" cy="136836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 anchor="t">
                  <a:sp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400" spc="-1" strike="noStrike">
                      <a:solidFill>
                        <a:srgbClr val="000000"/>
                      </a:solidFill>
                      <a:latin typeface="Arial Unicode MS"/>
                      <a:ea typeface="Arial Unicode MS"/>
                    </a:rPr>
                    <a:t>Flow: X</a:t>
                  </a:r>
                  <a:endParaRPr b="0" lang="en-US" sz="1400" spc="-1" strike="noStrike">
                    <a:latin typeface="Arial"/>
                  </a:endParaRPr>
                </a:p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400" spc="-1" strike="noStrike">
                      <a:solidFill>
                        <a:srgbClr val="000000"/>
                      </a:solidFill>
                      <a:latin typeface="Arial Unicode MS"/>
                      <a:ea typeface="Arial Unicode MS"/>
                    </a:rPr>
                    <a:t>Src: A</a:t>
                  </a:r>
                  <a:endParaRPr b="0" lang="en-US" sz="1400" spc="-1" strike="noStrike">
                    <a:latin typeface="Arial"/>
                  </a:endParaRPr>
                </a:p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400" spc="-1" strike="noStrike">
                      <a:solidFill>
                        <a:srgbClr val="000000"/>
                      </a:solidFill>
                      <a:latin typeface="Arial Unicode MS"/>
                      <a:ea typeface="Arial Unicode MS"/>
                    </a:rPr>
                    <a:t>Dest: F</a:t>
                  </a:r>
                  <a:endParaRPr b="0" lang="en-US" sz="1400" spc="-1" strike="noStrike">
                    <a:latin typeface="Arial"/>
                  </a:endParaRPr>
                </a:p>
                <a:p>
                  <a:pPr>
                    <a:lnSpc>
                      <a:spcPct val="100000"/>
                    </a:lnSpc>
                    <a:buNone/>
                  </a:pPr>
                  <a:endParaRPr b="0" lang="en-US" sz="1400" spc="-1" strike="noStrike">
                    <a:latin typeface="Arial"/>
                  </a:endParaRPr>
                </a:p>
                <a:p>
                  <a:pPr>
                    <a:lnSpc>
                      <a:spcPct val="100000"/>
                    </a:lnSpc>
                    <a:buNone/>
                  </a:pPr>
                  <a:endParaRPr b="0" lang="en-US" sz="1400" spc="-1" strike="noStrike">
                    <a:latin typeface="Arial"/>
                  </a:endParaRPr>
                </a:p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400" spc="-1" strike="noStrike">
                      <a:solidFill>
                        <a:srgbClr val="000000"/>
                      </a:solidFill>
                      <a:latin typeface="Arial Unicode MS"/>
                      <a:ea typeface="Arial Unicode MS"/>
                    </a:rPr>
                    <a:t>data</a:t>
                  </a:r>
                  <a:endParaRPr b="0" lang="en-US" sz="1400" spc="-1" strike="noStrike">
                    <a:latin typeface="Arial"/>
                  </a:endParaRPr>
                </a:p>
              </p:txBody>
            </p:sp>
          </p:grpSp>
          <p:sp>
            <p:nvSpPr>
              <p:cNvPr id="3054" name="Text Box 222"/>
              <p:cNvSpPr/>
              <p:nvPr/>
            </p:nvSpPr>
            <p:spPr>
              <a:xfrm>
                <a:off x="7076520" y="3524400"/>
                <a:ext cx="969120" cy="638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800" spc="-1" strike="noStrike">
                    <a:solidFill>
                      <a:srgbClr val="ffffff"/>
                    </a:solidFill>
                    <a:latin typeface="Arial Unicode MS"/>
                    <a:ea typeface="Arial Unicode MS"/>
                  </a:rPr>
                  <a:t>src:B</a:t>
                </a:r>
                <a:endParaRPr b="0" lang="en-US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buNone/>
                </a:pPr>
                <a:r>
                  <a:rPr b="0" lang="en-US" sz="1800" spc="-1" strike="noStrike">
                    <a:solidFill>
                      <a:srgbClr val="ffffff"/>
                    </a:solidFill>
                    <a:latin typeface="Arial Unicode MS"/>
                    <a:ea typeface="Arial Unicode MS"/>
                  </a:rPr>
                  <a:t>dest: E</a:t>
                </a:r>
                <a:endParaRPr b="0" lang="en-US" sz="1800" spc="-1" strike="noStrike">
                  <a:latin typeface="Arial"/>
                </a:endParaRPr>
              </a:p>
            </p:txBody>
          </p:sp>
        </p:grpSp>
      </p:grpSp>
      <p:sp>
        <p:nvSpPr>
          <p:cNvPr id="3055" name="Text Box 224"/>
          <p:cNvSpPr/>
          <p:nvPr/>
        </p:nvSpPr>
        <p:spPr>
          <a:xfrm>
            <a:off x="1739520" y="2597040"/>
            <a:ext cx="1781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physical view: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56" name="Line 225"/>
          <p:cNvSpPr/>
          <p:nvPr/>
        </p:nvSpPr>
        <p:spPr>
          <a:xfrm>
            <a:off x="5419440" y="2868480"/>
            <a:ext cx="2325960" cy="36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057" name="Group 228"/>
          <p:cNvGrpSpPr/>
          <p:nvPr/>
        </p:nvGrpSpPr>
        <p:grpSpPr>
          <a:xfrm>
            <a:off x="5754600" y="2703600"/>
            <a:ext cx="692640" cy="336960"/>
            <a:chOff x="5754600" y="2703600"/>
            <a:chExt cx="692640" cy="336960"/>
          </a:xfrm>
        </p:grpSpPr>
        <p:sp>
          <p:nvSpPr>
            <p:cNvPr id="3058" name="Oval 407"/>
            <p:cNvSpPr/>
            <p:nvPr/>
          </p:nvSpPr>
          <p:spPr>
            <a:xfrm>
              <a:off x="5757840" y="2853360"/>
              <a:ext cx="686520" cy="187200"/>
            </a:xfrm>
            <a:prstGeom prst="ellipse">
              <a:avLst/>
            </a:prstGeom>
            <a:gradFill rotWithShape="0">
              <a:gsLst>
                <a:gs pos="0">
                  <a:srgbClr val="cc0000"/>
                </a:gs>
                <a:gs pos="100000">
                  <a:srgbClr val="ffffff"/>
                </a:gs>
              </a:gsLst>
              <a:lin ang="0"/>
            </a:gradFill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59" name="Rectangle 410"/>
            <p:cNvSpPr/>
            <p:nvPr/>
          </p:nvSpPr>
          <p:spPr>
            <a:xfrm>
              <a:off x="5757840" y="2831760"/>
              <a:ext cx="689400" cy="116280"/>
            </a:xfrm>
            <a:prstGeom prst="rect">
              <a:avLst/>
            </a:prstGeom>
            <a:gradFill rotWithShape="0">
              <a:gsLst>
                <a:gs pos="0">
                  <a:srgbClr val="cc0000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0" name="Oval 411"/>
            <p:cNvSpPr/>
            <p:nvPr/>
          </p:nvSpPr>
          <p:spPr>
            <a:xfrm>
              <a:off x="5754600" y="2703600"/>
              <a:ext cx="687600" cy="219960"/>
            </a:xfrm>
            <a:prstGeom prst="ellipse">
              <a:avLst/>
            </a:prstGeom>
            <a:gradFill rotWithShape="0">
              <a:gsLst>
                <a:gs pos="0">
                  <a:srgbClr val="cc0000"/>
                </a:gs>
                <a:gs pos="100000">
                  <a:srgbClr val="ffffff"/>
                </a:gs>
              </a:gsLst>
              <a:lin ang="0"/>
            </a:gradFill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061" name="Group 232"/>
            <p:cNvGrpSpPr/>
            <p:nvPr/>
          </p:nvGrpSpPr>
          <p:grpSpPr>
            <a:xfrm>
              <a:off x="5893200" y="2760840"/>
              <a:ext cx="388080" cy="101160"/>
              <a:chOff x="5893200" y="2760840"/>
              <a:chExt cx="388080" cy="101160"/>
            </a:xfrm>
          </p:grpSpPr>
          <p:sp>
            <p:nvSpPr>
              <p:cNvPr id="3062" name="Freeform 233"/>
              <p:cNvSpPr/>
              <p:nvPr/>
            </p:nvSpPr>
            <p:spPr>
              <a:xfrm>
                <a:off x="5893200" y="2760840"/>
                <a:ext cx="388080" cy="101160"/>
              </a:xfrm>
              <a:custGeom>
                <a:avLst/>
                <a:gdLst/>
                <a:ah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0">
                <a:gsLst>
                  <a:gs pos="0">
                    <a:srgbClr val="cc0000"/>
                  </a:gs>
                  <a:gs pos="100000">
                    <a:srgbClr val="ffffff"/>
                  </a:gs>
                </a:gsLst>
                <a:lin ang="0"/>
              </a:gradFill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63" name="Freeform 234"/>
              <p:cNvSpPr/>
              <p:nvPr/>
            </p:nvSpPr>
            <p:spPr>
              <a:xfrm>
                <a:off x="5910480" y="2760840"/>
                <a:ext cx="352800" cy="101160"/>
              </a:xfrm>
              <a:custGeom>
                <a:avLst/>
                <a:gdLst/>
                <a:ah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0">
                <a:gsLst>
                  <a:gs pos="0">
                    <a:srgbClr val="cc0000"/>
                  </a:gs>
                  <a:gs pos="100000">
                    <a:srgbClr val="ffffff"/>
                  </a:gs>
                </a:gsLst>
                <a:lin ang="0"/>
              </a:gradFill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064" name="Line 235"/>
            <p:cNvSpPr/>
            <p:nvPr/>
          </p:nvSpPr>
          <p:spPr>
            <a:xfrm>
              <a:off x="5757480" y="2806920"/>
              <a:ext cx="360" cy="14868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5" name="Line 236"/>
            <p:cNvSpPr/>
            <p:nvPr/>
          </p:nvSpPr>
          <p:spPr>
            <a:xfrm>
              <a:off x="6442920" y="2815200"/>
              <a:ext cx="360" cy="14436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066" name="Group 237"/>
          <p:cNvGrpSpPr/>
          <p:nvPr/>
        </p:nvGrpSpPr>
        <p:grpSpPr>
          <a:xfrm>
            <a:off x="3687840" y="2360520"/>
            <a:ext cx="1727640" cy="961920"/>
            <a:chOff x="3687840" y="2360520"/>
            <a:chExt cx="1727640" cy="961920"/>
          </a:xfrm>
        </p:grpSpPr>
        <p:sp>
          <p:nvSpPr>
            <p:cNvPr id="3067" name="Text Box 238"/>
            <p:cNvSpPr/>
            <p:nvPr/>
          </p:nvSpPr>
          <p:spPr>
            <a:xfrm>
              <a:off x="3844800" y="2360520"/>
              <a:ext cx="3366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A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068" name="Text Box 239"/>
            <p:cNvSpPr/>
            <p:nvPr/>
          </p:nvSpPr>
          <p:spPr>
            <a:xfrm>
              <a:off x="4890960" y="2365200"/>
              <a:ext cx="3366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B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069" name="Line 240"/>
            <p:cNvSpPr/>
            <p:nvPr/>
          </p:nvSpPr>
          <p:spPr>
            <a:xfrm>
              <a:off x="4386240" y="2877840"/>
              <a:ext cx="323640" cy="3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0" name="Text Box 241"/>
            <p:cNvSpPr/>
            <p:nvPr/>
          </p:nvSpPr>
          <p:spPr>
            <a:xfrm>
              <a:off x="3713760" y="2987640"/>
              <a:ext cx="61092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IPv6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071" name="Text Box 242"/>
            <p:cNvSpPr/>
            <p:nvPr/>
          </p:nvSpPr>
          <p:spPr>
            <a:xfrm>
              <a:off x="4759920" y="2989440"/>
              <a:ext cx="61092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IPv6</a:t>
              </a:r>
              <a:endParaRPr b="0" lang="en-US" sz="1600" spc="-1" strike="noStrike">
                <a:latin typeface="Arial"/>
              </a:endParaRPr>
            </a:p>
          </p:txBody>
        </p:sp>
        <p:grpSp>
          <p:nvGrpSpPr>
            <p:cNvPr id="3072" name="Group 243"/>
            <p:cNvGrpSpPr/>
            <p:nvPr/>
          </p:nvGrpSpPr>
          <p:grpSpPr>
            <a:xfrm>
              <a:off x="3687840" y="2706840"/>
              <a:ext cx="692280" cy="336960"/>
              <a:chOff x="3687840" y="2706840"/>
              <a:chExt cx="692280" cy="336960"/>
            </a:xfrm>
          </p:grpSpPr>
          <p:sp>
            <p:nvSpPr>
              <p:cNvPr id="3073" name="Oval 407"/>
              <p:cNvSpPr/>
              <p:nvPr/>
            </p:nvSpPr>
            <p:spPr>
              <a:xfrm>
                <a:off x="3690720" y="2856600"/>
                <a:ext cx="686520" cy="187200"/>
              </a:xfrm>
              <a:prstGeom prst="ellipse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74" name="Rectangle 410"/>
              <p:cNvSpPr/>
              <p:nvPr/>
            </p:nvSpPr>
            <p:spPr>
              <a:xfrm>
                <a:off x="3690720" y="2835000"/>
                <a:ext cx="689400" cy="116280"/>
              </a:xfrm>
              <a:prstGeom prst="rect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75" name="Oval 411"/>
              <p:cNvSpPr/>
              <p:nvPr/>
            </p:nvSpPr>
            <p:spPr>
              <a:xfrm>
                <a:off x="3687840" y="2706840"/>
                <a:ext cx="687600" cy="219960"/>
              </a:xfrm>
              <a:prstGeom prst="ellipse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3076" name="Group 247"/>
              <p:cNvGrpSpPr/>
              <p:nvPr/>
            </p:nvGrpSpPr>
            <p:grpSpPr>
              <a:xfrm>
                <a:off x="3826080" y="2764080"/>
                <a:ext cx="388080" cy="101160"/>
                <a:chOff x="3826080" y="2764080"/>
                <a:chExt cx="388080" cy="101160"/>
              </a:xfrm>
            </p:grpSpPr>
            <p:sp>
              <p:nvSpPr>
                <p:cNvPr id="3077" name="Freeform 248"/>
                <p:cNvSpPr/>
                <p:nvPr/>
              </p:nvSpPr>
              <p:spPr>
                <a:xfrm>
                  <a:off x="3826080" y="2764080"/>
                  <a:ext cx="388080" cy="10116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078" name="Freeform 249"/>
                <p:cNvSpPr/>
                <p:nvPr/>
              </p:nvSpPr>
              <p:spPr>
                <a:xfrm>
                  <a:off x="3843720" y="2764080"/>
                  <a:ext cx="352800" cy="10116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3079" name="Line 250"/>
              <p:cNvSpPr/>
              <p:nvPr/>
            </p:nvSpPr>
            <p:spPr>
              <a:xfrm>
                <a:off x="3690720" y="2810160"/>
                <a:ext cx="360" cy="14868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80" name="Line 251"/>
              <p:cNvSpPr/>
              <p:nvPr/>
            </p:nvSpPr>
            <p:spPr>
              <a:xfrm>
                <a:off x="4376160" y="2818440"/>
                <a:ext cx="360" cy="14436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081" name="Group 252"/>
            <p:cNvGrpSpPr/>
            <p:nvPr/>
          </p:nvGrpSpPr>
          <p:grpSpPr>
            <a:xfrm>
              <a:off x="4722840" y="2700360"/>
              <a:ext cx="692640" cy="337320"/>
              <a:chOff x="4722840" y="2700360"/>
              <a:chExt cx="692640" cy="337320"/>
            </a:xfrm>
          </p:grpSpPr>
          <p:sp>
            <p:nvSpPr>
              <p:cNvPr id="3082" name="Oval 407"/>
              <p:cNvSpPr/>
              <p:nvPr/>
            </p:nvSpPr>
            <p:spPr>
              <a:xfrm>
                <a:off x="4726080" y="2850480"/>
                <a:ext cx="686520" cy="187200"/>
              </a:xfrm>
              <a:prstGeom prst="ellipse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83" name="Rectangle 410"/>
              <p:cNvSpPr/>
              <p:nvPr/>
            </p:nvSpPr>
            <p:spPr>
              <a:xfrm>
                <a:off x="4726080" y="2828520"/>
                <a:ext cx="689400" cy="116280"/>
              </a:xfrm>
              <a:prstGeom prst="rect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84" name="Oval 411"/>
              <p:cNvSpPr/>
              <p:nvPr/>
            </p:nvSpPr>
            <p:spPr>
              <a:xfrm>
                <a:off x="4722840" y="2700360"/>
                <a:ext cx="687600" cy="219960"/>
              </a:xfrm>
              <a:prstGeom prst="ellipse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3085" name="Group 256"/>
              <p:cNvGrpSpPr/>
              <p:nvPr/>
            </p:nvGrpSpPr>
            <p:grpSpPr>
              <a:xfrm>
                <a:off x="4861080" y="2757600"/>
                <a:ext cx="388080" cy="101160"/>
                <a:chOff x="4861080" y="2757600"/>
                <a:chExt cx="388080" cy="101160"/>
              </a:xfrm>
            </p:grpSpPr>
            <p:sp>
              <p:nvSpPr>
                <p:cNvPr id="3086" name="Freeform 257"/>
                <p:cNvSpPr/>
                <p:nvPr/>
              </p:nvSpPr>
              <p:spPr>
                <a:xfrm>
                  <a:off x="4861080" y="2757600"/>
                  <a:ext cx="388080" cy="10116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087" name="Freeform 258"/>
                <p:cNvSpPr/>
                <p:nvPr/>
              </p:nvSpPr>
              <p:spPr>
                <a:xfrm>
                  <a:off x="4878720" y="2757600"/>
                  <a:ext cx="352800" cy="10116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3088" name="Line 259"/>
              <p:cNvSpPr/>
              <p:nvPr/>
            </p:nvSpPr>
            <p:spPr>
              <a:xfrm>
                <a:off x="4725720" y="2803680"/>
                <a:ext cx="360" cy="14868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89" name="Line 260"/>
              <p:cNvSpPr/>
              <p:nvPr/>
            </p:nvSpPr>
            <p:spPr>
              <a:xfrm>
                <a:off x="5411160" y="2811960"/>
                <a:ext cx="360" cy="14436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3090" name="Group 261"/>
          <p:cNvGrpSpPr/>
          <p:nvPr/>
        </p:nvGrpSpPr>
        <p:grpSpPr>
          <a:xfrm>
            <a:off x="6719760" y="2706840"/>
            <a:ext cx="692640" cy="336960"/>
            <a:chOff x="6719760" y="2706840"/>
            <a:chExt cx="692640" cy="336960"/>
          </a:xfrm>
        </p:grpSpPr>
        <p:sp>
          <p:nvSpPr>
            <p:cNvPr id="3091" name="Oval 407"/>
            <p:cNvSpPr/>
            <p:nvPr/>
          </p:nvSpPr>
          <p:spPr>
            <a:xfrm>
              <a:off x="6723000" y="2856600"/>
              <a:ext cx="686520" cy="187200"/>
            </a:xfrm>
            <a:prstGeom prst="ellipse">
              <a:avLst/>
            </a:prstGeom>
            <a:gradFill rotWithShape="0">
              <a:gsLst>
                <a:gs pos="0">
                  <a:srgbClr val="cc0000"/>
                </a:gs>
                <a:gs pos="100000">
                  <a:srgbClr val="ffffff"/>
                </a:gs>
              </a:gsLst>
              <a:lin ang="0"/>
            </a:gradFill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2" name="Rectangle 410"/>
            <p:cNvSpPr/>
            <p:nvPr/>
          </p:nvSpPr>
          <p:spPr>
            <a:xfrm>
              <a:off x="6723000" y="2835000"/>
              <a:ext cx="689400" cy="116280"/>
            </a:xfrm>
            <a:prstGeom prst="rect">
              <a:avLst/>
            </a:prstGeom>
            <a:gradFill rotWithShape="0">
              <a:gsLst>
                <a:gs pos="0">
                  <a:srgbClr val="cc0000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3" name="Oval 411"/>
            <p:cNvSpPr/>
            <p:nvPr/>
          </p:nvSpPr>
          <p:spPr>
            <a:xfrm>
              <a:off x="6719760" y="2706840"/>
              <a:ext cx="687600" cy="219960"/>
            </a:xfrm>
            <a:prstGeom prst="ellipse">
              <a:avLst/>
            </a:prstGeom>
            <a:gradFill rotWithShape="0">
              <a:gsLst>
                <a:gs pos="0">
                  <a:srgbClr val="cc0000"/>
                </a:gs>
                <a:gs pos="100000">
                  <a:srgbClr val="ffffff"/>
                </a:gs>
              </a:gsLst>
              <a:lin ang="0"/>
            </a:gradFill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094" name="Group 265"/>
            <p:cNvGrpSpPr/>
            <p:nvPr/>
          </p:nvGrpSpPr>
          <p:grpSpPr>
            <a:xfrm>
              <a:off x="6858360" y="2764080"/>
              <a:ext cx="388080" cy="101160"/>
              <a:chOff x="6858360" y="2764080"/>
              <a:chExt cx="388080" cy="101160"/>
            </a:xfrm>
          </p:grpSpPr>
          <p:sp>
            <p:nvSpPr>
              <p:cNvPr id="3095" name="Freeform 266"/>
              <p:cNvSpPr/>
              <p:nvPr/>
            </p:nvSpPr>
            <p:spPr>
              <a:xfrm>
                <a:off x="6858360" y="2764080"/>
                <a:ext cx="388080" cy="101160"/>
              </a:xfrm>
              <a:custGeom>
                <a:avLst/>
                <a:gdLst/>
                <a:ah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0">
                <a:gsLst>
                  <a:gs pos="0">
                    <a:srgbClr val="cc0000"/>
                  </a:gs>
                  <a:gs pos="100000">
                    <a:srgbClr val="ffffff"/>
                  </a:gs>
                </a:gsLst>
                <a:lin ang="0"/>
              </a:gradFill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96" name="Freeform 267"/>
              <p:cNvSpPr/>
              <p:nvPr/>
            </p:nvSpPr>
            <p:spPr>
              <a:xfrm>
                <a:off x="6875640" y="2764080"/>
                <a:ext cx="352800" cy="101160"/>
              </a:xfrm>
              <a:custGeom>
                <a:avLst/>
                <a:gdLst/>
                <a:ah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0">
                <a:gsLst>
                  <a:gs pos="0">
                    <a:srgbClr val="cc0000"/>
                  </a:gs>
                  <a:gs pos="100000">
                    <a:srgbClr val="ffffff"/>
                  </a:gs>
                </a:gsLst>
                <a:lin ang="0"/>
              </a:gradFill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097" name="Line 268"/>
            <p:cNvSpPr/>
            <p:nvPr/>
          </p:nvSpPr>
          <p:spPr>
            <a:xfrm>
              <a:off x="6722640" y="2810160"/>
              <a:ext cx="360" cy="14868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8" name="Line 269"/>
            <p:cNvSpPr/>
            <p:nvPr/>
          </p:nvSpPr>
          <p:spPr>
            <a:xfrm>
              <a:off x="7408440" y="2818440"/>
              <a:ext cx="360" cy="14436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099" name="Group 270"/>
          <p:cNvGrpSpPr/>
          <p:nvPr/>
        </p:nvGrpSpPr>
        <p:grpSpPr>
          <a:xfrm>
            <a:off x="7726320" y="2362320"/>
            <a:ext cx="1667160" cy="955080"/>
            <a:chOff x="7726320" y="2362320"/>
            <a:chExt cx="1667160" cy="955080"/>
          </a:xfrm>
        </p:grpSpPr>
        <p:sp>
          <p:nvSpPr>
            <p:cNvPr id="3100" name="Text Box 271"/>
            <p:cNvSpPr/>
            <p:nvPr/>
          </p:nvSpPr>
          <p:spPr>
            <a:xfrm>
              <a:off x="7898040" y="2362320"/>
              <a:ext cx="32508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E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101" name="Line 272"/>
            <p:cNvSpPr/>
            <p:nvPr/>
          </p:nvSpPr>
          <p:spPr>
            <a:xfrm>
              <a:off x="8432640" y="2858760"/>
              <a:ext cx="324000" cy="3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02" name="Text Box 273"/>
            <p:cNvSpPr/>
            <p:nvPr/>
          </p:nvSpPr>
          <p:spPr>
            <a:xfrm>
              <a:off x="7785720" y="2981160"/>
              <a:ext cx="61092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IPv6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103" name="Text Box 274"/>
            <p:cNvSpPr/>
            <p:nvPr/>
          </p:nvSpPr>
          <p:spPr>
            <a:xfrm>
              <a:off x="8766720" y="2984400"/>
              <a:ext cx="61092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IPv6</a:t>
              </a:r>
              <a:endParaRPr b="0" lang="en-US" sz="1600" spc="-1" strike="noStrike">
                <a:latin typeface="Arial"/>
              </a:endParaRPr>
            </a:p>
          </p:txBody>
        </p:sp>
        <p:grpSp>
          <p:nvGrpSpPr>
            <p:cNvPr id="3104" name="Group 275"/>
            <p:cNvGrpSpPr/>
            <p:nvPr/>
          </p:nvGrpSpPr>
          <p:grpSpPr>
            <a:xfrm>
              <a:off x="7726320" y="2706840"/>
              <a:ext cx="692640" cy="336960"/>
              <a:chOff x="7726320" y="2706840"/>
              <a:chExt cx="692640" cy="336960"/>
            </a:xfrm>
          </p:grpSpPr>
          <p:sp>
            <p:nvSpPr>
              <p:cNvPr id="3105" name="Oval 407"/>
              <p:cNvSpPr/>
              <p:nvPr/>
            </p:nvSpPr>
            <p:spPr>
              <a:xfrm>
                <a:off x="7729560" y="2856600"/>
                <a:ext cx="686520" cy="187200"/>
              </a:xfrm>
              <a:prstGeom prst="ellipse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06" name="Rectangle 410"/>
              <p:cNvSpPr/>
              <p:nvPr/>
            </p:nvSpPr>
            <p:spPr>
              <a:xfrm>
                <a:off x="7729560" y="2835000"/>
                <a:ext cx="689400" cy="116280"/>
              </a:xfrm>
              <a:prstGeom prst="rect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07" name="Oval 411"/>
              <p:cNvSpPr/>
              <p:nvPr/>
            </p:nvSpPr>
            <p:spPr>
              <a:xfrm>
                <a:off x="7726320" y="2706840"/>
                <a:ext cx="687600" cy="219960"/>
              </a:xfrm>
              <a:prstGeom prst="ellipse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3108" name="Group 279"/>
              <p:cNvGrpSpPr/>
              <p:nvPr/>
            </p:nvGrpSpPr>
            <p:grpSpPr>
              <a:xfrm>
                <a:off x="7864560" y="2764080"/>
                <a:ext cx="388080" cy="101160"/>
                <a:chOff x="7864560" y="2764080"/>
                <a:chExt cx="388080" cy="101160"/>
              </a:xfrm>
            </p:grpSpPr>
            <p:sp>
              <p:nvSpPr>
                <p:cNvPr id="3109" name="Freeform 280"/>
                <p:cNvSpPr/>
                <p:nvPr/>
              </p:nvSpPr>
              <p:spPr>
                <a:xfrm>
                  <a:off x="7864560" y="2764080"/>
                  <a:ext cx="388080" cy="10116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110" name="Freeform 281"/>
                <p:cNvSpPr/>
                <p:nvPr/>
              </p:nvSpPr>
              <p:spPr>
                <a:xfrm>
                  <a:off x="7882200" y="2764080"/>
                  <a:ext cx="352800" cy="10116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3111" name="Line 282"/>
              <p:cNvSpPr/>
              <p:nvPr/>
            </p:nvSpPr>
            <p:spPr>
              <a:xfrm>
                <a:off x="7729200" y="2810160"/>
                <a:ext cx="360" cy="14868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12" name="Line 283"/>
              <p:cNvSpPr/>
              <p:nvPr/>
            </p:nvSpPr>
            <p:spPr>
              <a:xfrm>
                <a:off x="8414640" y="2818440"/>
                <a:ext cx="360" cy="14436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113" name="Group 284"/>
            <p:cNvGrpSpPr/>
            <p:nvPr/>
          </p:nvGrpSpPr>
          <p:grpSpPr>
            <a:xfrm>
              <a:off x="8701200" y="2703600"/>
              <a:ext cx="692280" cy="336960"/>
              <a:chOff x="8701200" y="2703600"/>
              <a:chExt cx="692280" cy="336960"/>
            </a:xfrm>
          </p:grpSpPr>
          <p:sp>
            <p:nvSpPr>
              <p:cNvPr id="3114" name="Oval 407"/>
              <p:cNvSpPr/>
              <p:nvPr/>
            </p:nvSpPr>
            <p:spPr>
              <a:xfrm>
                <a:off x="8704080" y="2853360"/>
                <a:ext cx="686520" cy="187200"/>
              </a:xfrm>
              <a:prstGeom prst="ellipse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15" name="Rectangle 410"/>
              <p:cNvSpPr/>
              <p:nvPr/>
            </p:nvSpPr>
            <p:spPr>
              <a:xfrm>
                <a:off x="8704080" y="2831760"/>
                <a:ext cx="689400" cy="116280"/>
              </a:xfrm>
              <a:prstGeom prst="rect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16" name="Oval 411"/>
              <p:cNvSpPr/>
              <p:nvPr/>
            </p:nvSpPr>
            <p:spPr>
              <a:xfrm>
                <a:off x="8701200" y="2703600"/>
                <a:ext cx="687600" cy="219960"/>
              </a:xfrm>
              <a:prstGeom prst="ellipse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3117" name="Group 288"/>
              <p:cNvGrpSpPr/>
              <p:nvPr/>
            </p:nvGrpSpPr>
            <p:grpSpPr>
              <a:xfrm>
                <a:off x="8839440" y="2760840"/>
                <a:ext cx="388080" cy="101160"/>
                <a:chOff x="8839440" y="2760840"/>
                <a:chExt cx="388080" cy="101160"/>
              </a:xfrm>
            </p:grpSpPr>
            <p:sp>
              <p:nvSpPr>
                <p:cNvPr id="3118" name="Freeform 289"/>
                <p:cNvSpPr/>
                <p:nvPr/>
              </p:nvSpPr>
              <p:spPr>
                <a:xfrm>
                  <a:off x="8839440" y="2760840"/>
                  <a:ext cx="388080" cy="10116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119" name="Freeform 290"/>
                <p:cNvSpPr/>
                <p:nvPr/>
              </p:nvSpPr>
              <p:spPr>
                <a:xfrm>
                  <a:off x="8857080" y="2760840"/>
                  <a:ext cx="352800" cy="10116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3120" name="Line 291"/>
              <p:cNvSpPr/>
              <p:nvPr/>
            </p:nvSpPr>
            <p:spPr>
              <a:xfrm>
                <a:off x="8704080" y="2806920"/>
                <a:ext cx="360" cy="14868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21" name="Line 292"/>
              <p:cNvSpPr/>
              <p:nvPr/>
            </p:nvSpPr>
            <p:spPr>
              <a:xfrm>
                <a:off x="9389520" y="2815200"/>
                <a:ext cx="360" cy="14436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122" name="Text Box 293"/>
            <p:cNvSpPr/>
            <p:nvPr/>
          </p:nvSpPr>
          <p:spPr>
            <a:xfrm>
              <a:off x="8887680" y="2368440"/>
              <a:ext cx="3114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F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123" name="Text Box 294"/>
          <p:cNvSpPr/>
          <p:nvPr/>
        </p:nvSpPr>
        <p:spPr>
          <a:xfrm>
            <a:off x="5913720" y="2355840"/>
            <a:ext cx="340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4" name="Text Box 295"/>
          <p:cNvSpPr/>
          <p:nvPr/>
        </p:nvSpPr>
        <p:spPr>
          <a:xfrm>
            <a:off x="6882840" y="2359080"/>
            <a:ext cx="356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3125" name="Group 296"/>
          <p:cNvGrpSpPr/>
          <p:nvPr/>
        </p:nvGrpSpPr>
        <p:grpSpPr>
          <a:xfrm>
            <a:off x="1897560" y="1216080"/>
            <a:ext cx="7502400" cy="975960"/>
            <a:chOff x="1897560" y="1216080"/>
            <a:chExt cx="7502400" cy="975960"/>
          </a:xfrm>
        </p:grpSpPr>
        <p:sp>
          <p:nvSpPr>
            <p:cNvPr id="3126" name="Rectangle 297"/>
            <p:cNvSpPr/>
            <p:nvPr/>
          </p:nvSpPr>
          <p:spPr>
            <a:xfrm>
              <a:off x="5372280" y="1722600"/>
              <a:ext cx="2404080" cy="65520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27" name="Text Box 298"/>
            <p:cNvSpPr/>
            <p:nvPr/>
          </p:nvSpPr>
          <p:spPr>
            <a:xfrm>
              <a:off x="1897560" y="1554120"/>
              <a:ext cx="15861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logical view: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128" name="Text Box 299"/>
            <p:cNvSpPr/>
            <p:nvPr/>
          </p:nvSpPr>
          <p:spPr>
            <a:xfrm>
              <a:off x="5352120" y="1216080"/>
              <a:ext cx="2581560" cy="502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85000"/>
                </a:lnSpc>
                <a:buNone/>
              </a:pPr>
              <a:r>
                <a:rPr b="0" i="1" lang="en-US" sz="1600" spc="-1" strike="noStrike">
                  <a:solidFill>
                    <a:srgbClr val="cc0000"/>
                  </a:solidFill>
                  <a:latin typeface="Arial Unicode MS"/>
                  <a:ea typeface="Arial Unicode MS"/>
                </a:rPr>
                <a:t>IPv4 tunnel </a:t>
              </a:r>
              <a:endParaRPr b="0" lang="en-US" sz="1600" spc="-1" strike="noStrike">
                <a:latin typeface="Arial"/>
              </a:endParaRPr>
            </a:p>
            <a:p>
              <a:pPr algn="ctr">
                <a:lnSpc>
                  <a:spcPct val="85000"/>
                </a:lnSpc>
                <a:buNone/>
              </a:pPr>
              <a:r>
                <a:rPr b="0" i="1" lang="en-US" sz="1600" spc="-1" strike="noStrike">
                  <a:solidFill>
                    <a:srgbClr val="cc0000"/>
                  </a:solidFill>
                  <a:latin typeface="Arial Unicode MS"/>
                  <a:ea typeface="Arial Unicode MS"/>
                </a:rPr>
                <a:t>connecting IPv6 routers</a:t>
              </a:r>
              <a:endParaRPr b="0" lang="en-US" sz="1600" spc="-1" strike="noStrike">
                <a:latin typeface="Arial"/>
              </a:endParaRPr>
            </a:p>
          </p:txBody>
        </p:sp>
        <p:grpSp>
          <p:nvGrpSpPr>
            <p:cNvPr id="3129" name="Group 300"/>
            <p:cNvGrpSpPr/>
            <p:nvPr/>
          </p:nvGrpSpPr>
          <p:grpSpPr>
            <a:xfrm>
              <a:off x="7732800" y="1236600"/>
              <a:ext cx="1667160" cy="955440"/>
              <a:chOff x="7732800" y="1236600"/>
              <a:chExt cx="1667160" cy="955440"/>
            </a:xfrm>
          </p:grpSpPr>
          <p:sp>
            <p:nvSpPr>
              <p:cNvPr id="3130" name="Text Box 301"/>
              <p:cNvSpPr/>
              <p:nvPr/>
            </p:nvSpPr>
            <p:spPr>
              <a:xfrm>
                <a:off x="7904520" y="1236600"/>
                <a:ext cx="325080" cy="363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E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3131" name="Line 302"/>
              <p:cNvSpPr/>
              <p:nvPr/>
            </p:nvSpPr>
            <p:spPr>
              <a:xfrm>
                <a:off x="8439120" y="1733400"/>
                <a:ext cx="323640" cy="36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32" name="Text Box 303"/>
              <p:cNvSpPr/>
              <p:nvPr/>
            </p:nvSpPr>
            <p:spPr>
              <a:xfrm>
                <a:off x="7792200" y="1855800"/>
                <a:ext cx="610920" cy="333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IPv6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3133" name="Text Box 304"/>
              <p:cNvSpPr/>
              <p:nvPr/>
            </p:nvSpPr>
            <p:spPr>
              <a:xfrm>
                <a:off x="8773200" y="1859040"/>
                <a:ext cx="610920" cy="333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IPv6</a:t>
                </a:r>
                <a:endParaRPr b="0" lang="en-US" sz="1600" spc="-1" strike="noStrike">
                  <a:latin typeface="Arial"/>
                </a:endParaRPr>
              </a:p>
            </p:txBody>
          </p:sp>
          <p:grpSp>
            <p:nvGrpSpPr>
              <p:cNvPr id="3134" name="Group 305"/>
              <p:cNvGrpSpPr/>
              <p:nvPr/>
            </p:nvGrpSpPr>
            <p:grpSpPr>
              <a:xfrm>
                <a:off x="7732800" y="1581120"/>
                <a:ext cx="692280" cy="337320"/>
                <a:chOff x="7732800" y="1581120"/>
                <a:chExt cx="692280" cy="337320"/>
              </a:xfrm>
            </p:grpSpPr>
            <p:sp>
              <p:nvSpPr>
                <p:cNvPr id="3135" name="Oval 407"/>
                <p:cNvSpPr/>
                <p:nvPr/>
              </p:nvSpPr>
              <p:spPr>
                <a:xfrm>
                  <a:off x="7735680" y="1731240"/>
                  <a:ext cx="686520" cy="18720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136" name="Rectangle 410"/>
                <p:cNvSpPr/>
                <p:nvPr/>
              </p:nvSpPr>
              <p:spPr>
                <a:xfrm>
                  <a:off x="7735680" y="1709280"/>
                  <a:ext cx="689400" cy="116280"/>
                </a:xfrm>
                <a:prstGeom prst="rect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137" name="Oval 411"/>
                <p:cNvSpPr/>
                <p:nvPr/>
              </p:nvSpPr>
              <p:spPr>
                <a:xfrm>
                  <a:off x="7732800" y="1581120"/>
                  <a:ext cx="687600" cy="2199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3138" name="Group 309"/>
                <p:cNvGrpSpPr/>
                <p:nvPr/>
              </p:nvGrpSpPr>
              <p:grpSpPr>
                <a:xfrm>
                  <a:off x="7871040" y="1638360"/>
                  <a:ext cx="388080" cy="101160"/>
                  <a:chOff x="7871040" y="1638360"/>
                  <a:chExt cx="388080" cy="101160"/>
                </a:xfrm>
              </p:grpSpPr>
              <p:sp>
                <p:nvSpPr>
                  <p:cNvPr id="3139" name="Freeform 310"/>
                  <p:cNvSpPr/>
                  <p:nvPr/>
                </p:nvSpPr>
                <p:spPr>
                  <a:xfrm>
                    <a:off x="7871040" y="1638360"/>
                    <a:ext cx="388080" cy="101160"/>
                  </a:xfrm>
                  <a:custGeom>
                    <a:avLst/>
                    <a:gdLst/>
                    <a:ahLst/>
                    <a:rect l="l" t="t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140" name="Freeform 311"/>
                  <p:cNvSpPr/>
                  <p:nvPr/>
                </p:nvSpPr>
                <p:spPr>
                  <a:xfrm>
                    <a:off x="7888680" y="1638360"/>
                    <a:ext cx="352800" cy="101160"/>
                  </a:xfrm>
                  <a:custGeom>
                    <a:avLst/>
                    <a:gdLst/>
                    <a:ahLst/>
                    <a:rect l="l" t="t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3141" name="Line 312"/>
                <p:cNvSpPr/>
                <p:nvPr/>
              </p:nvSpPr>
              <p:spPr>
                <a:xfrm>
                  <a:off x="7735680" y="1684440"/>
                  <a:ext cx="360" cy="148680"/>
                </a:xfrm>
                <a:prstGeom prst="line">
                  <a:avLst/>
                </a:prstGeom>
                <a:ln w="127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142" name="Line 313"/>
                <p:cNvSpPr/>
                <p:nvPr/>
              </p:nvSpPr>
              <p:spPr>
                <a:xfrm>
                  <a:off x="8421120" y="1692720"/>
                  <a:ext cx="360" cy="144720"/>
                </a:xfrm>
                <a:prstGeom prst="line">
                  <a:avLst/>
                </a:prstGeom>
                <a:ln w="127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3143" name="Group 314"/>
              <p:cNvGrpSpPr/>
              <p:nvPr/>
            </p:nvGrpSpPr>
            <p:grpSpPr>
              <a:xfrm>
                <a:off x="8707320" y="1577880"/>
                <a:ext cx="692640" cy="337320"/>
                <a:chOff x="8707320" y="1577880"/>
                <a:chExt cx="692640" cy="337320"/>
              </a:xfrm>
            </p:grpSpPr>
            <p:sp>
              <p:nvSpPr>
                <p:cNvPr id="3144" name="Oval 407"/>
                <p:cNvSpPr/>
                <p:nvPr/>
              </p:nvSpPr>
              <p:spPr>
                <a:xfrm>
                  <a:off x="8710560" y="1728000"/>
                  <a:ext cx="686520" cy="18720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145" name="Rectangle 410"/>
                <p:cNvSpPr/>
                <p:nvPr/>
              </p:nvSpPr>
              <p:spPr>
                <a:xfrm>
                  <a:off x="8710560" y="1706040"/>
                  <a:ext cx="689400" cy="116280"/>
                </a:xfrm>
                <a:prstGeom prst="rect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146" name="Oval 411"/>
                <p:cNvSpPr/>
                <p:nvPr/>
              </p:nvSpPr>
              <p:spPr>
                <a:xfrm>
                  <a:off x="8707320" y="1577880"/>
                  <a:ext cx="687600" cy="2199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3147" name="Group 318"/>
                <p:cNvGrpSpPr/>
                <p:nvPr/>
              </p:nvGrpSpPr>
              <p:grpSpPr>
                <a:xfrm>
                  <a:off x="8845920" y="1635120"/>
                  <a:ext cx="388080" cy="101160"/>
                  <a:chOff x="8845920" y="1635120"/>
                  <a:chExt cx="388080" cy="101160"/>
                </a:xfrm>
              </p:grpSpPr>
              <p:sp>
                <p:nvSpPr>
                  <p:cNvPr id="3148" name="Freeform 319"/>
                  <p:cNvSpPr/>
                  <p:nvPr/>
                </p:nvSpPr>
                <p:spPr>
                  <a:xfrm>
                    <a:off x="8845920" y="1635120"/>
                    <a:ext cx="388080" cy="101160"/>
                  </a:xfrm>
                  <a:custGeom>
                    <a:avLst/>
                    <a:gdLst/>
                    <a:ahLst/>
                    <a:rect l="l" t="t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149" name="Freeform 320"/>
                  <p:cNvSpPr/>
                  <p:nvPr/>
                </p:nvSpPr>
                <p:spPr>
                  <a:xfrm>
                    <a:off x="8863200" y="1635120"/>
                    <a:ext cx="352800" cy="101160"/>
                  </a:xfrm>
                  <a:custGeom>
                    <a:avLst/>
                    <a:gdLst/>
                    <a:ahLst/>
                    <a:rect l="l" t="t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3150" name="Line 321"/>
                <p:cNvSpPr/>
                <p:nvPr/>
              </p:nvSpPr>
              <p:spPr>
                <a:xfrm>
                  <a:off x="8710200" y="1681560"/>
                  <a:ext cx="360" cy="148320"/>
                </a:xfrm>
                <a:prstGeom prst="line">
                  <a:avLst/>
                </a:prstGeom>
                <a:ln w="127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151" name="Line 322"/>
                <p:cNvSpPr/>
                <p:nvPr/>
              </p:nvSpPr>
              <p:spPr>
                <a:xfrm>
                  <a:off x="9396000" y="1689480"/>
                  <a:ext cx="360" cy="144720"/>
                </a:xfrm>
                <a:prstGeom prst="line">
                  <a:avLst/>
                </a:prstGeom>
                <a:ln w="127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3152" name="Text Box 323"/>
              <p:cNvSpPr/>
              <p:nvPr/>
            </p:nvSpPr>
            <p:spPr>
              <a:xfrm>
                <a:off x="8894160" y="1243080"/>
                <a:ext cx="311400" cy="363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F</a:t>
                </a:r>
                <a:endParaRPr b="0" lang="en-US" sz="1800" spc="-1" strike="noStrike">
                  <a:latin typeface="Arial"/>
                </a:endParaRPr>
              </a:p>
            </p:txBody>
          </p:sp>
        </p:grpSp>
        <p:grpSp>
          <p:nvGrpSpPr>
            <p:cNvPr id="3153" name="Group 324"/>
            <p:cNvGrpSpPr/>
            <p:nvPr/>
          </p:nvGrpSpPr>
          <p:grpSpPr>
            <a:xfrm>
              <a:off x="3684600" y="1224000"/>
              <a:ext cx="1727640" cy="961560"/>
              <a:chOff x="3684600" y="1224000"/>
              <a:chExt cx="1727640" cy="961560"/>
            </a:xfrm>
          </p:grpSpPr>
          <p:sp>
            <p:nvSpPr>
              <p:cNvPr id="3154" name="Text Box 325"/>
              <p:cNvSpPr/>
              <p:nvPr/>
            </p:nvSpPr>
            <p:spPr>
              <a:xfrm>
                <a:off x="3841920" y="1224000"/>
                <a:ext cx="336600" cy="363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A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3155" name="Text Box 326"/>
              <p:cNvSpPr/>
              <p:nvPr/>
            </p:nvSpPr>
            <p:spPr>
              <a:xfrm>
                <a:off x="4888080" y="1228680"/>
                <a:ext cx="336600" cy="363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B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3156" name="Line 327"/>
              <p:cNvSpPr/>
              <p:nvPr/>
            </p:nvSpPr>
            <p:spPr>
              <a:xfrm>
                <a:off x="4383000" y="1741320"/>
                <a:ext cx="323640" cy="36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57" name="Text Box 328"/>
              <p:cNvSpPr/>
              <p:nvPr/>
            </p:nvSpPr>
            <p:spPr>
              <a:xfrm>
                <a:off x="3710520" y="1851120"/>
                <a:ext cx="610920" cy="333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IPv6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3158" name="Text Box 329"/>
              <p:cNvSpPr/>
              <p:nvPr/>
            </p:nvSpPr>
            <p:spPr>
              <a:xfrm>
                <a:off x="4756680" y="1852560"/>
                <a:ext cx="610920" cy="333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IPv6</a:t>
                </a:r>
                <a:endParaRPr b="0" lang="en-US" sz="1600" spc="-1" strike="noStrike">
                  <a:latin typeface="Arial"/>
                </a:endParaRPr>
              </a:p>
            </p:txBody>
          </p:sp>
          <p:grpSp>
            <p:nvGrpSpPr>
              <p:cNvPr id="3159" name="Group 330"/>
              <p:cNvGrpSpPr/>
              <p:nvPr/>
            </p:nvGrpSpPr>
            <p:grpSpPr>
              <a:xfrm>
                <a:off x="3684600" y="1569960"/>
                <a:ext cx="692640" cy="337320"/>
                <a:chOff x="3684600" y="1569960"/>
                <a:chExt cx="692640" cy="337320"/>
              </a:xfrm>
            </p:grpSpPr>
            <p:sp>
              <p:nvSpPr>
                <p:cNvPr id="3160" name="Oval 407"/>
                <p:cNvSpPr/>
                <p:nvPr/>
              </p:nvSpPr>
              <p:spPr>
                <a:xfrm>
                  <a:off x="3687840" y="1720080"/>
                  <a:ext cx="686520" cy="18720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161" name="Rectangle 410"/>
                <p:cNvSpPr/>
                <p:nvPr/>
              </p:nvSpPr>
              <p:spPr>
                <a:xfrm>
                  <a:off x="3687840" y="1698120"/>
                  <a:ext cx="689400" cy="116280"/>
                </a:xfrm>
                <a:prstGeom prst="rect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162" name="Oval 411"/>
                <p:cNvSpPr/>
                <p:nvPr/>
              </p:nvSpPr>
              <p:spPr>
                <a:xfrm>
                  <a:off x="3684600" y="1569960"/>
                  <a:ext cx="687600" cy="2199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3163" name="Group 334"/>
                <p:cNvGrpSpPr/>
                <p:nvPr/>
              </p:nvGrpSpPr>
              <p:grpSpPr>
                <a:xfrm>
                  <a:off x="3822840" y="1627200"/>
                  <a:ext cx="388080" cy="101160"/>
                  <a:chOff x="3822840" y="1627200"/>
                  <a:chExt cx="388080" cy="101160"/>
                </a:xfrm>
              </p:grpSpPr>
              <p:sp>
                <p:nvSpPr>
                  <p:cNvPr id="3164" name="Freeform 335"/>
                  <p:cNvSpPr/>
                  <p:nvPr/>
                </p:nvSpPr>
                <p:spPr>
                  <a:xfrm>
                    <a:off x="3822840" y="1627200"/>
                    <a:ext cx="388080" cy="101160"/>
                  </a:xfrm>
                  <a:custGeom>
                    <a:avLst/>
                    <a:gdLst/>
                    <a:ahLst/>
                    <a:rect l="l" t="t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165" name="Freeform 336"/>
                  <p:cNvSpPr/>
                  <p:nvPr/>
                </p:nvSpPr>
                <p:spPr>
                  <a:xfrm>
                    <a:off x="3840480" y="1627200"/>
                    <a:ext cx="352800" cy="101160"/>
                  </a:xfrm>
                  <a:custGeom>
                    <a:avLst/>
                    <a:gdLst/>
                    <a:ahLst/>
                    <a:rect l="l" t="t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3166" name="Line 337"/>
                <p:cNvSpPr/>
                <p:nvPr/>
              </p:nvSpPr>
              <p:spPr>
                <a:xfrm>
                  <a:off x="3687480" y="1673640"/>
                  <a:ext cx="360" cy="148320"/>
                </a:xfrm>
                <a:prstGeom prst="line">
                  <a:avLst/>
                </a:prstGeom>
                <a:ln w="127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167" name="Line 338"/>
                <p:cNvSpPr/>
                <p:nvPr/>
              </p:nvSpPr>
              <p:spPr>
                <a:xfrm>
                  <a:off x="4372920" y="1681560"/>
                  <a:ext cx="360" cy="144720"/>
                </a:xfrm>
                <a:prstGeom prst="line">
                  <a:avLst/>
                </a:prstGeom>
                <a:ln w="127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3168" name="Group 339"/>
              <p:cNvGrpSpPr/>
              <p:nvPr/>
            </p:nvGrpSpPr>
            <p:grpSpPr>
              <a:xfrm>
                <a:off x="4719600" y="1563840"/>
                <a:ext cx="692640" cy="336960"/>
                <a:chOff x="4719600" y="1563840"/>
                <a:chExt cx="692640" cy="336960"/>
              </a:xfrm>
            </p:grpSpPr>
            <p:sp>
              <p:nvSpPr>
                <p:cNvPr id="3169" name="Oval 407"/>
                <p:cNvSpPr/>
                <p:nvPr/>
              </p:nvSpPr>
              <p:spPr>
                <a:xfrm>
                  <a:off x="4722840" y="1713600"/>
                  <a:ext cx="686520" cy="18720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170" name="Rectangle 410"/>
                <p:cNvSpPr/>
                <p:nvPr/>
              </p:nvSpPr>
              <p:spPr>
                <a:xfrm>
                  <a:off x="4722840" y="1692000"/>
                  <a:ext cx="689400" cy="116280"/>
                </a:xfrm>
                <a:prstGeom prst="rect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171" name="Oval 411"/>
                <p:cNvSpPr/>
                <p:nvPr/>
              </p:nvSpPr>
              <p:spPr>
                <a:xfrm>
                  <a:off x="4719600" y="1563840"/>
                  <a:ext cx="687600" cy="2199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3172" name="Group 343"/>
                <p:cNvGrpSpPr/>
                <p:nvPr/>
              </p:nvGrpSpPr>
              <p:grpSpPr>
                <a:xfrm>
                  <a:off x="4857840" y="1621080"/>
                  <a:ext cx="388080" cy="101160"/>
                  <a:chOff x="4857840" y="1621080"/>
                  <a:chExt cx="388080" cy="101160"/>
                </a:xfrm>
              </p:grpSpPr>
              <p:sp>
                <p:nvSpPr>
                  <p:cNvPr id="3173" name="Freeform 344"/>
                  <p:cNvSpPr/>
                  <p:nvPr/>
                </p:nvSpPr>
                <p:spPr>
                  <a:xfrm>
                    <a:off x="4857840" y="1621080"/>
                    <a:ext cx="388080" cy="101160"/>
                  </a:xfrm>
                  <a:custGeom>
                    <a:avLst/>
                    <a:gdLst/>
                    <a:ahLst/>
                    <a:rect l="l" t="t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174" name="Freeform 345"/>
                  <p:cNvSpPr/>
                  <p:nvPr/>
                </p:nvSpPr>
                <p:spPr>
                  <a:xfrm>
                    <a:off x="4875480" y="1621080"/>
                    <a:ext cx="352800" cy="101160"/>
                  </a:xfrm>
                  <a:custGeom>
                    <a:avLst/>
                    <a:gdLst/>
                    <a:ahLst/>
                    <a:rect l="l" t="t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3175" name="Line 346"/>
                <p:cNvSpPr/>
                <p:nvPr/>
              </p:nvSpPr>
              <p:spPr>
                <a:xfrm>
                  <a:off x="4722480" y="1667160"/>
                  <a:ext cx="360" cy="148680"/>
                </a:xfrm>
                <a:prstGeom prst="line">
                  <a:avLst/>
                </a:prstGeom>
                <a:ln w="127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176" name="Line 347"/>
                <p:cNvSpPr/>
                <p:nvPr/>
              </p:nvSpPr>
              <p:spPr>
                <a:xfrm>
                  <a:off x="5407920" y="1675440"/>
                  <a:ext cx="360" cy="144360"/>
                </a:xfrm>
                <a:prstGeom prst="line">
                  <a:avLst/>
                </a:prstGeom>
                <a:ln w="127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  <p:sp>
        <p:nvSpPr>
          <p:cNvPr id="3177" name="PlaceHolder 1"/>
          <p:cNvSpPr>
            <a:spLocks noGrp="1"/>
          </p:cNvSpPr>
          <p:nvPr>
            <p:ph type="title"/>
          </p:nvPr>
        </p:nvSpPr>
        <p:spPr>
          <a:xfrm>
            <a:off x="1971000" y="187200"/>
            <a:ext cx="7771320" cy="98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Tunneling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178" name="Text Box 350"/>
          <p:cNvSpPr/>
          <p:nvPr/>
        </p:nvSpPr>
        <p:spPr>
          <a:xfrm>
            <a:off x="5740920" y="2992320"/>
            <a:ext cx="610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cc0000"/>
                </a:solidFill>
                <a:latin typeface="Arial Unicode MS"/>
                <a:ea typeface="Arial Unicode MS"/>
              </a:rPr>
              <a:t>IPv4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79" name="Text Box 351"/>
          <p:cNvSpPr/>
          <p:nvPr/>
        </p:nvSpPr>
        <p:spPr>
          <a:xfrm>
            <a:off x="6734880" y="2994120"/>
            <a:ext cx="610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cc0000"/>
                </a:solidFill>
                <a:latin typeface="Arial Unicode MS"/>
                <a:ea typeface="Arial Unicode MS"/>
              </a:rPr>
              <a:t>IPv4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3180" name="Picture 160" descr=""/>
          <p:cNvPicPr/>
          <p:nvPr/>
        </p:nvPicPr>
        <p:blipFill>
          <a:blip r:embed="rId1"/>
          <a:stretch/>
        </p:blipFill>
        <p:spPr>
          <a:xfrm>
            <a:off x="10988280" y="404640"/>
            <a:ext cx="1017360" cy="539280"/>
          </a:xfrm>
          <a:prstGeom prst="rect">
            <a:avLst/>
          </a:prstGeom>
          <a:ln w="0">
            <a:noFill/>
          </a:ln>
        </p:spPr>
      </p:pic>
      <p:sp>
        <p:nvSpPr>
          <p:cNvPr id="3181" name="TextBox 161"/>
          <p:cNvSpPr/>
          <p:nvPr/>
        </p:nvSpPr>
        <p:spPr>
          <a:xfrm>
            <a:off x="730440" y="6554160"/>
            <a:ext cx="11977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2" dur="indefinite" restart="never" nodeType="tmRoot">
          <p:childTnLst>
            <p:seq>
              <p:cTn id="413" dur="indefinite" nodeType="mainSeq">
                <p:childTnLst>
                  <p:par>
                    <p:cTn id="414" nodeType="clickEffect" fill="hold">
                      <p:stCondLst>
                        <p:cond delay="indefinite"/>
                      </p:stCondLst>
                      <p:childTnLst>
                        <p:par>
                          <p:cTn id="41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16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418" dur="500"/>
                                        <p:tgtEl>
                                          <p:spTgt spid="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nodeType="clickEffect" fill="hold">
                      <p:stCondLst>
                        <p:cond delay="indefinite"/>
                      </p:stCondLst>
                      <p:childTnLst>
                        <p:par>
                          <p:cTn id="42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21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423" dur="500"/>
                                        <p:tgtEl>
                                          <p:spTgt spid="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nodeType="clickEffect" fill="hold">
                      <p:stCondLst>
                        <p:cond delay="indefinite"/>
                      </p:stCondLst>
                      <p:childTnLst>
                        <p:par>
                          <p:cTn id="42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26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428" dur="500"/>
                                        <p:tgtEl>
                                          <p:spTgt spid="3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nodeType="clickEffect" fill="hold">
                      <p:stCondLst>
                        <p:cond delay="indefinite"/>
                      </p:stCondLst>
                      <p:childTnLst>
                        <p:par>
                          <p:cTn id="43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31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433" dur="500"/>
                                        <p:tgtEl>
                                          <p:spTgt spid="3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2" name="PlaceHolder 1"/>
          <p:cNvSpPr>
            <a:spLocks noGrp="1"/>
          </p:cNvSpPr>
          <p:nvPr>
            <p:ph type="title"/>
          </p:nvPr>
        </p:nvSpPr>
        <p:spPr>
          <a:xfrm>
            <a:off x="2237040" y="525960"/>
            <a:ext cx="3588120" cy="837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IPv6: Adoption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183" name="PlaceHolder 2"/>
          <p:cNvSpPr>
            <a:spLocks noGrp="1"/>
          </p:cNvSpPr>
          <p:nvPr>
            <p:ph/>
          </p:nvPr>
        </p:nvSpPr>
        <p:spPr>
          <a:xfrm>
            <a:off x="2035080" y="1630440"/>
            <a:ext cx="8204760" cy="4875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Google: 8% of clients access services via IPv6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NIST: 1/3 of all US government domains are IPv6 capable</a:t>
            </a:r>
            <a:endParaRPr b="0" lang="en-US" sz="28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Long (long!) time for deployment, use</a:t>
            </a:r>
            <a:endParaRPr b="0" lang="en-US" sz="2800" spc="-1" strike="noStrike">
              <a:latin typeface="Arial"/>
            </a:endParaRPr>
          </a:p>
          <a:p>
            <a:pPr lvl="1" marL="457200" indent="-324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20 years and counting!</a:t>
            </a:r>
            <a:endParaRPr b="0" lang="en-US" sz="2400" spc="-1" strike="noStrike">
              <a:latin typeface="Arial"/>
            </a:endParaRPr>
          </a:p>
          <a:p>
            <a:pPr lvl="1" marL="457200" indent="-324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think of application-level changes in last 20 years: WWW, Facebook, streaming media, Skype, …</a:t>
            </a:r>
            <a:endParaRPr b="0" lang="en-US" sz="2400" spc="-1" strike="noStrike">
              <a:latin typeface="Arial"/>
            </a:endParaRPr>
          </a:p>
          <a:p>
            <a:pPr lvl="1" marL="457200" indent="-324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Why?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3184" name="Picture 3" descr=""/>
          <p:cNvPicPr/>
          <p:nvPr/>
        </p:nvPicPr>
        <p:blipFill>
          <a:blip r:embed="rId1"/>
          <a:stretch/>
        </p:blipFill>
        <p:spPr>
          <a:xfrm>
            <a:off x="10988280" y="404640"/>
            <a:ext cx="1017360" cy="539280"/>
          </a:xfrm>
          <a:prstGeom prst="rect">
            <a:avLst/>
          </a:prstGeom>
          <a:ln w="0">
            <a:noFill/>
          </a:ln>
        </p:spPr>
      </p:pic>
      <p:sp>
        <p:nvSpPr>
          <p:cNvPr id="3185" name="TextBox 4"/>
          <p:cNvSpPr/>
          <p:nvPr/>
        </p:nvSpPr>
        <p:spPr>
          <a:xfrm>
            <a:off x="730440" y="6554160"/>
            <a:ext cx="11977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6" name="Title 1"/>
          <p:cNvSpPr/>
          <p:nvPr/>
        </p:nvSpPr>
        <p:spPr>
          <a:xfrm>
            <a:off x="2035080" y="34812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Generalized Forwarding And SDN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187" name="Rectangle 4"/>
          <p:cNvSpPr/>
          <p:nvPr/>
        </p:nvSpPr>
        <p:spPr>
          <a:xfrm flipV="1">
            <a:off x="4581360" y="2015280"/>
            <a:ext cx="4064400" cy="98172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8" name="Freeform 2"/>
          <p:cNvSpPr/>
          <p:nvPr/>
        </p:nvSpPr>
        <p:spPr>
          <a:xfrm>
            <a:off x="5027760" y="5022720"/>
            <a:ext cx="2846880" cy="1578600"/>
          </a:xfrm>
          <a:custGeom>
            <a:avLst/>
            <a:gdLst/>
            <a:ahLst/>
            <a:rect l="l" t="t" r="r" b="b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9" name="Freeform 6"/>
          <p:cNvSpPr/>
          <p:nvPr/>
        </p:nvSpPr>
        <p:spPr>
          <a:xfrm>
            <a:off x="5665680" y="5326200"/>
            <a:ext cx="541800" cy="294120"/>
          </a:xfrm>
          <a:custGeom>
            <a:avLst/>
            <a:gdLst/>
            <a:ahLst/>
            <a:rect l="l" t="t" r="r" b="b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90" name="Freeform 91"/>
          <p:cNvSpPr/>
          <p:nvPr/>
        </p:nvSpPr>
        <p:spPr>
          <a:xfrm>
            <a:off x="6707160" y="5319720"/>
            <a:ext cx="503640" cy="306720"/>
          </a:xfrm>
          <a:custGeom>
            <a:avLst/>
            <a:gdLst/>
            <a:ahLst/>
            <a:rect l="l" t="t" r="r" b="b"/>
            <a:pathLst>
              <a:path w="318" h="194">
                <a:moveTo>
                  <a:pt x="0" y="0"/>
                </a:moveTo>
                <a:lnTo>
                  <a:pt x="318" y="194"/>
                </a:lnTo>
              </a:path>
            </a:pathLst>
          </a:custGeom>
          <a:noFill/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91" name="Freeform 92"/>
          <p:cNvSpPr/>
          <p:nvPr/>
        </p:nvSpPr>
        <p:spPr>
          <a:xfrm>
            <a:off x="5641920" y="5711760"/>
            <a:ext cx="1226160" cy="343440"/>
          </a:xfrm>
          <a:custGeom>
            <a:avLst/>
            <a:gdLst/>
            <a:ahLst/>
            <a:rect l="l" t="t" r="r" b="b"/>
            <a:pathLst>
              <a:path w="294" h="174">
                <a:moveTo>
                  <a:pt x="0" y="0"/>
                </a:moveTo>
                <a:lnTo>
                  <a:pt x="294" y="174"/>
                </a:lnTo>
              </a:path>
            </a:pathLst>
          </a:custGeom>
          <a:noFill/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92" name="Freeform 93"/>
          <p:cNvSpPr/>
          <p:nvPr/>
        </p:nvSpPr>
        <p:spPr>
          <a:xfrm>
            <a:off x="5987880" y="5635800"/>
            <a:ext cx="991080" cy="640440"/>
          </a:xfrm>
          <a:custGeom>
            <a:avLst/>
            <a:gdLst/>
            <a:ahLst/>
            <a:rect l="l" t="t" r="r" b="b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93" name="Freeform 94"/>
          <p:cNvSpPr/>
          <p:nvPr/>
        </p:nvSpPr>
        <p:spPr>
          <a:xfrm>
            <a:off x="7081920" y="5699160"/>
            <a:ext cx="79920" cy="413280"/>
          </a:xfrm>
          <a:custGeom>
            <a:avLst/>
            <a:gdLst/>
            <a:ahLst/>
            <a:rect l="l" t="t" r="r" b="b"/>
            <a:pathLst>
              <a:path w="118" h="500">
                <a:moveTo>
                  <a:pt x="0" y="500"/>
                </a:moveTo>
                <a:lnTo>
                  <a:pt x="118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94" name="Freeform 95"/>
          <p:cNvSpPr/>
          <p:nvPr/>
        </p:nvSpPr>
        <p:spPr>
          <a:xfrm flipV="1">
            <a:off x="6021360" y="6131160"/>
            <a:ext cx="795960" cy="201960"/>
          </a:xfrm>
          <a:custGeom>
            <a:avLst/>
            <a:gdLst/>
            <a:ahLst/>
            <a:rect l="l" t="t" r="r" b="b"/>
            <a:pathLst>
              <a:path w="370" h="32">
                <a:moveTo>
                  <a:pt x="370" y="32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95" name="Freeform 96"/>
          <p:cNvSpPr/>
          <p:nvPr/>
        </p:nvSpPr>
        <p:spPr>
          <a:xfrm>
            <a:off x="5484960" y="5735520"/>
            <a:ext cx="221040" cy="505440"/>
          </a:xfrm>
          <a:custGeom>
            <a:avLst/>
            <a:gdLst/>
            <a:ahLst/>
            <a:rect l="l" t="t" r="r" b="b"/>
            <a:pathLst>
              <a:path w="176" h="412">
                <a:moveTo>
                  <a:pt x="162" y="408"/>
                </a:moveTo>
                <a:lnTo>
                  <a:pt x="176" y="412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96" name="Rectangle 97"/>
          <p:cNvSpPr/>
          <p:nvPr/>
        </p:nvSpPr>
        <p:spPr>
          <a:xfrm>
            <a:off x="3440160" y="5450040"/>
            <a:ext cx="1205280" cy="236880"/>
          </a:xfrm>
          <a:prstGeom prst="rect">
            <a:avLst/>
          </a:prstGeom>
          <a:solidFill>
            <a:schemeClr val="bg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7" name="Rectangle 98"/>
          <p:cNvSpPr/>
          <p:nvPr/>
        </p:nvSpPr>
        <p:spPr>
          <a:xfrm>
            <a:off x="3406680" y="5473800"/>
            <a:ext cx="1207080" cy="23688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98" name="Line 99"/>
          <p:cNvSpPr/>
          <p:nvPr/>
        </p:nvSpPr>
        <p:spPr>
          <a:xfrm>
            <a:off x="4678200" y="5624280"/>
            <a:ext cx="422280" cy="360"/>
          </a:xfrm>
          <a:prstGeom prst="line">
            <a:avLst/>
          </a:prstGeom>
          <a:ln w="9525">
            <a:solidFill>
              <a:srgbClr val="ed7d3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99" name="Text Box 101"/>
          <p:cNvSpPr/>
          <p:nvPr/>
        </p:nvSpPr>
        <p:spPr>
          <a:xfrm>
            <a:off x="5505840" y="5659560"/>
            <a:ext cx="309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00" name="Text Box 102"/>
          <p:cNvSpPr/>
          <p:nvPr/>
        </p:nvSpPr>
        <p:spPr>
          <a:xfrm>
            <a:off x="5254920" y="5732640"/>
            <a:ext cx="309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01" name="Rectangle 104"/>
          <p:cNvSpPr/>
          <p:nvPr/>
        </p:nvSpPr>
        <p:spPr>
          <a:xfrm>
            <a:off x="3876840" y="5477040"/>
            <a:ext cx="737280" cy="23868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02" name="Text Box 105"/>
          <p:cNvSpPr/>
          <p:nvPr/>
        </p:nvSpPr>
        <p:spPr>
          <a:xfrm>
            <a:off x="3803760" y="5467320"/>
            <a:ext cx="94356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0100 1101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03" name="Text Box 106"/>
          <p:cNvSpPr/>
          <p:nvPr/>
        </p:nvSpPr>
        <p:spPr>
          <a:xfrm>
            <a:off x="3368160" y="6105600"/>
            <a:ext cx="172044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values in arriving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packet’s header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3204" name="Group 25"/>
          <p:cNvGrpSpPr/>
          <p:nvPr/>
        </p:nvGrpSpPr>
        <p:grpSpPr>
          <a:xfrm>
            <a:off x="4403880" y="2162160"/>
            <a:ext cx="4375800" cy="390960"/>
            <a:chOff x="4403880" y="2162160"/>
            <a:chExt cx="4375800" cy="390960"/>
          </a:xfrm>
        </p:grpSpPr>
        <p:sp>
          <p:nvSpPr>
            <p:cNvPr id="3205" name="Oval 5"/>
            <p:cNvSpPr/>
            <p:nvPr/>
          </p:nvSpPr>
          <p:spPr>
            <a:xfrm>
              <a:off x="4671000" y="2162160"/>
              <a:ext cx="3783960" cy="39096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6" name="Text Box 108"/>
            <p:cNvSpPr/>
            <p:nvPr/>
          </p:nvSpPr>
          <p:spPr>
            <a:xfrm>
              <a:off x="4403880" y="2190240"/>
              <a:ext cx="437580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logically-centralized routing controller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3207" name="Line 119"/>
          <p:cNvSpPr/>
          <p:nvPr/>
        </p:nvSpPr>
        <p:spPr>
          <a:xfrm flipV="1">
            <a:off x="4268520" y="5771880"/>
            <a:ext cx="360" cy="4032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08" name="Freeform 122"/>
          <p:cNvSpPr/>
          <p:nvPr/>
        </p:nvSpPr>
        <p:spPr>
          <a:xfrm flipH="1">
            <a:off x="6376320" y="4848120"/>
            <a:ext cx="406800" cy="370440"/>
          </a:xfrm>
          <a:custGeom>
            <a:avLst/>
            <a:gdLst/>
            <a:ahLst/>
            <a:rect l="l" t="t" r="r" b="b"/>
            <a:pathLst>
              <a:path w="1443" h="816">
                <a:moveTo>
                  <a:pt x="0" y="0"/>
                </a:moveTo>
                <a:cubicBezTo>
                  <a:pt x="571" y="285"/>
                  <a:pt x="856" y="408"/>
                  <a:pt x="1076" y="782"/>
                </a:cubicBezTo>
                <a:cubicBezTo>
                  <a:pt x="1185" y="775"/>
                  <a:pt x="1220" y="816"/>
                  <a:pt x="1320" y="788"/>
                </a:cubicBezTo>
                <a:cubicBezTo>
                  <a:pt x="1264" y="347"/>
                  <a:pt x="1276" y="352"/>
                  <a:pt x="1443" y="5"/>
                </a:cubicBezTo>
                <a:cubicBezTo>
                  <a:pt x="867" y="5"/>
                  <a:pt x="233" y="0"/>
                  <a:pt x="0" y="0"/>
                </a:cubicBezTo>
                <a:close/>
              </a:path>
            </a:pathLst>
          </a:custGeom>
          <a:gradFill rotWithShape="0">
            <a:gsLst>
              <a:gs pos="0">
                <a:srgbClr val="f8cbad"/>
              </a:gs>
              <a:gs pos="100000">
                <a:srgbClr val="ffffff"/>
              </a:gs>
            </a:gsLst>
            <a:lin ang="16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9" name="Freeform 122"/>
          <p:cNvSpPr/>
          <p:nvPr/>
        </p:nvSpPr>
        <p:spPr>
          <a:xfrm flipH="1">
            <a:off x="6940800" y="5052960"/>
            <a:ext cx="395640" cy="470520"/>
          </a:xfrm>
          <a:custGeom>
            <a:avLst/>
            <a:gdLst/>
            <a:ahLst/>
            <a:rect l="l" t="t" r="r" b="b"/>
            <a:pathLst>
              <a:path w="10000" h="10000">
                <a:moveTo>
                  <a:pt x="0" y="0"/>
                </a:moveTo>
                <a:cubicBezTo>
                  <a:pt x="3229" y="5733"/>
                  <a:pt x="2358" y="5470"/>
                  <a:pt x="2755" y="9846"/>
                </a:cubicBezTo>
                <a:cubicBezTo>
                  <a:pt x="3854" y="9780"/>
                  <a:pt x="4208" y="10175"/>
                  <a:pt x="5217" y="9905"/>
                </a:cubicBezTo>
                <a:cubicBezTo>
                  <a:pt x="5361" y="4711"/>
                  <a:pt x="8316" y="3397"/>
                  <a:pt x="10000" y="48"/>
                </a:cubicBez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f8cbad"/>
              </a:gs>
              <a:gs pos="100000">
                <a:srgbClr val="ffffff"/>
              </a:gs>
            </a:gsLst>
            <a:lin ang="16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210" name="Group 77"/>
          <p:cNvGrpSpPr/>
          <p:nvPr/>
        </p:nvGrpSpPr>
        <p:grpSpPr>
          <a:xfrm>
            <a:off x="6869160" y="5478480"/>
            <a:ext cx="501840" cy="232560"/>
            <a:chOff x="6869160" y="5478480"/>
            <a:chExt cx="501840" cy="232560"/>
          </a:xfrm>
        </p:grpSpPr>
        <p:sp>
          <p:nvSpPr>
            <p:cNvPr id="3211" name="Oval 78"/>
            <p:cNvSpPr/>
            <p:nvPr/>
          </p:nvSpPr>
          <p:spPr>
            <a:xfrm>
              <a:off x="6873120" y="5583960"/>
              <a:ext cx="496440" cy="12708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12" name="Line 79"/>
            <p:cNvSpPr/>
            <p:nvPr/>
          </p:nvSpPr>
          <p:spPr>
            <a:xfrm>
              <a:off x="6873120" y="5571720"/>
              <a:ext cx="360" cy="7992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13" name="Line 80"/>
            <p:cNvSpPr/>
            <p:nvPr/>
          </p:nvSpPr>
          <p:spPr>
            <a:xfrm>
              <a:off x="7370640" y="5571720"/>
              <a:ext cx="360" cy="7992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14" name="Rectangle 81"/>
            <p:cNvSpPr/>
            <p:nvPr/>
          </p:nvSpPr>
          <p:spPr>
            <a:xfrm>
              <a:off x="6873120" y="5571720"/>
              <a:ext cx="489600" cy="76320"/>
            </a:xfrm>
            <a:prstGeom prst="rect">
              <a:avLst/>
            </a:prstGeom>
            <a:solidFill>
              <a:schemeClr val="hlink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15" name="Oval 82"/>
            <p:cNvSpPr/>
            <p:nvPr/>
          </p:nvSpPr>
          <p:spPr>
            <a:xfrm>
              <a:off x="6869160" y="5478480"/>
              <a:ext cx="496440" cy="14976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216" name="Group 83"/>
            <p:cNvGrpSpPr/>
            <p:nvPr/>
          </p:nvGrpSpPr>
          <p:grpSpPr>
            <a:xfrm>
              <a:off x="6988680" y="5511600"/>
              <a:ext cx="246600" cy="86400"/>
              <a:chOff x="6988680" y="5511600"/>
              <a:chExt cx="246600" cy="86400"/>
            </a:xfrm>
          </p:grpSpPr>
          <p:sp>
            <p:nvSpPr>
              <p:cNvPr id="3217" name="Line 84"/>
              <p:cNvSpPr/>
              <p:nvPr/>
            </p:nvSpPr>
            <p:spPr>
              <a:xfrm flipV="1">
                <a:off x="6988680" y="5511600"/>
                <a:ext cx="88200" cy="180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18" name="Line 85"/>
              <p:cNvSpPr/>
              <p:nvPr/>
            </p:nvSpPr>
            <p:spPr>
              <a:xfrm>
                <a:off x="7157880" y="5596920"/>
                <a:ext cx="77400" cy="36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19" name="Line 86"/>
              <p:cNvSpPr/>
              <p:nvPr/>
            </p:nvSpPr>
            <p:spPr>
              <a:xfrm>
                <a:off x="7069680" y="5513400"/>
                <a:ext cx="91800" cy="8460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220" name="Group 87"/>
            <p:cNvGrpSpPr/>
            <p:nvPr/>
          </p:nvGrpSpPr>
          <p:grpSpPr>
            <a:xfrm>
              <a:off x="6988680" y="5510160"/>
              <a:ext cx="246600" cy="90000"/>
              <a:chOff x="6988680" y="5510160"/>
              <a:chExt cx="246600" cy="90000"/>
            </a:xfrm>
          </p:grpSpPr>
          <p:sp>
            <p:nvSpPr>
              <p:cNvPr id="3221" name="Line 88"/>
              <p:cNvSpPr/>
              <p:nvPr/>
            </p:nvSpPr>
            <p:spPr>
              <a:xfrm>
                <a:off x="6988680" y="5596560"/>
                <a:ext cx="88200" cy="360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22" name="Line 89"/>
              <p:cNvSpPr/>
              <p:nvPr/>
            </p:nvSpPr>
            <p:spPr>
              <a:xfrm>
                <a:off x="7157880" y="5510160"/>
                <a:ext cx="77400" cy="36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23" name="Line 90"/>
              <p:cNvSpPr/>
              <p:nvPr/>
            </p:nvSpPr>
            <p:spPr>
              <a:xfrm flipV="1">
                <a:off x="7069680" y="5510160"/>
                <a:ext cx="91800" cy="8712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3224" name="Freeform 122"/>
          <p:cNvSpPr/>
          <p:nvPr/>
        </p:nvSpPr>
        <p:spPr>
          <a:xfrm flipH="1">
            <a:off x="7231320" y="5572080"/>
            <a:ext cx="346680" cy="559440"/>
          </a:xfrm>
          <a:custGeom>
            <a:avLst/>
            <a:gdLst/>
            <a:ahLst/>
            <a:rect l="l" t="t" r="r" b="b"/>
            <a:pathLst>
              <a:path w="10174" h="12711">
                <a:moveTo>
                  <a:pt x="174" y="9049"/>
                </a:moveTo>
                <a:cubicBezTo>
                  <a:pt x="4475" y="9662"/>
                  <a:pt x="4372" y="8900"/>
                  <a:pt x="9897" y="12711"/>
                </a:cubicBezTo>
                <a:cubicBezTo>
                  <a:pt x="9952" y="11889"/>
                  <a:pt x="9533" y="10766"/>
                  <a:pt x="10174" y="10500"/>
                </a:cubicBezTo>
                <a:cubicBezTo>
                  <a:pt x="2742" y="6806"/>
                  <a:pt x="2583" y="3892"/>
                  <a:pt x="53" y="0"/>
                </a:cubicBezTo>
                <a:cubicBezTo>
                  <a:pt x="-167" y="3529"/>
                  <a:pt x="382" y="5436"/>
                  <a:pt x="174" y="9049"/>
                </a:cubicBezTo>
                <a:close/>
              </a:path>
            </a:pathLst>
          </a:custGeom>
          <a:gradFill rotWithShape="0">
            <a:gsLst>
              <a:gs pos="0">
                <a:srgbClr val="f8cbad"/>
              </a:gs>
              <a:gs pos="100000">
                <a:srgbClr val="ffffff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5" name="Freeform 122"/>
          <p:cNvSpPr/>
          <p:nvPr/>
        </p:nvSpPr>
        <p:spPr>
          <a:xfrm flipH="1">
            <a:off x="4086360" y="5051520"/>
            <a:ext cx="2145240" cy="452880"/>
          </a:xfrm>
          <a:custGeom>
            <a:avLst/>
            <a:gdLst/>
            <a:ahLst/>
            <a:rect l="l" t="t" r="r" b="b"/>
            <a:pathLst>
              <a:path w="37155" h="18057">
                <a:moveTo>
                  <a:pt x="0" y="0"/>
                </a:moveTo>
                <a:cubicBezTo>
                  <a:pt x="3957" y="3493"/>
                  <a:pt x="10944" y="13279"/>
                  <a:pt x="12469" y="17862"/>
                </a:cubicBezTo>
                <a:cubicBezTo>
                  <a:pt x="13224" y="17777"/>
                  <a:pt x="15473" y="18279"/>
                  <a:pt x="16166" y="17936"/>
                </a:cubicBezTo>
                <a:cubicBezTo>
                  <a:pt x="15778" y="12531"/>
                  <a:pt x="29146" y="3783"/>
                  <a:pt x="37155" y="50"/>
                </a:cubicBez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f8cbad"/>
              </a:gs>
              <a:gs pos="100000">
                <a:srgbClr val="ffffff"/>
              </a:gs>
            </a:gsLst>
            <a:lin ang="16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6" name="Text Box 100"/>
          <p:cNvSpPr/>
          <p:nvPr/>
        </p:nvSpPr>
        <p:spPr>
          <a:xfrm>
            <a:off x="5590800" y="5221440"/>
            <a:ext cx="324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3227" name="Group 7"/>
          <p:cNvGrpSpPr/>
          <p:nvPr/>
        </p:nvGrpSpPr>
        <p:grpSpPr>
          <a:xfrm>
            <a:off x="5172120" y="5500800"/>
            <a:ext cx="501840" cy="232200"/>
            <a:chOff x="5172120" y="5500800"/>
            <a:chExt cx="501840" cy="232200"/>
          </a:xfrm>
        </p:grpSpPr>
        <p:sp>
          <p:nvSpPr>
            <p:cNvPr id="3228" name="Oval 8"/>
            <p:cNvSpPr/>
            <p:nvPr/>
          </p:nvSpPr>
          <p:spPr>
            <a:xfrm>
              <a:off x="5176080" y="5605920"/>
              <a:ext cx="496440" cy="12708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29" name="Line 9"/>
            <p:cNvSpPr/>
            <p:nvPr/>
          </p:nvSpPr>
          <p:spPr>
            <a:xfrm>
              <a:off x="5176080" y="5593680"/>
              <a:ext cx="360" cy="8028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0" name="Line 10"/>
            <p:cNvSpPr/>
            <p:nvPr/>
          </p:nvSpPr>
          <p:spPr>
            <a:xfrm>
              <a:off x="5673600" y="5593680"/>
              <a:ext cx="360" cy="8028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1" name="Rectangle 11"/>
            <p:cNvSpPr/>
            <p:nvPr/>
          </p:nvSpPr>
          <p:spPr>
            <a:xfrm>
              <a:off x="5176080" y="5594040"/>
              <a:ext cx="489600" cy="76320"/>
            </a:xfrm>
            <a:prstGeom prst="rect">
              <a:avLst/>
            </a:prstGeom>
            <a:solidFill>
              <a:schemeClr val="hlink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2" name="Oval 12"/>
            <p:cNvSpPr/>
            <p:nvPr/>
          </p:nvSpPr>
          <p:spPr>
            <a:xfrm>
              <a:off x="5172120" y="5500800"/>
              <a:ext cx="496440" cy="14976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233" name="Group 13"/>
            <p:cNvGrpSpPr/>
            <p:nvPr/>
          </p:nvGrpSpPr>
          <p:grpSpPr>
            <a:xfrm>
              <a:off x="5291640" y="5533920"/>
              <a:ext cx="246600" cy="86040"/>
              <a:chOff x="5291640" y="5533920"/>
              <a:chExt cx="246600" cy="86040"/>
            </a:xfrm>
          </p:grpSpPr>
          <p:sp>
            <p:nvSpPr>
              <p:cNvPr id="3234" name="Line 14"/>
              <p:cNvSpPr/>
              <p:nvPr/>
            </p:nvSpPr>
            <p:spPr>
              <a:xfrm flipV="1">
                <a:off x="5291640" y="5533920"/>
                <a:ext cx="88200" cy="180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35" name="Line 15"/>
              <p:cNvSpPr/>
              <p:nvPr/>
            </p:nvSpPr>
            <p:spPr>
              <a:xfrm>
                <a:off x="5460840" y="5619240"/>
                <a:ext cx="77400" cy="36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36" name="Line 16"/>
              <p:cNvSpPr/>
              <p:nvPr/>
            </p:nvSpPr>
            <p:spPr>
              <a:xfrm>
                <a:off x="5372640" y="5535720"/>
                <a:ext cx="91800" cy="8424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237" name="Group 17"/>
            <p:cNvGrpSpPr/>
            <p:nvPr/>
          </p:nvGrpSpPr>
          <p:grpSpPr>
            <a:xfrm>
              <a:off x="5291640" y="5532480"/>
              <a:ext cx="246600" cy="90000"/>
              <a:chOff x="5291640" y="5532480"/>
              <a:chExt cx="246600" cy="90000"/>
            </a:xfrm>
          </p:grpSpPr>
          <p:sp>
            <p:nvSpPr>
              <p:cNvPr id="3238" name="Line 18"/>
              <p:cNvSpPr/>
              <p:nvPr/>
            </p:nvSpPr>
            <p:spPr>
              <a:xfrm>
                <a:off x="5291640" y="5618880"/>
                <a:ext cx="88200" cy="360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39" name="Line 19"/>
              <p:cNvSpPr/>
              <p:nvPr/>
            </p:nvSpPr>
            <p:spPr>
              <a:xfrm>
                <a:off x="5460840" y="5532480"/>
                <a:ext cx="77400" cy="36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40" name="Line 20"/>
              <p:cNvSpPr/>
              <p:nvPr/>
            </p:nvSpPr>
            <p:spPr>
              <a:xfrm flipV="1">
                <a:off x="5372640" y="5532480"/>
                <a:ext cx="91800" cy="8712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3241" name="Freeform 120"/>
          <p:cNvSpPr/>
          <p:nvPr/>
        </p:nvSpPr>
        <p:spPr>
          <a:xfrm>
            <a:off x="5105520" y="5621400"/>
            <a:ext cx="981720" cy="214920"/>
          </a:xfrm>
          <a:custGeom>
            <a:avLst/>
            <a:gdLst/>
            <a:ahLst/>
            <a:rect l="l" t="t" r="r" b="b"/>
            <a:pathLst>
              <a:path w="10042" h="10522">
                <a:moveTo>
                  <a:pt x="0" y="142"/>
                </a:moveTo>
                <a:cubicBezTo>
                  <a:pt x="3431" y="-228"/>
                  <a:pt x="4080" y="76"/>
                  <a:pt x="5443" y="1698"/>
                </a:cubicBezTo>
                <a:cubicBezTo>
                  <a:pt x="6937" y="3705"/>
                  <a:pt x="9198" y="6895"/>
                  <a:pt x="10042" y="10522"/>
                </a:cubicBezTo>
              </a:path>
            </a:pathLst>
          </a:custGeom>
          <a:noFill/>
          <a:ln w="57150">
            <a:solidFill>
              <a:srgbClr val="ff33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42" name="Straight Connector 65"/>
          <p:cNvSpPr/>
          <p:nvPr/>
        </p:nvSpPr>
        <p:spPr>
          <a:xfrm>
            <a:off x="4260600" y="5473440"/>
            <a:ext cx="7920" cy="2383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43" name="Freeform 122"/>
          <p:cNvSpPr/>
          <p:nvPr/>
        </p:nvSpPr>
        <p:spPr>
          <a:xfrm flipH="1">
            <a:off x="6003360" y="6084720"/>
            <a:ext cx="2180160" cy="395640"/>
          </a:xfrm>
          <a:custGeom>
            <a:avLst/>
            <a:gdLst/>
            <a:ahLst/>
            <a:rect l="l" t="t" r="r" b="b"/>
            <a:pathLst>
              <a:path w="10041" h="9117">
                <a:moveTo>
                  <a:pt x="0" y="9005"/>
                </a:moveTo>
                <a:cubicBezTo>
                  <a:pt x="940" y="9678"/>
                  <a:pt x="2065" y="7058"/>
                  <a:pt x="10000" y="8150"/>
                </a:cubicBezTo>
                <a:cubicBezTo>
                  <a:pt x="10012" y="7247"/>
                  <a:pt x="9901" y="6483"/>
                  <a:pt x="10041" y="6191"/>
                </a:cubicBezTo>
                <a:cubicBezTo>
                  <a:pt x="3022" y="5602"/>
                  <a:pt x="1166" y="4276"/>
                  <a:pt x="613" y="0"/>
                </a:cubicBezTo>
                <a:cubicBezTo>
                  <a:pt x="564" y="3878"/>
                  <a:pt x="46" y="5035"/>
                  <a:pt x="0" y="9005"/>
                </a:cubicBezTo>
                <a:close/>
              </a:path>
            </a:pathLst>
          </a:custGeom>
          <a:gradFill rotWithShape="0">
            <a:gsLst>
              <a:gs pos="0">
                <a:srgbClr val="f8cbad">
                  <a:alpha val="61176"/>
                </a:srgbClr>
              </a:gs>
              <a:gs pos="100000">
                <a:srgbClr val="ffffff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244" name="Group 21"/>
          <p:cNvGrpSpPr/>
          <p:nvPr/>
        </p:nvGrpSpPr>
        <p:grpSpPr>
          <a:xfrm>
            <a:off x="5524560" y="6242040"/>
            <a:ext cx="501840" cy="232560"/>
            <a:chOff x="5524560" y="6242040"/>
            <a:chExt cx="501840" cy="232560"/>
          </a:xfrm>
        </p:grpSpPr>
        <p:sp>
          <p:nvSpPr>
            <p:cNvPr id="3245" name="Oval 22"/>
            <p:cNvSpPr/>
            <p:nvPr/>
          </p:nvSpPr>
          <p:spPr>
            <a:xfrm>
              <a:off x="5528520" y="6347520"/>
              <a:ext cx="496440" cy="12708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46" name="Line 23"/>
            <p:cNvSpPr/>
            <p:nvPr/>
          </p:nvSpPr>
          <p:spPr>
            <a:xfrm>
              <a:off x="5528520" y="6335280"/>
              <a:ext cx="360" cy="7992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47" name="Line 24"/>
            <p:cNvSpPr/>
            <p:nvPr/>
          </p:nvSpPr>
          <p:spPr>
            <a:xfrm>
              <a:off x="6026040" y="6335280"/>
              <a:ext cx="360" cy="7992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48" name="Rectangle 25"/>
            <p:cNvSpPr/>
            <p:nvPr/>
          </p:nvSpPr>
          <p:spPr>
            <a:xfrm>
              <a:off x="5528520" y="6335280"/>
              <a:ext cx="489600" cy="76320"/>
            </a:xfrm>
            <a:prstGeom prst="rect">
              <a:avLst/>
            </a:prstGeom>
            <a:solidFill>
              <a:schemeClr val="hlink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49" name="Oval 26"/>
            <p:cNvSpPr/>
            <p:nvPr/>
          </p:nvSpPr>
          <p:spPr>
            <a:xfrm>
              <a:off x="5524560" y="6242040"/>
              <a:ext cx="496440" cy="14976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250" name="Group 27"/>
            <p:cNvGrpSpPr/>
            <p:nvPr/>
          </p:nvGrpSpPr>
          <p:grpSpPr>
            <a:xfrm>
              <a:off x="5644080" y="6275160"/>
              <a:ext cx="246600" cy="86400"/>
              <a:chOff x="5644080" y="6275160"/>
              <a:chExt cx="246600" cy="86400"/>
            </a:xfrm>
          </p:grpSpPr>
          <p:sp>
            <p:nvSpPr>
              <p:cNvPr id="3251" name="Line 28"/>
              <p:cNvSpPr/>
              <p:nvPr/>
            </p:nvSpPr>
            <p:spPr>
              <a:xfrm flipV="1">
                <a:off x="5644080" y="6275160"/>
                <a:ext cx="88200" cy="180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52" name="Line 29"/>
              <p:cNvSpPr/>
              <p:nvPr/>
            </p:nvSpPr>
            <p:spPr>
              <a:xfrm>
                <a:off x="5813280" y="6360480"/>
                <a:ext cx="77400" cy="36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53" name="Line 30"/>
              <p:cNvSpPr/>
              <p:nvPr/>
            </p:nvSpPr>
            <p:spPr>
              <a:xfrm>
                <a:off x="5725080" y="6276960"/>
                <a:ext cx="91800" cy="8460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254" name="Group 31"/>
            <p:cNvGrpSpPr/>
            <p:nvPr/>
          </p:nvGrpSpPr>
          <p:grpSpPr>
            <a:xfrm>
              <a:off x="5644080" y="6273720"/>
              <a:ext cx="246600" cy="90000"/>
              <a:chOff x="5644080" y="6273720"/>
              <a:chExt cx="246600" cy="90000"/>
            </a:xfrm>
          </p:grpSpPr>
          <p:sp>
            <p:nvSpPr>
              <p:cNvPr id="3255" name="Line 32"/>
              <p:cNvSpPr/>
              <p:nvPr/>
            </p:nvSpPr>
            <p:spPr>
              <a:xfrm>
                <a:off x="5644080" y="6360120"/>
                <a:ext cx="88200" cy="360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56" name="Line 33"/>
              <p:cNvSpPr/>
              <p:nvPr/>
            </p:nvSpPr>
            <p:spPr>
              <a:xfrm>
                <a:off x="5813280" y="6273720"/>
                <a:ext cx="77400" cy="36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57" name="Line 34"/>
              <p:cNvSpPr/>
              <p:nvPr/>
            </p:nvSpPr>
            <p:spPr>
              <a:xfrm flipV="1">
                <a:off x="5725080" y="6273720"/>
                <a:ext cx="91800" cy="8712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3258" name="Straight Connector 81"/>
          <p:cNvSpPr/>
          <p:nvPr/>
        </p:nvSpPr>
        <p:spPr>
          <a:xfrm>
            <a:off x="2885760" y="3261960"/>
            <a:ext cx="5856480" cy="360"/>
          </a:xfrm>
          <a:prstGeom prst="line">
            <a:avLst/>
          </a:prstGeom>
          <a:ln w="19050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59" name="Text Box 106"/>
          <p:cNvSpPr/>
          <p:nvPr/>
        </p:nvSpPr>
        <p:spPr>
          <a:xfrm>
            <a:off x="2653200" y="2827440"/>
            <a:ext cx="1506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control plane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60" name="Text Box 106"/>
          <p:cNvSpPr/>
          <p:nvPr/>
        </p:nvSpPr>
        <p:spPr>
          <a:xfrm>
            <a:off x="2681640" y="3313080"/>
            <a:ext cx="1263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data plane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61" name="AutoShape 118"/>
          <p:cNvSpPr/>
          <p:nvPr/>
        </p:nvSpPr>
        <p:spPr>
          <a:xfrm rot="5400000">
            <a:off x="4700160" y="3047760"/>
            <a:ext cx="991080" cy="121320"/>
          </a:xfrm>
          <a:prstGeom prst="rightArrow">
            <a:avLst>
              <a:gd name="adj1" fmla="val 51167"/>
              <a:gd name="adj2" fmla="val 83902"/>
            </a:avLst>
          </a:prstGeom>
          <a:solidFill>
            <a:schemeClr val="accent1">
              <a:lumMod val="50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2" name="Freeform 91"/>
          <p:cNvSpPr/>
          <p:nvPr/>
        </p:nvSpPr>
        <p:spPr>
          <a:xfrm>
            <a:off x="6492960" y="5416560"/>
            <a:ext cx="473760" cy="581400"/>
          </a:xfrm>
          <a:custGeom>
            <a:avLst/>
            <a:gdLst/>
            <a:ahLst/>
            <a:rect l="l" t="t" r="r" b="b"/>
            <a:pathLst>
              <a:path w="318" h="194">
                <a:moveTo>
                  <a:pt x="0" y="0"/>
                </a:moveTo>
                <a:lnTo>
                  <a:pt x="318" y="194"/>
                </a:lnTo>
              </a:path>
            </a:pathLst>
          </a:custGeom>
          <a:noFill/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263" name="Group 35"/>
          <p:cNvGrpSpPr/>
          <p:nvPr/>
        </p:nvGrpSpPr>
        <p:grpSpPr>
          <a:xfrm>
            <a:off x="6199200" y="5195880"/>
            <a:ext cx="501840" cy="232560"/>
            <a:chOff x="6199200" y="5195880"/>
            <a:chExt cx="501840" cy="232560"/>
          </a:xfrm>
        </p:grpSpPr>
        <p:sp>
          <p:nvSpPr>
            <p:cNvPr id="3264" name="Oval 36"/>
            <p:cNvSpPr/>
            <p:nvPr/>
          </p:nvSpPr>
          <p:spPr>
            <a:xfrm>
              <a:off x="6203520" y="5301360"/>
              <a:ext cx="496440" cy="12708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5" name="Line 37"/>
            <p:cNvSpPr/>
            <p:nvPr/>
          </p:nvSpPr>
          <p:spPr>
            <a:xfrm>
              <a:off x="6203160" y="5289120"/>
              <a:ext cx="360" cy="7992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6" name="Line 38"/>
            <p:cNvSpPr/>
            <p:nvPr/>
          </p:nvSpPr>
          <p:spPr>
            <a:xfrm>
              <a:off x="6700680" y="5289120"/>
              <a:ext cx="360" cy="7992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7" name="Rectangle 39"/>
            <p:cNvSpPr/>
            <p:nvPr/>
          </p:nvSpPr>
          <p:spPr>
            <a:xfrm>
              <a:off x="6203520" y="5289120"/>
              <a:ext cx="489600" cy="76320"/>
            </a:xfrm>
            <a:prstGeom prst="rect">
              <a:avLst/>
            </a:prstGeom>
            <a:solidFill>
              <a:schemeClr val="hlink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8" name="Oval 40"/>
            <p:cNvSpPr/>
            <p:nvPr/>
          </p:nvSpPr>
          <p:spPr>
            <a:xfrm>
              <a:off x="6199200" y="5195880"/>
              <a:ext cx="496440" cy="14976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269" name="Group 41"/>
            <p:cNvGrpSpPr/>
            <p:nvPr/>
          </p:nvGrpSpPr>
          <p:grpSpPr>
            <a:xfrm>
              <a:off x="6318720" y="5229000"/>
              <a:ext cx="246600" cy="86400"/>
              <a:chOff x="6318720" y="5229000"/>
              <a:chExt cx="246600" cy="86400"/>
            </a:xfrm>
          </p:grpSpPr>
          <p:sp>
            <p:nvSpPr>
              <p:cNvPr id="3270" name="Line 42"/>
              <p:cNvSpPr/>
              <p:nvPr/>
            </p:nvSpPr>
            <p:spPr>
              <a:xfrm flipV="1">
                <a:off x="6318720" y="5229000"/>
                <a:ext cx="88200" cy="180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71" name="Line 43"/>
              <p:cNvSpPr/>
              <p:nvPr/>
            </p:nvSpPr>
            <p:spPr>
              <a:xfrm>
                <a:off x="6487920" y="5314320"/>
                <a:ext cx="77400" cy="36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72" name="Line 44"/>
              <p:cNvSpPr/>
              <p:nvPr/>
            </p:nvSpPr>
            <p:spPr>
              <a:xfrm>
                <a:off x="6399720" y="5230800"/>
                <a:ext cx="91800" cy="8460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273" name="Group 45"/>
            <p:cNvGrpSpPr/>
            <p:nvPr/>
          </p:nvGrpSpPr>
          <p:grpSpPr>
            <a:xfrm>
              <a:off x="6318720" y="5227560"/>
              <a:ext cx="246600" cy="90000"/>
              <a:chOff x="6318720" y="5227560"/>
              <a:chExt cx="246600" cy="90000"/>
            </a:xfrm>
          </p:grpSpPr>
          <p:sp>
            <p:nvSpPr>
              <p:cNvPr id="3274" name="Line 46"/>
              <p:cNvSpPr/>
              <p:nvPr/>
            </p:nvSpPr>
            <p:spPr>
              <a:xfrm>
                <a:off x="6318720" y="5313960"/>
                <a:ext cx="88200" cy="360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75" name="Line 47"/>
              <p:cNvSpPr/>
              <p:nvPr/>
            </p:nvSpPr>
            <p:spPr>
              <a:xfrm>
                <a:off x="6487920" y="5227560"/>
                <a:ext cx="77400" cy="36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76" name="Line 48"/>
              <p:cNvSpPr/>
              <p:nvPr/>
            </p:nvSpPr>
            <p:spPr>
              <a:xfrm flipV="1">
                <a:off x="6399720" y="5227560"/>
                <a:ext cx="91800" cy="8712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3277" name="Group 63"/>
          <p:cNvGrpSpPr/>
          <p:nvPr/>
        </p:nvGrpSpPr>
        <p:grpSpPr>
          <a:xfrm>
            <a:off x="6750000" y="5962680"/>
            <a:ext cx="501840" cy="232560"/>
            <a:chOff x="6750000" y="5962680"/>
            <a:chExt cx="501840" cy="232560"/>
          </a:xfrm>
        </p:grpSpPr>
        <p:sp>
          <p:nvSpPr>
            <p:cNvPr id="3278" name="Oval 64"/>
            <p:cNvSpPr/>
            <p:nvPr/>
          </p:nvSpPr>
          <p:spPr>
            <a:xfrm>
              <a:off x="6754320" y="6068160"/>
              <a:ext cx="496440" cy="12708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79" name="Line 65"/>
            <p:cNvSpPr/>
            <p:nvPr/>
          </p:nvSpPr>
          <p:spPr>
            <a:xfrm>
              <a:off x="6753960" y="6055920"/>
              <a:ext cx="360" cy="7992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80" name="Line 66"/>
            <p:cNvSpPr/>
            <p:nvPr/>
          </p:nvSpPr>
          <p:spPr>
            <a:xfrm>
              <a:off x="7251480" y="6055920"/>
              <a:ext cx="360" cy="7992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81" name="Rectangle 67"/>
            <p:cNvSpPr/>
            <p:nvPr/>
          </p:nvSpPr>
          <p:spPr>
            <a:xfrm>
              <a:off x="6754320" y="6055920"/>
              <a:ext cx="489600" cy="76320"/>
            </a:xfrm>
            <a:prstGeom prst="rect">
              <a:avLst/>
            </a:prstGeom>
            <a:solidFill>
              <a:schemeClr val="hlink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82" name="Oval 68"/>
            <p:cNvSpPr/>
            <p:nvPr/>
          </p:nvSpPr>
          <p:spPr>
            <a:xfrm>
              <a:off x="6750000" y="5962680"/>
              <a:ext cx="496440" cy="14976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283" name="Group 69"/>
            <p:cNvGrpSpPr/>
            <p:nvPr/>
          </p:nvGrpSpPr>
          <p:grpSpPr>
            <a:xfrm>
              <a:off x="6869880" y="5995800"/>
              <a:ext cx="246600" cy="86400"/>
              <a:chOff x="6869880" y="5995800"/>
              <a:chExt cx="246600" cy="86400"/>
            </a:xfrm>
          </p:grpSpPr>
          <p:sp>
            <p:nvSpPr>
              <p:cNvPr id="3284" name="Line 70"/>
              <p:cNvSpPr/>
              <p:nvPr/>
            </p:nvSpPr>
            <p:spPr>
              <a:xfrm flipV="1">
                <a:off x="6869880" y="5995800"/>
                <a:ext cx="87840" cy="180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85" name="Line 71"/>
              <p:cNvSpPr/>
              <p:nvPr/>
            </p:nvSpPr>
            <p:spPr>
              <a:xfrm>
                <a:off x="7038720" y="6081120"/>
                <a:ext cx="77760" cy="36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86" name="Line 72"/>
              <p:cNvSpPr/>
              <p:nvPr/>
            </p:nvSpPr>
            <p:spPr>
              <a:xfrm>
                <a:off x="6950880" y="5997600"/>
                <a:ext cx="91440" cy="8460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287" name="Group 73"/>
            <p:cNvGrpSpPr/>
            <p:nvPr/>
          </p:nvGrpSpPr>
          <p:grpSpPr>
            <a:xfrm>
              <a:off x="6869880" y="5994360"/>
              <a:ext cx="246600" cy="90000"/>
              <a:chOff x="6869880" y="5994360"/>
              <a:chExt cx="246600" cy="90000"/>
            </a:xfrm>
          </p:grpSpPr>
          <p:sp>
            <p:nvSpPr>
              <p:cNvPr id="3288" name="Line 74"/>
              <p:cNvSpPr/>
              <p:nvPr/>
            </p:nvSpPr>
            <p:spPr>
              <a:xfrm>
                <a:off x="6869880" y="6080760"/>
                <a:ext cx="87840" cy="360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89" name="Line 75"/>
              <p:cNvSpPr/>
              <p:nvPr/>
            </p:nvSpPr>
            <p:spPr>
              <a:xfrm>
                <a:off x="7038720" y="5994360"/>
                <a:ext cx="77760" cy="36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90" name="Line 76"/>
              <p:cNvSpPr/>
              <p:nvPr/>
            </p:nvSpPr>
            <p:spPr>
              <a:xfrm flipV="1">
                <a:off x="6950880" y="5994360"/>
                <a:ext cx="91440" cy="8712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3291" name="TextBox 114"/>
          <p:cNvSpPr/>
          <p:nvPr/>
        </p:nvSpPr>
        <p:spPr>
          <a:xfrm>
            <a:off x="1925640" y="1087560"/>
            <a:ext cx="783180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Each router contains a </a:t>
            </a:r>
            <a:r>
              <a:rPr b="0" i="1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flow table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that is computed and distributed by a </a:t>
            </a:r>
            <a:r>
              <a:rPr b="0" i="1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logically centralized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routing controller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3292" name="Group 115"/>
          <p:cNvGrpSpPr/>
          <p:nvPr/>
        </p:nvGrpSpPr>
        <p:grpSpPr>
          <a:xfrm>
            <a:off x="5022720" y="2647800"/>
            <a:ext cx="328680" cy="247680"/>
            <a:chOff x="5022720" y="2647800"/>
            <a:chExt cx="328680" cy="247680"/>
          </a:xfrm>
        </p:grpSpPr>
        <p:sp>
          <p:nvSpPr>
            <p:cNvPr id="3293" name="Rectangle 129"/>
            <p:cNvSpPr/>
            <p:nvPr/>
          </p:nvSpPr>
          <p:spPr>
            <a:xfrm>
              <a:off x="5024160" y="2647800"/>
              <a:ext cx="326160" cy="246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4" name="Line 130"/>
            <p:cNvSpPr/>
            <p:nvPr/>
          </p:nvSpPr>
          <p:spPr>
            <a:xfrm>
              <a:off x="5257440" y="2689200"/>
              <a:ext cx="1440" cy="2062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5" name="Line 131"/>
            <p:cNvSpPr/>
            <p:nvPr/>
          </p:nvSpPr>
          <p:spPr>
            <a:xfrm>
              <a:off x="5024160" y="2738160"/>
              <a:ext cx="32724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6" name="Line 132"/>
            <p:cNvSpPr/>
            <p:nvPr/>
          </p:nvSpPr>
          <p:spPr>
            <a:xfrm flipV="1">
              <a:off x="5022720" y="2689200"/>
              <a:ext cx="328680" cy="14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7" name="Line 130"/>
            <p:cNvSpPr/>
            <p:nvPr/>
          </p:nvSpPr>
          <p:spPr>
            <a:xfrm>
              <a:off x="5144040" y="2689200"/>
              <a:ext cx="1440" cy="2062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298" name="Group 121"/>
          <p:cNvGrpSpPr/>
          <p:nvPr/>
        </p:nvGrpSpPr>
        <p:grpSpPr>
          <a:xfrm>
            <a:off x="4224240" y="3592440"/>
            <a:ext cx="2003760" cy="1448280"/>
            <a:chOff x="4224240" y="3592440"/>
            <a:chExt cx="2003760" cy="1448280"/>
          </a:xfrm>
        </p:grpSpPr>
        <p:sp>
          <p:nvSpPr>
            <p:cNvPr id="3299" name="Rectangle 4"/>
            <p:cNvSpPr/>
            <p:nvPr/>
          </p:nvSpPr>
          <p:spPr>
            <a:xfrm>
              <a:off x="4238640" y="3592440"/>
              <a:ext cx="1989360" cy="144828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00" name="Rectangle 123"/>
            <p:cNvSpPr/>
            <p:nvPr/>
          </p:nvSpPr>
          <p:spPr>
            <a:xfrm>
              <a:off x="4941720" y="3908520"/>
              <a:ext cx="660960" cy="10594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01" name="Rectangle 124"/>
            <p:cNvSpPr/>
            <p:nvPr/>
          </p:nvSpPr>
          <p:spPr>
            <a:xfrm>
              <a:off x="4316400" y="3911760"/>
              <a:ext cx="621360" cy="10562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02" name="Rectangle 125"/>
            <p:cNvSpPr/>
            <p:nvPr/>
          </p:nvSpPr>
          <p:spPr>
            <a:xfrm>
              <a:off x="4310640" y="3659040"/>
              <a:ext cx="1854360" cy="246960"/>
            </a:xfrm>
            <a:prstGeom prst="rect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03" name="Text Box 110"/>
            <p:cNvSpPr/>
            <p:nvPr/>
          </p:nvSpPr>
          <p:spPr>
            <a:xfrm>
              <a:off x="4433760" y="3620520"/>
              <a:ext cx="153144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local flow table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3304" name="Rectangle 127"/>
            <p:cNvSpPr/>
            <p:nvPr/>
          </p:nvSpPr>
          <p:spPr>
            <a:xfrm>
              <a:off x="5616000" y="3906720"/>
              <a:ext cx="541080" cy="1058760"/>
            </a:xfrm>
            <a:prstGeom prst="rect">
              <a:avLst/>
            </a:prstGeom>
            <a:solidFill>
              <a:srgbClr val="ffcc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05" name="Text Box 111"/>
            <p:cNvSpPr/>
            <p:nvPr/>
          </p:nvSpPr>
          <p:spPr>
            <a:xfrm>
              <a:off x="4224240" y="3902400"/>
              <a:ext cx="2003760" cy="45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headers  counters  actions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306" name="Line 116"/>
            <p:cNvSpPr/>
            <p:nvPr/>
          </p:nvSpPr>
          <p:spPr>
            <a:xfrm>
              <a:off x="4305600" y="4172760"/>
              <a:ext cx="1860480" cy="3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307" name="Group 130"/>
            <p:cNvGrpSpPr/>
            <p:nvPr/>
          </p:nvGrpSpPr>
          <p:grpSpPr>
            <a:xfrm>
              <a:off x="4310640" y="4211280"/>
              <a:ext cx="1839960" cy="207000"/>
              <a:chOff x="4310640" y="4211280"/>
              <a:chExt cx="1839960" cy="207000"/>
            </a:xfrm>
          </p:grpSpPr>
          <p:grpSp>
            <p:nvGrpSpPr>
              <p:cNvPr id="3308" name="Group 181"/>
              <p:cNvGrpSpPr/>
              <p:nvPr/>
            </p:nvGrpSpPr>
            <p:grpSpPr>
              <a:xfrm>
                <a:off x="4310640" y="4211280"/>
                <a:ext cx="1839960" cy="207000"/>
                <a:chOff x="4310640" y="4211280"/>
                <a:chExt cx="1839960" cy="207000"/>
              </a:xfrm>
            </p:grpSpPr>
            <p:sp>
              <p:nvSpPr>
                <p:cNvPr id="3309" name="Rectangle 194"/>
                <p:cNvSpPr/>
                <p:nvPr/>
              </p:nvSpPr>
              <p:spPr>
                <a:xfrm>
                  <a:off x="4310640" y="4211640"/>
                  <a:ext cx="1839960" cy="20664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310" name="Straight Connector 195"/>
                <p:cNvSpPr/>
                <p:nvPr/>
              </p:nvSpPr>
              <p:spPr>
                <a:xfrm>
                  <a:off x="4852800" y="4211280"/>
                  <a:ext cx="360" cy="20520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311" name="Straight Connector 196"/>
                <p:cNvSpPr/>
                <p:nvPr/>
              </p:nvSpPr>
              <p:spPr>
                <a:xfrm>
                  <a:off x="4376520" y="4211280"/>
                  <a:ext cx="360" cy="20520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312" name="Straight Connector 197"/>
                <p:cNvSpPr/>
                <p:nvPr/>
              </p:nvSpPr>
              <p:spPr>
                <a:xfrm>
                  <a:off x="4449960" y="4211280"/>
                  <a:ext cx="360" cy="20520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313" name="Straight Connector 198"/>
                <p:cNvSpPr/>
                <p:nvPr/>
              </p:nvSpPr>
              <p:spPr>
                <a:xfrm>
                  <a:off x="5011920" y="4212360"/>
                  <a:ext cx="360" cy="20484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314" name="Straight Connector 199"/>
                <p:cNvSpPr/>
                <p:nvPr/>
              </p:nvSpPr>
              <p:spPr>
                <a:xfrm>
                  <a:off x="5526720" y="4211280"/>
                  <a:ext cx="360" cy="20520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315" name="Straight Connector 200"/>
                <p:cNvSpPr/>
                <p:nvPr/>
              </p:nvSpPr>
              <p:spPr>
                <a:xfrm>
                  <a:off x="5679000" y="4211280"/>
                  <a:ext cx="360" cy="20520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316" name="Straight Connector 201"/>
                <p:cNvSpPr/>
                <p:nvPr/>
              </p:nvSpPr>
              <p:spPr>
                <a:xfrm>
                  <a:off x="6081480" y="4211280"/>
                  <a:ext cx="360" cy="20520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317" name="Straight Connector 202"/>
                <p:cNvSpPr/>
                <p:nvPr/>
              </p:nvSpPr>
              <p:spPr>
                <a:xfrm>
                  <a:off x="6008040" y="4211280"/>
                  <a:ext cx="360" cy="20520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3318" name="Group 182"/>
              <p:cNvGrpSpPr/>
              <p:nvPr/>
            </p:nvGrpSpPr>
            <p:grpSpPr>
              <a:xfrm>
                <a:off x="4535280" y="4297320"/>
                <a:ext cx="200520" cy="44640"/>
                <a:chOff x="4535280" y="4297320"/>
                <a:chExt cx="200520" cy="44640"/>
              </a:xfrm>
            </p:grpSpPr>
            <p:sp>
              <p:nvSpPr>
                <p:cNvPr id="3319" name="Oval 191"/>
                <p:cNvSpPr/>
                <p:nvPr/>
              </p:nvSpPr>
              <p:spPr>
                <a:xfrm>
                  <a:off x="4535280" y="4297320"/>
                  <a:ext cx="44640" cy="44640"/>
                </a:xfrm>
                <a:prstGeom prst="ellipse">
                  <a:avLst/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320" name="Oval 192"/>
                <p:cNvSpPr/>
                <p:nvPr/>
              </p:nvSpPr>
              <p:spPr>
                <a:xfrm>
                  <a:off x="4613400" y="4297320"/>
                  <a:ext cx="44640" cy="44640"/>
                </a:xfrm>
                <a:prstGeom prst="ellipse">
                  <a:avLst/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321" name="Oval 193"/>
                <p:cNvSpPr/>
                <p:nvPr/>
              </p:nvSpPr>
              <p:spPr>
                <a:xfrm>
                  <a:off x="4691160" y="4297320"/>
                  <a:ext cx="44640" cy="44640"/>
                </a:xfrm>
                <a:prstGeom prst="ellipse">
                  <a:avLst/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3322" name="Group 183"/>
              <p:cNvGrpSpPr/>
              <p:nvPr/>
            </p:nvGrpSpPr>
            <p:grpSpPr>
              <a:xfrm>
                <a:off x="5154120" y="4297320"/>
                <a:ext cx="200520" cy="44640"/>
                <a:chOff x="5154120" y="4297320"/>
                <a:chExt cx="200520" cy="44640"/>
              </a:xfrm>
            </p:grpSpPr>
            <p:sp>
              <p:nvSpPr>
                <p:cNvPr id="3323" name="Oval 188"/>
                <p:cNvSpPr/>
                <p:nvPr/>
              </p:nvSpPr>
              <p:spPr>
                <a:xfrm>
                  <a:off x="5154120" y="4297320"/>
                  <a:ext cx="44640" cy="44640"/>
                </a:xfrm>
                <a:prstGeom prst="ellipse">
                  <a:avLst/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324" name="Oval 189"/>
                <p:cNvSpPr/>
                <p:nvPr/>
              </p:nvSpPr>
              <p:spPr>
                <a:xfrm>
                  <a:off x="5231880" y="4297320"/>
                  <a:ext cx="44640" cy="44640"/>
                </a:xfrm>
                <a:prstGeom prst="ellipse">
                  <a:avLst/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325" name="Oval 190"/>
                <p:cNvSpPr/>
                <p:nvPr/>
              </p:nvSpPr>
              <p:spPr>
                <a:xfrm>
                  <a:off x="5310000" y="4297320"/>
                  <a:ext cx="44640" cy="44640"/>
                </a:xfrm>
                <a:prstGeom prst="ellipse">
                  <a:avLst/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3326" name="Group 184"/>
              <p:cNvGrpSpPr/>
              <p:nvPr/>
            </p:nvGrpSpPr>
            <p:grpSpPr>
              <a:xfrm>
                <a:off x="5753520" y="4297680"/>
                <a:ext cx="200520" cy="44640"/>
                <a:chOff x="5753520" y="4297680"/>
                <a:chExt cx="200520" cy="44640"/>
              </a:xfrm>
            </p:grpSpPr>
            <p:sp>
              <p:nvSpPr>
                <p:cNvPr id="3327" name="Oval 185"/>
                <p:cNvSpPr/>
                <p:nvPr/>
              </p:nvSpPr>
              <p:spPr>
                <a:xfrm>
                  <a:off x="5753520" y="4297680"/>
                  <a:ext cx="44640" cy="44640"/>
                </a:xfrm>
                <a:prstGeom prst="ellipse">
                  <a:avLst/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328" name="Oval 186"/>
                <p:cNvSpPr/>
                <p:nvPr/>
              </p:nvSpPr>
              <p:spPr>
                <a:xfrm>
                  <a:off x="5831280" y="4297680"/>
                  <a:ext cx="44640" cy="44640"/>
                </a:xfrm>
                <a:prstGeom prst="ellipse">
                  <a:avLst/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329" name="Oval 187"/>
                <p:cNvSpPr/>
                <p:nvPr/>
              </p:nvSpPr>
              <p:spPr>
                <a:xfrm>
                  <a:off x="5909400" y="4297680"/>
                  <a:ext cx="44640" cy="44640"/>
                </a:xfrm>
                <a:prstGeom prst="ellipse">
                  <a:avLst/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3330" name="Group 131"/>
            <p:cNvGrpSpPr/>
            <p:nvPr/>
          </p:nvGrpSpPr>
          <p:grpSpPr>
            <a:xfrm>
              <a:off x="4308840" y="4451040"/>
              <a:ext cx="1839960" cy="206640"/>
              <a:chOff x="4308840" y="4451040"/>
              <a:chExt cx="1839960" cy="206640"/>
            </a:xfrm>
          </p:grpSpPr>
          <p:grpSp>
            <p:nvGrpSpPr>
              <p:cNvPr id="3331" name="Group 159"/>
              <p:cNvGrpSpPr/>
              <p:nvPr/>
            </p:nvGrpSpPr>
            <p:grpSpPr>
              <a:xfrm>
                <a:off x="4308840" y="4451040"/>
                <a:ext cx="1839960" cy="206640"/>
                <a:chOff x="4308840" y="4451040"/>
                <a:chExt cx="1839960" cy="206640"/>
              </a:xfrm>
            </p:grpSpPr>
            <p:sp>
              <p:nvSpPr>
                <p:cNvPr id="3332" name="Rectangle 172"/>
                <p:cNvSpPr/>
                <p:nvPr/>
              </p:nvSpPr>
              <p:spPr>
                <a:xfrm>
                  <a:off x="4308840" y="4451040"/>
                  <a:ext cx="1839960" cy="20664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333" name="Straight Connector 173"/>
                <p:cNvSpPr/>
                <p:nvPr/>
              </p:nvSpPr>
              <p:spPr>
                <a:xfrm>
                  <a:off x="4851000" y="4451040"/>
                  <a:ext cx="360" cy="20520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334" name="Straight Connector 174"/>
                <p:cNvSpPr/>
                <p:nvPr/>
              </p:nvSpPr>
              <p:spPr>
                <a:xfrm>
                  <a:off x="4374360" y="4451040"/>
                  <a:ext cx="360" cy="20520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335" name="Straight Connector 175"/>
                <p:cNvSpPr/>
                <p:nvPr/>
              </p:nvSpPr>
              <p:spPr>
                <a:xfrm>
                  <a:off x="4448160" y="4451040"/>
                  <a:ext cx="360" cy="20520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336" name="Straight Connector 176"/>
                <p:cNvSpPr/>
                <p:nvPr/>
              </p:nvSpPr>
              <p:spPr>
                <a:xfrm>
                  <a:off x="5009760" y="4451760"/>
                  <a:ext cx="360" cy="20520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337" name="Straight Connector 177"/>
                <p:cNvSpPr/>
                <p:nvPr/>
              </p:nvSpPr>
              <p:spPr>
                <a:xfrm>
                  <a:off x="5524560" y="4451040"/>
                  <a:ext cx="360" cy="20520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338" name="Straight Connector 178"/>
                <p:cNvSpPr/>
                <p:nvPr/>
              </p:nvSpPr>
              <p:spPr>
                <a:xfrm>
                  <a:off x="5677200" y="4451040"/>
                  <a:ext cx="360" cy="20520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339" name="Straight Connector 179"/>
                <p:cNvSpPr/>
                <p:nvPr/>
              </p:nvSpPr>
              <p:spPr>
                <a:xfrm>
                  <a:off x="6079680" y="4451040"/>
                  <a:ext cx="360" cy="20520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340" name="Straight Connector 180"/>
                <p:cNvSpPr/>
                <p:nvPr/>
              </p:nvSpPr>
              <p:spPr>
                <a:xfrm>
                  <a:off x="6006240" y="4451040"/>
                  <a:ext cx="360" cy="20520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3341" name="Group 160"/>
              <p:cNvGrpSpPr/>
              <p:nvPr/>
            </p:nvGrpSpPr>
            <p:grpSpPr>
              <a:xfrm>
                <a:off x="4533480" y="4536720"/>
                <a:ext cx="200520" cy="44640"/>
                <a:chOff x="4533480" y="4536720"/>
                <a:chExt cx="200520" cy="44640"/>
              </a:xfrm>
            </p:grpSpPr>
            <p:sp>
              <p:nvSpPr>
                <p:cNvPr id="3342" name="Oval 169"/>
                <p:cNvSpPr/>
                <p:nvPr/>
              </p:nvSpPr>
              <p:spPr>
                <a:xfrm>
                  <a:off x="4533480" y="4536720"/>
                  <a:ext cx="44640" cy="44640"/>
                </a:xfrm>
                <a:prstGeom prst="ellipse">
                  <a:avLst/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343" name="Oval 170"/>
                <p:cNvSpPr/>
                <p:nvPr/>
              </p:nvSpPr>
              <p:spPr>
                <a:xfrm>
                  <a:off x="4611240" y="4536720"/>
                  <a:ext cx="44640" cy="44640"/>
                </a:xfrm>
                <a:prstGeom prst="ellipse">
                  <a:avLst/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344" name="Oval 171"/>
                <p:cNvSpPr/>
                <p:nvPr/>
              </p:nvSpPr>
              <p:spPr>
                <a:xfrm>
                  <a:off x="4689360" y="4536720"/>
                  <a:ext cx="44640" cy="44640"/>
                </a:xfrm>
                <a:prstGeom prst="ellipse">
                  <a:avLst/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3345" name="Group 161"/>
              <p:cNvGrpSpPr/>
              <p:nvPr/>
            </p:nvGrpSpPr>
            <p:grpSpPr>
              <a:xfrm>
                <a:off x="5151960" y="4537080"/>
                <a:ext cx="200880" cy="44640"/>
                <a:chOff x="5151960" y="4537080"/>
                <a:chExt cx="200880" cy="44640"/>
              </a:xfrm>
            </p:grpSpPr>
            <p:sp>
              <p:nvSpPr>
                <p:cNvPr id="3346" name="Oval 166"/>
                <p:cNvSpPr/>
                <p:nvPr/>
              </p:nvSpPr>
              <p:spPr>
                <a:xfrm>
                  <a:off x="5151960" y="4537080"/>
                  <a:ext cx="44640" cy="44640"/>
                </a:xfrm>
                <a:prstGeom prst="ellipse">
                  <a:avLst/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347" name="Oval 167"/>
                <p:cNvSpPr/>
                <p:nvPr/>
              </p:nvSpPr>
              <p:spPr>
                <a:xfrm>
                  <a:off x="5230080" y="4537080"/>
                  <a:ext cx="44640" cy="44640"/>
                </a:xfrm>
                <a:prstGeom prst="ellipse">
                  <a:avLst/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348" name="Oval 168"/>
                <p:cNvSpPr/>
                <p:nvPr/>
              </p:nvSpPr>
              <p:spPr>
                <a:xfrm>
                  <a:off x="5308200" y="4537080"/>
                  <a:ext cx="44640" cy="44640"/>
                </a:xfrm>
                <a:prstGeom prst="ellipse">
                  <a:avLst/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3349" name="Group 162"/>
              <p:cNvGrpSpPr/>
              <p:nvPr/>
            </p:nvGrpSpPr>
            <p:grpSpPr>
              <a:xfrm>
                <a:off x="5751720" y="4537440"/>
                <a:ext cx="200520" cy="44640"/>
                <a:chOff x="5751720" y="4537440"/>
                <a:chExt cx="200520" cy="44640"/>
              </a:xfrm>
            </p:grpSpPr>
            <p:sp>
              <p:nvSpPr>
                <p:cNvPr id="3350" name="Oval 163"/>
                <p:cNvSpPr/>
                <p:nvPr/>
              </p:nvSpPr>
              <p:spPr>
                <a:xfrm>
                  <a:off x="5751720" y="4537440"/>
                  <a:ext cx="44640" cy="44640"/>
                </a:xfrm>
                <a:prstGeom prst="ellipse">
                  <a:avLst/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351" name="Oval 164"/>
                <p:cNvSpPr/>
                <p:nvPr/>
              </p:nvSpPr>
              <p:spPr>
                <a:xfrm>
                  <a:off x="5829480" y="4537440"/>
                  <a:ext cx="44640" cy="44640"/>
                </a:xfrm>
                <a:prstGeom prst="ellipse">
                  <a:avLst/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352" name="Oval 165"/>
                <p:cNvSpPr/>
                <p:nvPr/>
              </p:nvSpPr>
              <p:spPr>
                <a:xfrm>
                  <a:off x="5907600" y="4537440"/>
                  <a:ext cx="44640" cy="44640"/>
                </a:xfrm>
                <a:prstGeom prst="ellipse">
                  <a:avLst/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3353" name="Group 132"/>
            <p:cNvGrpSpPr/>
            <p:nvPr/>
          </p:nvGrpSpPr>
          <p:grpSpPr>
            <a:xfrm>
              <a:off x="4313880" y="4758480"/>
              <a:ext cx="1839960" cy="207000"/>
              <a:chOff x="4313880" y="4758480"/>
              <a:chExt cx="1839960" cy="207000"/>
            </a:xfrm>
          </p:grpSpPr>
          <p:grpSp>
            <p:nvGrpSpPr>
              <p:cNvPr id="3354" name="Group 137"/>
              <p:cNvGrpSpPr/>
              <p:nvPr/>
            </p:nvGrpSpPr>
            <p:grpSpPr>
              <a:xfrm>
                <a:off x="4313880" y="4758480"/>
                <a:ext cx="1839960" cy="207000"/>
                <a:chOff x="4313880" y="4758480"/>
                <a:chExt cx="1839960" cy="207000"/>
              </a:xfrm>
            </p:grpSpPr>
            <p:sp>
              <p:nvSpPr>
                <p:cNvPr id="3355" name="Rectangle 150"/>
                <p:cNvSpPr/>
                <p:nvPr/>
              </p:nvSpPr>
              <p:spPr>
                <a:xfrm>
                  <a:off x="4313880" y="4758840"/>
                  <a:ext cx="1839960" cy="20664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356" name="Straight Connector 151"/>
                <p:cNvSpPr/>
                <p:nvPr/>
              </p:nvSpPr>
              <p:spPr>
                <a:xfrm>
                  <a:off x="4856040" y="4758480"/>
                  <a:ext cx="360" cy="20520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357" name="Straight Connector 152"/>
                <p:cNvSpPr/>
                <p:nvPr/>
              </p:nvSpPr>
              <p:spPr>
                <a:xfrm>
                  <a:off x="4379400" y="4758480"/>
                  <a:ext cx="360" cy="20520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358" name="Straight Connector 153"/>
                <p:cNvSpPr/>
                <p:nvPr/>
              </p:nvSpPr>
              <p:spPr>
                <a:xfrm>
                  <a:off x="4453200" y="4758480"/>
                  <a:ext cx="360" cy="20520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359" name="Straight Connector 154"/>
                <p:cNvSpPr/>
                <p:nvPr/>
              </p:nvSpPr>
              <p:spPr>
                <a:xfrm>
                  <a:off x="5014800" y="4759560"/>
                  <a:ext cx="360" cy="20520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360" name="Straight Connector 155"/>
                <p:cNvSpPr/>
                <p:nvPr/>
              </p:nvSpPr>
              <p:spPr>
                <a:xfrm>
                  <a:off x="5529960" y="4758480"/>
                  <a:ext cx="360" cy="20520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361" name="Straight Connector 156"/>
                <p:cNvSpPr/>
                <p:nvPr/>
              </p:nvSpPr>
              <p:spPr>
                <a:xfrm>
                  <a:off x="5682240" y="4758480"/>
                  <a:ext cx="360" cy="20520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362" name="Straight Connector 157"/>
                <p:cNvSpPr/>
                <p:nvPr/>
              </p:nvSpPr>
              <p:spPr>
                <a:xfrm>
                  <a:off x="6084720" y="4758480"/>
                  <a:ext cx="360" cy="20520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363" name="Straight Connector 158"/>
                <p:cNvSpPr/>
                <p:nvPr/>
              </p:nvSpPr>
              <p:spPr>
                <a:xfrm>
                  <a:off x="6011280" y="4758480"/>
                  <a:ext cx="360" cy="20520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3364" name="Group 138"/>
              <p:cNvGrpSpPr/>
              <p:nvPr/>
            </p:nvGrpSpPr>
            <p:grpSpPr>
              <a:xfrm>
                <a:off x="4538520" y="4844520"/>
                <a:ext cx="200520" cy="44640"/>
                <a:chOff x="4538520" y="4844520"/>
                <a:chExt cx="200520" cy="44640"/>
              </a:xfrm>
            </p:grpSpPr>
            <p:sp>
              <p:nvSpPr>
                <p:cNvPr id="3365" name="Oval 147"/>
                <p:cNvSpPr/>
                <p:nvPr/>
              </p:nvSpPr>
              <p:spPr>
                <a:xfrm>
                  <a:off x="4538520" y="4844520"/>
                  <a:ext cx="44640" cy="44640"/>
                </a:xfrm>
                <a:prstGeom prst="ellipse">
                  <a:avLst/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366" name="Oval 148"/>
                <p:cNvSpPr/>
                <p:nvPr/>
              </p:nvSpPr>
              <p:spPr>
                <a:xfrm>
                  <a:off x="4616280" y="4844520"/>
                  <a:ext cx="44640" cy="44640"/>
                </a:xfrm>
                <a:prstGeom prst="ellipse">
                  <a:avLst/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367" name="Oval 149"/>
                <p:cNvSpPr/>
                <p:nvPr/>
              </p:nvSpPr>
              <p:spPr>
                <a:xfrm>
                  <a:off x="4694400" y="4844520"/>
                  <a:ext cx="44640" cy="44640"/>
                </a:xfrm>
                <a:prstGeom prst="ellipse">
                  <a:avLst/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3368" name="Group 139"/>
              <p:cNvGrpSpPr/>
              <p:nvPr/>
            </p:nvGrpSpPr>
            <p:grpSpPr>
              <a:xfrm>
                <a:off x="5157360" y="4844880"/>
                <a:ext cx="200520" cy="44640"/>
                <a:chOff x="5157360" y="4844880"/>
                <a:chExt cx="200520" cy="44640"/>
              </a:xfrm>
            </p:grpSpPr>
            <p:sp>
              <p:nvSpPr>
                <p:cNvPr id="3369" name="Oval 144"/>
                <p:cNvSpPr/>
                <p:nvPr/>
              </p:nvSpPr>
              <p:spPr>
                <a:xfrm>
                  <a:off x="5157360" y="4844880"/>
                  <a:ext cx="44640" cy="44640"/>
                </a:xfrm>
                <a:prstGeom prst="ellipse">
                  <a:avLst/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370" name="Oval 145"/>
                <p:cNvSpPr/>
                <p:nvPr/>
              </p:nvSpPr>
              <p:spPr>
                <a:xfrm>
                  <a:off x="5235120" y="4844880"/>
                  <a:ext cx="44640" cy="44640"/>
                </a:xfrm>
                <a:prstGeom prst="ellipse">
                  <a:avLst/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371" name="Oval 146"/>
                <p:cNvSpPr/>
                <p:nvPr/>
              </p:nvSpPr>
              <p:spPr>
                <a:xfrm>
                  <a:off x="5313240" y="4844880"/>
                  <a:ext cx="44640" cy="44640"/>
                </a:xfrm>
                <a:prstGeom prst="ellipse">
                  <a:avLst/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3372" name="Group 140"/>
              <p:cNvGrpSpPr/>
              <p:nvPr/>
            </p:nvGrpSpPr>
            <p:grpSpPr>
              <a:xfrm>
                <a:off x="5756760" y="4844880"/>
                <a:ext cx="200520" cy="44640"/>
                <a:chOff x="5756760" y="4844880"/>
                <a:chExt cx="200520" cy="44640"/>
              </a:xfrm>
            </p:grpSpPr>
            <p:sp>
              <p:nvSpPr>
                <p:cNvPr id="3373" name="Oval 141"/>
                <p:cNvSpPr/>
                <p:nvPr/>
              </p:nvSpPr>
              <p:spPr>
                <a:xfrm>
                  <a:off x="5756760" y="4844880"/>
                  <a:ext cx="44640" cy="44640"/>
                </a:xfrm>
                <a:prstGeom prst="ellipse">
                  <a:avLst/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374" name="Oval 142"/>
                <p:cNvSpPr/>
                <p:nvPr/>
              </p:nvSpPr>
              <p:spPr>
                <a:xfrm>
                  <a:off x="5834520" y="4844880"/>
                  <a:ext cx="44640" cy="44640"/>
                </a:xfrm>
                <a:prstGeom prst="ellipse">
                  <a:avLst/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375" name="Oval 143"/>
                <p:cNvSpPr/>
                <p:nvPr/>
              </p:nvSpPr>
              <p:spPr>
                <a:xfrm>
                  <a:off x="5912640" y="4844880"/>
                  <a:ext cx="44640" cy="44640"/>
                </a:xfrm>
                <a:prstGeom prst="ellipse">
                  <a:avLst/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sp>
          <p:nvSpPr>
            <p:cNvPr id="3376" name="Line 113"/>
            <p:cNvSpPr/>
            <p:nvPr/>
          </p:nvSpPr>
          <p:spPr>
            <a:xfrm>
              <a:off x="4933080" y="3902400"/>
              <a:ext cx="7920" cy="106560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77" name="Line 113"/>
            <p:cNvSpPr/>
            <p:nvPr/>
          </p:nvSpPr>
          <p:spPr>
            <a:xfrm>
              <a:off x="5604120" y="3907080"/>
              <a:ext cx="7920" cy="10659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78" name="Line 117"/>
            <p:cNvSpPr/>
            <p:nvPr/>
          </p:nvSpPr>
          <p:spPr>
            <a:xfrm>
              <a:off x="4305600" y="3907080"/>
              <a:ext cx="1860480" cy="36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79" name="Rectangle 109"/>
            <p:cNvSpPr/>
            <p:nvPr/>
          </p:nvSpPr>
          <p:spPr>
            <a:xfrm>
              <a:off x="4305600" y="3659040"/>
              <a:ext cx="1859400" cy="131292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380" name="Group 203"/>
          <p:cNvGrpSpPr/>
          <p:nvPr/>
        </p:nvGrpSpPr>
        <p:grpSpPr>
          <a:xfrm>
            <a:off x="6916680" y="4759200"/>
            <a:ext cx="429120" cy="305280"/>
            <a:chOff x="6916680" y="4759200"/>
            <a:chExt cx="429120" cy="305280"/>
          </a:xfrm>
        </p:grpSpPr>
        <p:sp>
          <p:nvSpPr>
            <p:cNvPr id="3381" name="Rectangle 4"/>
            <p:cNvSpPr/>
            <p:nvPr/>
          </p:nvSpPr>
          <p:spPr>
            <a:xfrm>
              <a:off x="6916680" y="4759200"/>
              <a:ext cx="429120" cy="3052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82" name="Rectangle 205"/>
            <p:cNvSpPr/>
            <p:nvPr/>
          </p:nvSpPr>
          <p:spPr>
            <a:xfrm>
              <a:off x="7068960" y="4826160"/>
              <a:ext cx="141840" cy="2228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83" name="Rectangle 206"/>
            <p:cNvSpPr/>
            <p:nvPr/>
          </p:nvSpPr>
          <p:spPr>
            <a:xfrm>
              <a:off x="6932520" y="4827600"/>
              <a:ext cx="133920" cy="2210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84" name="Rectangle 207"/>
            <p:cNvSpPr/>
            <p:nvPr/>
          </p:nvSpPr>
          <p:spPr>
            <a:xfrm>
              <a:off x="6932160" y="4773240"/>
              <a:ext cx="399960" cy="51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85" name="Rectangle 208"/>
            <p:cNvSpPr/>
            <p:nvPr/>
          </p:nvSpPr>
          <p:spPr>
            <a:xfrm>
              <a:off x="7214400" y="4825800"/>
              <a:ext cx="115920" cy="22284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86" name="Line 116"/>
            <p:cNvSpPr/>
            <p:nvPr/>
          </p:nvSpPr>
          <p:spPr>
            <a:xfrm>
              <a:off x="6931080" y="4881960"/>
              <a:ext cx="40212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87" name="Line 113"/>
            <p:cNvSpPr/>
            <p:nvPr/>
          </p:nvSpPr>
          <p:spPr>
            <a:xfrm>
              <a:off x="7066440" y="4824720"/>
              <a:ext cx="1800" cy="225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88" name="Line 113"/>
            <p:cNvSpPr/>
            <p:nvPr/>
          </p:nvSpPr>
          <p:spPr>
            <a:xfrm>
              <a:off x="7211520" y="4825800"/>
              <a:ext cx="1800" cy="225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89" name="Line 117"/>
            <p:cNvSpPr/>
            <p:nvPr/>
          </p:nvSpPr>
          <p:spPr>
            <a:xfrm>
              <a:off x="6931080" y="4825800"/>
              <a:ext cx="40212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90" name="Rectangle 109"/>
            <p:cNvSpPr/>
            <p:nvPr/>
          </p:nvSpPr>
          <p:spPr>
            <a:xfrm>
              <a:off x="6931080" y="4773240"/>
              <a:ext cx="401040" cy="2768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391" name="Group 214"/>
          <p:cNvGrpSpPr/>
          <p:nvPr/>
        </p:nvGrpSpPr>
        <p:grpSpPr>
          <a:xfrm>
            <a:off x="7577280" y="5583240"/>
            <a:ext cx="429120" cy="375120"/>
            <a:chOff x="7577280" y="5583240"/>
            <a:chExt cx="429120" cy="375120"/>
          </a:xfrm>
        </p:grpSpPr>
        <p:sp>
          <p:nvSpPr>
            <p:cNvPr id="3392" name="Rectangle 4"/>
            <p:cNvSpPr/>
            <p:nvPr/>
          </p:nvSpPr>
          <p:spPr>
            <a:xfrm>
              <a:off x="7577280" y="5583240"/>
              <a:ext cx="429120" cy="3751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93" name="Rectangle 216"/>
            <p:cNvSpPr/>
            <p:nvPr/>
          </p:nvSpPr>
          <p:spPr>
            <a:xfrm>
              <a:off x="7729560" y="5665680"/>
              <a:ext cx="141840" cy="273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94" name="Rectangle 217"/>
            <p:cNvSpPr/>
            <p:nvPr/>
          </p:nvSpPr>
          <p:spPr>
            <a:xfrm>
              <a:off x="7593120" y="5665680"/>
              <a:ext cx="133920" cy="273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95" name="Rectangle 218"/>
            <p:cNvSpPr/>
            <p:nvPr/>
          </p:nvSpPr>
          <p:spPr>
            <a:xfrm>
              <a:off x="7592760" y="5600520"/>
              <a:ext cx="399960" cy="633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96" name="Rectangle 219"/>
            <p:cNvSpPr/>
            <p:nvPr/>
          </p:nvSpPr>
          <p:spPr>
            <a:xfrm>
              <a:off x="7874640" y="5664960"/>
              <a:ext cx="115920" cy="27396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97" name="Line 116"/>
            <p:cNvSpPr/>
            <p:nvPr/>
          </p:nvSpPr>
          <p:spPr>
            <a:xfrm>
              <a:off x="7591320" y="5733720"/>
              <a:ext cx="40212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98" name="Line 113"/>
            <p:cNvSpPr/>
            <p:nvPr/>
          </p:nvSpPr>
          <p:spPr>
            <a:xfrm>
              <a:off x="7727040" y="5663520"/>
              <a:ext cx="1800" cy="2768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99" name="Line 113"/>
            <p:cNvSpPr/>
            <p:nvPr/>
          </p:nvSpPr>
          <p:spPr>
            <a:xfrm>
              <a:off x="7872120" y="5664960"/>
              <a:ext cx="1800" cy="2764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00" name="Line 117"/>
            <p:cNvSpPr/>
            <p:nvPr/>
          </p:nvSpPr>
          <p:spPr>
            <a:xfrm>
              <a:off x="7591320" y="5664960"/>
              <a:ext cx="40212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01" name="Rectangle 109"/>
            <p:cNvSpPr/>
            <p:nvPr/>
          </p:nvSpPr>
          <p:spPr>
            <a:xfrm>
              <a:off x="7591680" y="5600520"/>
              <a:ext cx="401040" cy="3398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402" name="Group 225"/>
          <p:cNvGrpSpPr/>
          <p:nvPr/>
        </p:nvGrpSpPr>
        <p:grpSpPr>
          <a:xfrm>
            <a:off x="8007480" y="6132600"/>
            <a:ext cx="430560" cy="373680"/>
            <a:chOff x="8007480" y="6132600"/>
            <a:chExt cx="430560" cy="373680"/>
          </a:xfrm>
        </p:grpSpPr>
        <p:sp>
          <p:nvSpPr>
            <p:cNvPr id="3403" name="Rectangle 4"/>
            <p:cNvSpPr/>
            <p:nvPr/>
          </p:nvSpPr>
          <p:spPr>
            <a:xfrm>
              <a:off x="8007480" y="6132600"/>
              <a:ext cx="430560" cy="3736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04" name="Rectangle 227"/>
            <p:cNvSpPr/>
            <p:nvPr/>
          </p:nvSpPr>
          <p:spPr>
            <a:xfrm>
              <a:off x="8159760" y="6213600"/>
              <a:ext cx="143280" cy="273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05" name="Rectangle 228"/>
            <p:cNvSpPr/>
            <p:nvPr/>
          </p:nvSpPr>
          <p:spPr>
            <a:xfrm>
              <a:off x="8024760" y="6215040"/>
              <a:ext cx="133920" cy="271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06" name="Rectangle 229"/>
            <p:cNvSpPr/>
            <p:nvPr/>
          </p:nvSpPr>
          <p:spPr>
            <a:xfrm>
              <a:off x="8022960" y="6149880"/>
              <a:ext cx="401400" cy="63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07" name="Rectangle 230"/>
            <p:cNvSpPr/>
            <p:nvPr/>
          </p:nvSpPr>
          <p:spPr>
            <a:xfrm>
              <a:off x="8306280" y="6213600"/>
              <a:ext cx="116640" cy="27288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08" name="Line 116"/>
            <p:cNvSpPr/>
            <p:nvPr/>
          </p:nvSpPr>
          <p:spPr>
            <a:xfrm>
              <a:off x="8021520" y="6282360"/>
              <a:ext cx="40392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09" name="Line 113"/>
            <p:cNvSpPr/>
            <p:nvPr/>
          </p:nvSpPr>
          <p:spPr>
            <a:xfrm>
              <a:off x="8157960" y="6212520"/>
              <a:ext cx="1440" cy="2754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10" name="Line 113"/>
            <p:cNvSpPr/>
            <p:nvPr/>
          </p:nvSpPr>
          <p:spPr>
            <a:xfrm>
              <a:off x="8303400" y="6213600"/>
              <a:ext cx="1800" cy="2757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11" name="Line 117"/>
            <p:cNvSpPr/>
            <p:nvPr/>
          </p:nvSpPr>
          <p:spPr>
            <a:xfrm>
              <a:off x="8021520" y="6213600"/>
              <a:ext cx="40392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12" name="Rectangle 109"/>
            <p:cNvSpPr/>
            <p:nvPr/>
          </p:nvSpPr>
          <p:spPr>
            <a:xfrm>
              <a:off x="8021880" y="6149880"/>
              <a:ext cx="402480" cy="3384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413" name="Group 236"/>
          <p:cNvGrpSpPr/>
          <p:nvPr/>
        </p:nvGrpSpPr>
        <p:grpSpPr>
          <a:xfrm>
            <a:off x="6359400" y="4545000"/>
            <a:ext cx="430560" cy="305280"/>
            <a:chOff x="6359400" y="4545000"/>
            <a:chExt cx="430560" cy="305280"/>
          </a:xfrm>
        </p:grpSpPr>
        <p:sp>
          <p:nvSpPr>
            <p:cNvPr id="3414" name="Rectangle 4"/>
            <p:cNvSpPr/>
            <p:nvPr/>
          </p:nvSpPr>
          <p:spPr>
            <a:xfrm>
              <a:off x="6359400" y="4545000"/>
              <a:ext cx="430560" cy="3052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15" name="Rectangle 238"/>
            <p:cNvSpPr/>
            <p:nvPr/>
          </p:nvSpPr>
          <p:spPr>
            <a:xfrm>
              <a:off x="6512040" y="4611600"/>
              <a:ext cx="143280" cy="2228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16" name="Rectangle 239"/>
            <p:cNvSpPr/>
            <p:nvPr/>
          </p:nvSpPr>
          <p:spPr>
            <a:xfrm>
              <a:off x="6377040" y="4613400"/>
              <a:ext cx="133920" cy="2210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17" name="Rectangle 240"/>
            <p:cNvSpPr/>
            <p:nvPr/>
          </p:nvSpPr>
          <p:spPr>
            <a:xfrm>
              <a:off x="6375240" y="4559040"/>
              <a:ext cx="401400" cy="51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18" name="Rectangle 241"/>
            <p:cNvSpPr/>
            <p:nvPr/>
          </p:nvSpPr>
          <p:spPr>
            <a:xfrm>
              <a:off x="6658200" y="4611600"/>
              <a:ext cx="116640" cy="22284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19" name="Line 116"/>
            <p:cNvSpPr/>
            <p:nvPr/>
          </p:nvSpPr>
          <p:spPr>
            <a:xfrm>
              <a:off x="6373800" y="4667400"/>
              <a:ext cx="40356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20" name="Line 113"/>
            <p:cNvSpPr/>
            <p:nvPr/>
          </p:nvSpPr>
          <p:spPr>
            <a:xfrm>
              <a:off x="6509880" y="4610520"/>
              <a:ext cx="1800" cy="2250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21" name="Line 113"/>
            <p:cNvSpPr/>
            <p:nvPr/>
          </p:nvSpPr>
          <p:spPr>
            <a:xfrm>
              <a:off x="6655680" y="4611240"/>
              <a:ext cx="1440" cy="225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22" name="Line 117"/>
            <p:cNvSpPr/>
            <p:nvPr/>
          </p:nvSpPr>
          <p:spPr>
            <a:xfrm>
              <a:off x="6373800" y="4611240"/>
              <a:ext cx="40356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23" name="Rectangle 109"/>
            <p:cNvSpPr/>
            <p:nvPr/>
          </p:nvSpPr>
          <p:spPr>
            <a:xfrm>
              <a:off x="6374160" y="4559040"/>
              <a:ext cx="402480" cy="2768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424" name="Straight Arrow Connector 247"/>
          <p:cNvSpPr/>
          <p:nvPr/>
        </p:nvSpPr>
        <p:spPr>
          <a:xfrm>
            <a:off x="6575400" y="2895480"/>
            <a:ext cx="360" cy="189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9973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25" name="Straight Arrow Connector 248"/>
          <p:cNvSpPr/>
          <p:nvPr/>
        </p:nvSpPr>
        <p:spPr>
          <a:xfrm>
            <a:off x="7088040" y="2903400"/>
            <a:ext cx="43200" cy="211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9973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26" name="Straight Arrow Connector 249"/>
          <p:cNvSpPr/>
          <p:nvPr/>
        </p:nvSpPr>
        <p:spPr>
          <a:xfrm>
            <a:off x="7719840" y="2895480"/>
            <a:ext cx="62280" cy="294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9973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27" name="Straight Arrow Connector 250"/>
          <p:cNvSpPr/>
          <p:nvPr/>
        </p:nvSpPr>
        <p:spPr>
          <a:xfrm>
            <a:off x="8193240" y="2895480"/>
            <a:ext cx="21240" cy="3491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9973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428" name="Group 251"/>
          <p:cNvGrpSpPr/>
          <p:nvPr/>
        </p:nvGrpSpPr>
        <p:grpSpPr>
          <a:xfrm>
            <a:off x="8029440" y="2647800"/>
            <a:ext cx="326880" cy="247680"/>
            <a:chOff x="8029440" y="2647800"/>
            <a:chExt cx="326880" cy="247680"/>
          </a:xfrm>
        </p:grpSpPr>
        <p:sp>
          <p:nvSpPr>
            <p:cNvPr id="3429" name="Rectangle 129"/>
            <p:cNvSpPr/>
            <p:nvPr/>
          </p:nvSpPr>
          <p:spPr>
            <a:xfrm>
              <a:off x="8030880" y="2647800"/>
              <a:ext cx="324720" cy="246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30" name="Line 130"/>
            <p:cNvSpPr/>
            <p:nvPr/>
          </p:nvSpPr>
          <p:spPr>
            <a:xfrm>
              <a:off x="8263080" y="2689200"/>
              <a:ext cx="1440" cy="2062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31" name="Line 131"/>
            <p:cNvSpPr/>
            <p:nvPr/>
          </p:nvSpPr>
          <p:spPr>
            <a:xfrm>
              <a:off x="8030880" y="2738160"/>
              <a:ext cx="32544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32" name="Line 132"/>
            <p:cNvSpPr/>
            <p:nvPr/>
          </p:nvSpPr>
          <p:spPr>
            <a:xfrm flipV="1">
              <a:off x="8029440" y="2689200"/>
              <a:ext cx="326880" cy="14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33" name="Line 130"/>
            <p:cNvSpPr/>
            <p:nvPr/>
          </p:nvSpPr>
          <p:spPr>
            <a:xfrm>
              <a:off x="8150400" y="2689200"/>
              <a:ext cx="1440" cy="2062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434" name="Group 257"/>
          <p:cNvGrpSpPr/>
          <p:nvPr/>
        </p:nvGrpSpPr>
        <p:grpSpPr>
          <a:xfrm>
            <a:off x="7538760" y="2647800"/>
            <a:ext cx="327240" cy="247680"/>
            <a:chOff x="7538760" y="2647800"/>
            <a:chExt cx="327240" cy="247680"/>
          </a:xfrm>
        </p:grpSpPr>
        <p:sp>
          <p:nvSpPr>
            <p:cNvPr id="3435" name="Rectangle 129"/>
            <p:cNvSpPr/>
            <p:nvPr/>
          </p:nvSpPr>
          <p:spPr>
            <a:xfrm>
              <a:off x="7540560" y="2647800"/>
              <a:ext cx="324720" cy="246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36" name="Line 130"/>
            <p:cNvSpPr/>
            <p:nvPr/>
          </p:nvSpPr>
          <p:spPr>
            <a:xfrm>
              <a:off x="7772400" y="2689200"/>
              <a:ext cx="1440" cy="2062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37" name="Line 131"/>
            <p:cNvSpPr/>
            <p:nvPr/>
          </p:nvSpPr>
          <p:spPr>
            <a:xfrm>
              <a:off x="7540200" y="2738160"/>
              <a:ext cx="32580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38" name="Line 132"/>
            <p:cNvSpPr/>
            <p:nvPr/>
          </p:nvSpPr>
          <p:spPr>
            <a:xfrm flipV="1">
              <a:off x="7538760" y="2689200"/>
              <a:ext cx="327240" cy="14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39" name="Line 130"/>
            <p:cNvSpPr/>
            <p:nvPr/>
          </p:nvSpPr>
          <p:spPr>
            <a:xfrm>
              <a:off x="7659720" y="2689200"/>
              <a:ext cx="1440" cy="2062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440" name="Group 263"/>
          <p:cNvGrpSpPr/>
          <p:nvPr/>
        </p:nvGrpSpPr>
        <p:grpSpPr>
          <a:xfrm>
            <a:off x="6910200" y="2647800"/>
            <a:ext cx="326880" cy="247680"/>
            <a:chOff x="6910200" y="2647800"/>
            <a:chExt cx="326880" cy="247680"/>
          </a:xfrm>
        </p:grpSpPr>
        <p:sp>
          <p:nvSpPr>
            <p:cNvPr id="3441" name="Rectangle 129"/>
            <p:cNvSpPr/>
            <p:nvPr/>
          </p:nvSpPr>
          <p:spPr>
            <a:xfrm>
              <a:off x="6911640" y="2647800"/>
              <a:ext cx="324720" cy="246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42" name="Line 130"/>
            <p:cNvSpPr/>
            <p:nvPr/>
          </p:nvSpPr>
          <p:spPr>
            <a:xfrm>
              <a:off x="7143840" y="2689200"/>
              <a:ext cx="1440" cy="2062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43" name="Line 131"/>
            <p:cNvSpPr/>
            <p:nvPr/>
          </p:nvSpPr>
          <p:spPr>
            <a:xfrm>
              <a:off x="6911640" y="2738160"/>
              <a:ext cx="32544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44" name="Line 132"/>
            <p:cNvSpPr/>
            <p:nvPr/>
          </p:nvSpPr>
          <p:spPr>
            <a:xfrm flipV="1">
              <a:off x="6910200" y="2689200"/>
              <a:ext cx="326880" cy="14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45" name="Line 130"/>
            <p:cNvSpPr/>
            <p:nvPr/>
          </p:nvSpPr>
          <p:spPr>
            <a:xfrm>
              <a:off x="7031160" y="2689200"/>
              <a:ext cx="1440" cy="2062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446" name="Group 269"/>
          <p:cNvGrpSpPr/>
          <p:nvPr/>
        </p:nvGrpSpPr>
        <p:grpSpPr>
          <a:xfrm>
            <a:off x="6410160" y="2647800"/>
            <a:ext cx="328680" cy="247680"/>
            <a:chOff x="6410160" y="2647800"/>
            <a:chExt cx="328680" cy="247680"/>
          </a:xfrm>
        </p:grpSpPr>
        <p:sp>
          <p:nvSpPr>
            <p:cNvPr id="3447" name="Rectangle 129"/>
            <p:cNvSpPr/>
            <p:nvPr/>
          </p:nvSpPr>
          <p:spPr>
            <a:xfrm>
              <a:off x="6411600" y="2647800"/>
              <a:ext cx="326160" cy="246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48" name="Line 130"/>
            <p:cNvSpPr/>
            <p:nvPr/>
          </p:nvSpPr>
          <p:spPr>
            <a:xfrm>
              <a:off x="6644880" y="2689200"/>
              <a:ext cx="1440" cy="2062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49" name="Line 131"/>
            <p:cNvSpPr/>
            <p:nvPr/>
          </p:nvSpPr>
          <p:spPr>
            <a:xfrm>
              <a:off x="6411600" y="2738160"/>
              <a:ext cx="32724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50" name="Line 132"/>
            <p:cNvSpPr/>
            <p:nvPr/>
          </p:nvSpPr>
          <p:spPr>
            <a:xfrm flipV="1">
              <a:off x="6410160" y="2689200"/>
              <a:ext cx="328680" cy="14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51" name="Line 130"/>
            <p:cNvSpPr/>
            <p:nvPr/>
          </p:nvSpPr>
          <p:spPr>
            <a:xfrm>
              <a:off x="6531480" y="2689200"/>
              <a:ext cx="1440" cy="2062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3452" name="Picture 267" descr=""/>
          <p:cNvPicPr/>
          <p:nvPr/>
        </p:nvPicPr>
        <p:blipFill>
          <a:blip r:embed="rId1"/>
          <a:stretch/>
        </p:blipFill>
        <p:spPr>
          <a:xfrm>
            <a:off x="10988280" y="404640"/>
            <a:ext cx="1017360" cy="539280"/>
          </a:xfrm>
          <a:prstGeom prst="rect">
            <a:avLst/>
          </a:prstGeom>
          <a:ln w="0">
            <a:noFill/>
          </a:ln>
        </p:spPr>
      </p:pic>
      <p:sp>
        <p:nvSpPr>
          <p:cNvPr id="3453" name="TextBox 268"/>
          <p:cNvSpPr/>
          <p:nvPr/>
        </p:nvSpPr>
        <p:spPr>
          <a:xfrm>
            <a:off x="730440" y="6554160"/>
            <a:ext cx="11977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PlaceHolder 1"/>
          <p:cNvSpPr>
            <a:spLocks noGrp="1"/>
          </p:cNvSpPr>
          <p:nvPr>
            <p:ph type="title"/>
          </p:nvPr>
        </p:nvSpPr>
        <p:spPr>
          <a:xfrm>
            <a:off x="2149560" y="35028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Two Key Network-Layer Functions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42" name="PlaceHolder 2"/>
          <p:cNvSpPr>
            <a:spLocks noGrp="1"/>
          </p:cNvSpPr>
          <p:nvPr>
            <p:ph/>
          </p:nvPr>
        </p:nvSpPr>
        <p:spPr>
          <a:xfrm>
            <a:off x="2178720" y="1275480"/>
            <a:ext cx="4191480" cy="3753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network-layer functions: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forwarding: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move packets from router’s input to appropriate router output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routing: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determine route taken by packets from source to destination</a:t>
            </a:r>
            <a:endParaRPr b="0" lang="en-US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routing algorithms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843" name="Rectangle 4"/>
          <p:cNvSpPr/>
          <p:nvPr/>
        </p:nvSpPr>
        <p:spPr>
          <a:xfrm>
            <a:off x="6370560" y="1884240"/>
            <a:ext cx="4191480" cy="436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85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analogy: taking a trip</a:t>
            </a:r>
            <a:endParaRPr b="0" lang="en-US" sz="2800" spc="-1" strike="noStrike">
              <a:latin typeface="Arial"/>
            </a:endParaRPr>
          </a:p>
          <a:p>
            <a:pPr marL="347760" indent="-347760">
              <a:lnSpc>
                <a:spcPct val="85000"/>
              </a:lnSpc>
              <a:spcBef>
                <a:spcPts val="601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forwarding: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process of getting through single interchange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844" name="Rectangle 4"/>
          <p:cNvSpPr/>
          <p:nvPr/>
        </p:nvSpPr>
        <p:spPr>
          <a:xfrm>
            <a:off x="6311880" y="3881520"/>
            <a:ext cx="4191480" cy="142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7760" indent="-347760">
              <a:lnSpc>
                <a:spcPct val="85000"/>
              </a:lnSpc>
              <a:spcBef>
                <a:spcPts val="60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i="1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routing: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process of planning trip from source to destination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959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561"/>
              </a:spcBef>
              <a:buNone/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845" name="Picture 5" descr=""/>
          <p:cNvPicPr/>
          <p:nvPr/>
        </p:nvPicPr>
        <p:blipFill>
          <a:blip r:embed="rId1"/>
          <a:stretch/>
        </p:blipFill>
        <p:spPr>
          <a:xfrm>
            <a:off x="10885680" y="472680"/>
            <a:ext cx="1017360" cy="539280"/>
          </a:xfrm>
          <a:prstGeom prst="rect">
            <a:avLst/>
          </a:prstGeom>
          <a:ln w="0">
            <a:noFill/>
          </a:ln>
        </p:spPr>
      </p:pic>
      <p:sp>
        <p:nvSpPr>
          <p:cNvPr id="846" name="TextBox 6"/>
          <p:cNvSpPr/>
          <p:nvPr/>
        </p:nvSpPr>
        <p:spPr>
          <a:xfrm>
            <a:off x="213120" y="6550200"/>
            <a:ext cx="11977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PlaceHolder 1"/>
          <p:cNvSpPr>
            <a:spLocks noGrp="1"/>
          </p:cNvSpPr>
          <p:nvPr>
            <p:ph type="title"/>
          </p:nvPr>
        </p:nvSpPr>
        <p:spPr>
          <a:xfrm>
            <a:off x="2057400" y="146520"/>
            <a:ext cx="802224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Network Layer: Data Plane, Control Plane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848" name="PlaceHolder 2"/>
          <p:cNvSpPr>
            <a:spLocks noGrp="1"/>
          </p:cNvSpPr>
          <p:nvPr>
            <p:ph/>
          </p:nvPr>
        </p:nvSpPr>
        <p:spPr>
          <a:xfrm>
            <a:off x="1908360" y="1288800"/>
            <a:ext cx="3824640" cy="4647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Data Plane</a:t>
            </a:r>
            <a:endParaRPr b="0" lang="en-US" sz="2800" spc="-1" strike="noStrike">
              <a:latin typeface="Arial"/>
            </a:endParaRPr>
          </a:p>
          <a:p>
            <a:pPr marL="291960" indent="-2919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local, per-router function</a:t>
            </a:r>
            <a:endParaRPr b="0" lang="en-US" sz="2400" spc="-1" strike="noStrike">
              <a:latin typeface="Arial"/>
            </a:endParaRPr>
          </a:p>
          <a:p>
            <a:pPr marL="291960" indent="-2919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determines how datagram arriving on router input port is forwarded to router output port</a:t>
            </a:r>
            <a:endParaRPr b="0" lang="en-US" sz="2400" spc="-1" strike="noStrike">
              <a:latin typeface="Arial"/>
            </a:endParaRPr>
          </a:p>
          <a:p>
            <a:pPr marL="291960" indent="-2919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forwarding function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849" name="Rectangle 3"/>
          <p:cNvSpPr/>
          <p:nvPr/>
        </p:nvSpPr>
        <p:spPr>
          <a:xfrm>
            <a:off x="5796720" y="1143000"/>
            <a:ext cx="4489920" cy="464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85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Control Plane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network-wide logic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determines how datagram is routed among routers along end-end path from source host to destination host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two control-plane approaches:</a:t>
            </a:r>
            <a:endParaRPr b="0" lang="en-US" sz="2400" spc="-1" strike="noStrike">
              <a:latin typeface="Arial"/>
            </a:endParaRPr>
          </a:p>
          <a:p>
            <a:pPr lvl="1" marL="689040" indent="-23184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90"/>
                </a:solidFill>
                <a:latin typeface="Arial Unicode MS"/>
                <a:ea typeface="Arial Unicode MS"/>
              </a:rPr>
              <a:t>traditional routing algorithms: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implemented in routers</a:t>
            </a:r>
            <a:endParaRPr b="0" lang="en-US" sz="2400" spc="-1" strike="noStrike">
              <a:latin typeface="Arial"/>
            </a:endParaRPr>
          </a:p>
          <a:p>
            <a:pPr lvl="1" marL="689040" indent="-23184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90"/>
                </a:solidFill>
                <a:latin typeface="Arial Unicode MS"/>
                <a:ea typeface="Arial Unicode MS"/>
              </a:rPr>
              <a:t>software-defined networking (SDN)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: implemented in (remote) servers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343080" indent="-343080">
              <a:lnSpc>
                <a:spcPct val="85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grpSp>
        <p:nvGrpSpPr>
          <p:cNvPr id="850" name="Group 8"/>
          <p:cNvGrpSpPr/>
          <p:nvPr/>
        </p:nvGrpSpPr>
        <p:grpSpPr>
          <a:xfrm>
            <a:off x="2120760" y="4378320"/>
            <a:ext cx="3642480" cy="1581840"/>
            <a:chOff x="2120760" y="4378320"/>
            <a:chExt cx="3642480" cy="1581840"/>
          </a:xfrm>
        </p:grpSpPr>
        <p:sp>
          <p:nvSpPr>
            <p:cNvPr id="851" name="Freeform 2"/>
            <p:cNvSpPr/>
            <p:nvPr/>
          </p:nvSpPr>
          <p:spPr>
            <a:xfrm>
              <a:off x="3870360" y="5046840"/>
              <a:ext cx="1892880" cy="913320"/>
            </a:xfrm>
            <a:custGeom>
              <a:avLst/>
              <a:gdLst/>
              <a:ahLst/>
              <a:rect l="l" t="t" r="r" b="b"/>
              <a:pathLst>
                <a:path w="10001" h="10125">
                  <a:moveTo>
                    <a:pt x="4" y="4039"/>
                  </a:moveTo>
                  <a:cubicBezTo>
                    <a:pt x="-29" y="2271"/>
                    <a:pt x="194" y="2100"/>
                    <a:pt x="715" y="1595"/>
                  </a:cubicBezTo>
                  <a:cubicBezTo>
                    <a:pt x="1236" y="1089"/>
                    <a:pt x="2417" y="1272"/>
                    <a:pt x="3130" y="1006"/>
                  </a:cubicBezTo>
                  <a:cubicBezTo>
                    <a:pt x="3843" y="740"/>
                    <a:pt x="4397" y="0"/>
                    <a:pt x="4995" y="0"/>
                  </a:cubicBezTo>
                  <a:cubicBezTo>
                    <a:pt x="5593" y="1"/>
                    <a:pt x="6206" y="926"/>
                    <a:pt x="6720" y="1009"/>
                  </a:cubicBezTo>
                  <a:cubicBezTo>
                    <a:pt x="7234" y="1092"/>
                    <a:pt x="7536" y="241"/>
                    <a:pt x="8082" y="497"/>
                  </a:cubicBezTo>
                  <a:cubicBezTo>
                    <a:pt x="8628" y="756"/>
                    <a:pt x="9854" y="442"/>
                    <a:pt x="9989" y="2989"/>
                  </a:cubicBezTo>
                  <a:cubicBezTo>
                    <a:pt x="10124" y="5536"/>
                    <a:pt x="9098" y="5742"/>
                    <a:pt x="8599" y="6797"/>
                  </a:cubicBezTo>
                  <a:cubicBezTo>
                    <a:pt x="8100" y="7852"/>
                    <a:pt x="7544" y="8981"/>
                    <a:pt x="6995" y="9322"/>
                  </a:cubicBezTo>
                  <a:cubicBezTo>
                    <a:pt x="6446" y="9663"/>
                    <a:pt x="5793" y="8957"/>
                    <a:pt x="5307" y="8843"/>
                  </a:cubicBezTo>
                  <a:cubicBezTo>
                    <a:pt x="4819" y="8726"/>
                    <a:pt x="4628" y="10048"/>
                    <a:pt x="4371" y="9912"/>
                  </a:cubicBezTo>
                  <a:cubicBezTo>
                    <a:pt x="4114" y="9775"/>
                    <a:pt x="3505" y="10355"/>
                    <a:pt x="3140" y="10019"/>
                  </a:cubicBezTo>
                  <a:cubicBezTo>
                    <a:pt x="2774" y="9683"/>
                    <a:pt x="2820" y="8138"/>
                    <a:pt x="2179" y="7895"/>
                  </a:cubicBezTo>
                  <a:cubicBezTo>
                    <a:pt x="1586" y="6800"/>
                    <a:pt x="1549" y="8137"/>
                    <a:pt x="1187" y="7495"/>
                  </a:cubicBezTo>
                  <a:cubicBezTo>
                    <a:pt x="825" y="6852"/>
                    <a:pt x="-7" y="6157"/>
                    <a:pt x="4" y="4039"/>
                  </a:cubicBezTo>
                  <a:close/>
                </a:path>
              </a:pathLst>
            </a:custGeom>
            <a:gradFill rotWithShape="0">
              <a:gsLst>
                <a:gs pos="50000">
                  <a:srgbClr val="ffffff"/>
                </a:gs>
                <a:gs pos="100000">
                  <a:srgbClr val="66ccff"/>
                </a:gs>
              </a:gsLst>
              <a:lin ang="108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2" name="Straight Connector 10"/>
            <p:cNvSpPr/>
            <p:nvPr/>
          </p:nvSpPr>
          <p:spPr>
            <a:xfrm flipV="1">
              <a:off x="4539960" y="5168880"/>
              <a:ext cx="500040" cy="1569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853" name="Straight Connector 11"/>
            <p:cNvSpPr/>
            <p:nvPr/>
          </p:nvSpPr>
          <p:spPr>
            <a:xfrm>
              <a:off x="4389120" y="5384520"/>
              <a:ext cx="862200" cy="104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854" name="Straight Connector 12"/>
            <p:cNvSpPr/>
            <p:nvPr/>
          </p:nvSpPr>
          <p:spPr>
            <a:xfrm>
              <a:off x="4402080" y="5491080"/>
              <a:ext cx="714240" cy="2746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855" name="Straight Connector 13"/>
            <p:cNvSpPr/>
            <p:nvPr/>
          </p:nvSpPr>
          <p:spPr>
            <a:xfrm flipH="1">
              <a:off x="2562120" y="5411520"/>
              <a:ext cx="1506600" cy="1800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856" name="TextBox 265"/>
            <p:cNvSpPr/>
            <p:nvPr/>
          </p:nvSpPr>
          <p:spPr>
            <a:xfrm>
              <a:off x="4473000" y="5083920"/>
              <a:ext cx="2772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1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857" name="TextBox 281"/>
            <p:cNvSpPr/>
            <p:nvPr/>
          </p:nvSpPr>
          <p:spPr>
            <a:xfrm>
              <a:off x="4647600" y="5371200"/>
              <a:ext cx="2772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2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858" name="TextBox 282"/>
            <p:cNvSpPr/>
            <p:nvPr/>
          </p:nvSpPr>
          <p:spPr>
            <a:xfrm>
              <a:off x="4343040" y="5472720"/>
              <a:ext cx="2772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3</a:t>
              </a:r>
              <a:endParaRPr b="0" lang="en-US" sz="1200" spc="-1" strike="noStrike">
                <a:latin typeface="Arial"/>
              </a:endParaRPr>
            </a:p>
          </p:txBody>
        </p:sp>
        <p:grpSp>
          <p:nvGrpSpPr>
            <p:cNvPr id="859" name="Group 5"/>
            <p:cNvGrpSpPr/>
            <p:nvPr/>
          </p:nvGrpSpPr>
          <p:grpSpPr>
            <a:xfrm>
              <a:off x="2216880" y="4847400"/>
              <a:ext cx="1615680" cy="519480"/>
              <a:chOff x="2216880" y="4847400"/>
              <a:chExt cx="1615680" cy="519480"/>
            </a:xfrm>
          </p:grpSpPr>
          <p:sp>
            <p:nvSpPr>
              <p:cNvPr id="860" name="Rectangle 97"/>
              <p:cNvSpPr/>
              <p:nvPr/>
            </p:nvSpPr>
            <p:spPr>
              <a:xfrm>
                <a:off x="2243520" y="5094720"/>
                <a:ext cx="1288800" cy="207000"/>
              </a:xfrm>
              <a:prstGeom prst="rect">
                <a:avLst/>
              </a:prstGeom>
              <a:solidFill>
                <a:schemeClr val="bg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1" name="Rectangle 98"/>
              <p:cNvSpPr/>
              <p:nvPr/>
            </p:nvSpPr>
            <p:spPr>
              <a:xfrm>
                <a:off x="2216880" y="5115240"/>
                <a:ext cx="1279800" cy="20700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2" name="Line 99"/>
              <p:cNvSpPr/>
              <p:nvPr/>
            </p:nvSpPr>
            <p:spPr>
              <a:xfrm>
                <a:off x="3361320" y="5230440"/>
                <a:ext cx="471240" cy="360"/>
              </a:xfrm>
              <a:prstGeom prst="line">
                <a:avLst/>
              </a:prstGeom>
              <a:ln w="9525">
                <a:solidFill>
                  <a:srgbClr val="ed7d31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3" name="Rectangle 104"/>
              <p:cNvSpPr/>
              <p:nvPr/>
            </p:nvSpPr>
            <p:spPr>
              <a:xfrm>
                <a:off x="2918520" y="5118120"/>
                <a:ext cx="475560" cy="2084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4" name="Text Box 105"/>
              <p:cNvSpPr/>
              <p:nvPr/>
            </p:nvSpPr>
            <p:spPr>
              <a:xfrm>
                <a:off x="2842920" y="5094720"/>
                <a:ext cx="569880" cy="272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2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0111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865" name="Line 119"/>
              <p:cNvSpPr/>
              <p:nvPr/>
            </p:nvSpPr>
            <p:spPr>
              <a:xfrm>
                <a:off x="2674080" y="4847400"/>
                <a:ext cx="405720" cy="29988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866" name="TextBox 6"/>
            <p:cNvSpPr/>
            <p:nvPr/>
          </p:nvSpPr>
          <p:spPr>
            <a:xfrm>
              <a:off x="2120760" y="4378320"/>
              <a:ext cx="1990800" cy="515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values in arriving 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packet header</a:t>
              </a:r>
              <a:endParaRPr b="0" lang="en-US" sz="1400" spc="-1" strike="noStrike">
                <a:latin typeface="Arial"/>
              </a:endParaRPr>
            </a:p>
          </p:txBody>
        </p:sp>
        <p:grpSp>
          <p:nvGrpSpPr>
            <p:cNvPr id="867" name="Group 357"/>
            <p:cNvGrpSpPr/>
            <p:nvPr/>
          </p:nvGrpSpPr>
          <p:grpSpPr>
            <a:xfrm>
              <a:off x="3992400" y="5268240"/>
              <a:ext cx="565200" cy="292320"/>
              <a:chOff x="3992400" y="5268240"/>
              <a:chExt cx="565200" cy="292320"/>
            </a:xfrm>
          </p:grpSpPr>
          <p:sp>
            <p:nvSpPr>
              <p:cNvPr id="868" name="Oval 21"/>
              <p:cNvSpPr/>
              <p:nvPr/>
            </p:nvSpPr>
            <p:spPr>
              <a:xfrm flipV="1">
                <a:off x="3994200" y="5347440"/>
                <a:ext cx="562320" cy="213120"/>
              </a:xfrm>
              <a:prstGeom prst="ellipse">
                <a:avLst/>
              </a:prstGeom>
              <a:gradFill rotWithShape="0">
                <a:gsLst>
                  <a:gs pos="0">
                    <a:srgbClr val="262699"/>
                  </a:gs>
                  <a:gs pos="100000">
                    <a:srgbClr val="8585e0"/>
                  </a:gs>
                </a:gsLst>
                <a:lin ang="0"/>
              </a:gradFill>
              <a:ln w="6350">
                <a:solidFill>
                  <a:srgbClr val="000000"/>
                </a:solidFill>
                <a:round/>
              </a:ln>
              <a:effectLst>
                <a:outerShdw blurRad="39960" dir="5400000" dist="23040" rotWithShape="0">
                  <a:srgbClr val="808080">
                    <a:alpha val="3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9" name="Rectangle 22"/>
              <p:cNvSpPr/>
              <p:nvPr/>
            </p:nvSpPr>
            <p:spPr>
              <a:xfrm>
                <a:off x="3992400" y="5378400"/>
                <a:ext cx="564120" cy="76680"/>
              </a:xfrm>
              <a:prstGeom prst="rect">
                <a:avLst/>
              </a:prstGeom>
              <a:gradFill rotWithShape="0">
                <a:gsLst>
                  <a:gs pos="0">
                    <a:srgbClr val="c55a11"/>
                  </a:gs>
                  <a:gs pos="100000">
                    <a:srgbClr val="f4b183"/>
                  </a:gs>
                </a:gsLst>
                <a:lin ang="10800000"/>
              </a:gradFill>
              <a:ln w="25400">
                <a:noFill/>
              </a:ln>
              <a:effectLst>
                <a:outerShdw blurRad="3996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870" name="Oval 23"/>
              <p:cNvSpPr/>
              <p:nvPr/>
            </p:nvSpPr>
            <p:spPr>
              <a:xfrm flipV="1">
                <a:off x="3992400" y="5268240"/>
                <a:ext cx="562320" cy="213120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</a:ln>
              <a:effectLst>
                <a:outerShdw blurRad="39960" dir="5400000" dist="23040" rotWithShape="0">
                  <a:srgbClr val="808080">
                    <a:alpha val="3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1" name="Freeform 24"/>
              <p:cNvSpPr/>
              <p:nvPr/>
            </p:nvSpPr>
            <p:spPr>
              <a:xfrm>
                <a:off x="4137120" y="5334120"/>
                <a:ext cx="273600" cy="106920"/>
              </a:xfrm>
              <a:custGeom>
                <a:avLst/>
                <a:gdLst/>
                <a:ahLst/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996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872" name="Freeform 25"/>
              <p:cNvSpPr/>
              <p:nvPr/>
            </p:nvSpPr>
            <p:spPr>
              <a:xfrm>
                <a:off x="4108320" y="5307120"/>
                <a:ext cx="330840" cy="73440"/>
              </a:xfrm>
              <a:custGeom>
                <a:avLst/>
                <a:gdLst/>
                <a:ahLst/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 w="0">
                <a:noFill/>
              </a:ln>
              <a:effectLst>
                <a:outerShdw blurRad="3996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3" name="Freeform 26"/>
              <p:cNvSpPr/>
              <p:nvPr/>
            </p:nvSpPr>
            <p:spPr>
              <a:xfrm>
                <a:off x="4325760" y="5370480"/>
                <a:ext cx="121320" cy="64080"/>
              </a:xfrm>
              <a:custGeom>
                <a:avLst/>
                <a:gdLst/>
                <a:ahLst/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 w="0">
                <a:noFill/>
              </a:ln>
              <a:effectLst>
                <a:outerShdw blurRad="3996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4" name="Freeform 27"/>
              <p:cNvSpPr/>
              <p:nvPr/>
            </p:nvSpPr>
            <p:spPr>
              <a:xfrm>
                <a:off x="4102200" y="5371920"/>
                <a:ext cx="119520" cy="64080"/>
              </a:xfrm>
              <a:custGeom>
                <a:avLst/>
                <a:gdLst/>
                <a:ahLst/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 w="0">
                <a:noFill/>
              </a:ln>
              <a:effectLst>
                <a:outerShdw blurRad="3996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5" name="Straight Connector 28"/>
              <p:cNvSpPr/>
              <p:nvPr/>
            </p:nvSpPr>
            <p:spPr>
              <a:xfrm flipH="1" flipV="1">
                <a:off x="3992400" y="5376600"/>
                <a:ext cx="1440" cy="82800"/>
              </a:xfrm>
              <a:prstGeom prst="line">
                <a:avLst/>
              </a:prstGeom>
              <a:ln w="63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6" name="Straight Connector 29"/>
              <p:cNvSpPr/>
              <p:nvPr/>
            </p:nvSpPr>
            <p:spPr>
              <a:xfrm flipH="1" flipV="1">
                <a:off x="4555800" y="5375160"/>
                <a:ext cx="1800" cy="82440"/>
              </a:xfrm>
              <a:prstGeom prst="line">
                <a:avLst/>
              </a:prstGeom>
              <a:ln w="63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877" name="Freeform 120"/>
            <p:cNvSpPr/>
            <p:nvPr/>
          </p:nvSpPr>
          <p:spPr>
            <a:xfrm>
              <a:off x="3772440" y="5279040"/>
              <a:ext cx="981360" cy="232200"/>
            </a:xfrm>
            <a:custGeom>
              <a:avLst/>
              <a:gdLst/>
              <a:ahLst/>
              <a:rect l="l" t="t" r="r" b="b"/>
              <a:pathLst>
                <a:path w="554" h="167">
                  <a:moveTo>
                    <a:pt x="0" y="10"/>
                  </a:moveTo>
                  <a:cubicBezTo>
                    <a:pt x="102" y="0"/>
                    <a:pt x="240" y="5"/>
                    <a:pt x="324" y="26"/>
                  </a:cubicBezTo>
                  <a:cubicBezTo>
                    <a:pt x="416" y="52"/>
                    <a:pt x="502" y="120"/>
                    <a:pt x="554" y="167"/>
                  </a:cubicBezTo>
                </a:path>
              </a:pathLst>
            </a:custGeom>
            <a:noFill/>
            <a:ln w="57150">
              <a:solidFill>
                <a:srgbClr val="ff33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878" name="Picture 32" descr=""/>
          <p:cNvPicPr/>
          <p:nvPr/>
        </p:nvPicPr>
        <p:blipFill>
          <a:blip r:embed="rId1"/>
          <a:stretch/>
        </p:blipFill>
        <p:spPr>
          <a:xfrm>
            <a:off x="10885680" y="472680"/>
            <a:ext cx="1017360" cy="539280"/>
          </a:xfrm>
          <a:prstGeom prst="rect">
            <a:avLst/>
          </a:prstGeom>
          <a:ln w="0">
            <a:noFill/>
          </a:ln>
        </p:spPr>
      </p:pic>
      <p:sp>
        <p:nvSpPr>
          <p:cNvPr id="879" name="TextBox 33"/>
          <p:cNvSpPr/>
          <p:nvPr/>
        </p:nvSpPr>
        <p:spPr>
          <a:xfrm>
            <a:off x="213120" y="6550200"/>
            <a:ext cx="11977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4" dur="indefinite" restart="never" nodeType="tmRoot">
          <p:childTnLst>
            <p:seq>
              <p:cTn id="45" dur="indefinite" nodeType="mainSeq">
                <p:childTnLst>
                  <p:par>
                    <p:cTn id="46" nodeType="clickEffect" fill="hold">
                      <p:stCondLst>
                        <p:cond delay="indefinite"/>
                      </p:stCondLst>
                      <p:childTnLst>
                        <p:par>
                          <p:cTn id="4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8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50" dur="500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Freeform 2"/>
          <p:cNvSpPr/>
          <p:nvPr/>
        </p:nvSpPr>
        <p:spPr>
          <a:xfrm>
            <a:off x="4116240" y="5437080"/>
            <a:ext cx="4026240" cy="938880"/>
          </a:xfrm>
          <a:custGeom>
            <a:avLst/>
            <a:gdLst/>
            <a:ahLst/>
            <a:rect l="l" t="t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1" name="Straight Connector 147"/>
          <p:cNvSpPr/>
          <p:nvPr/>
        </p:nvSpPr>
        <p:spPr>
          <a:xfrm flipV="1">
            <a:off x="4746600" y="5589360"/>
            <a:ext cx="1315800" cy="1317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82" name="Straight Connector 149"/>
          <p:cNvSpPr/>
          <p:nvPr/>
        </p:nvSpPr>
        <p:spPr>
          <a:xfrm>
            <a:off x="4635360" y="5775120"/>
            <a:ext cx="2259000" cy="3002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83" name="Straight Connector 152"/>
          <p:cNvSpPr/>
          <p:nvPr/>
        </p:nvSpPr>
        <p:spPr>
          <a:xfrm>
            <a:off x="4647960" y="5881680"/>
            <a:ext cx="714600" cy="2743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84" name="Straight Connector 156"/>
          <p:cNvSpPr/>
          <p:nvPr/>
        </p:nvSpPr>
        <p:spPr>
          <a:xfrm flipV="1">
            <a:off x="5665680" y="6075360"/>
            <a:ext cx="1247760" cy="80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85" name="Straight Connector 158"/>
          <p:cNvSpPr/>
          <p:nvPr/>
        </p:nvSpPr>
        <p:spPr>
          <a:xfrm>
            <a:off x="6325920" y="5621040"/>
            <a:ext cx="1057320" cy="1238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86" name="Straight Connector 160"/>
          <p:cNvSpPr/>
          <p:nvPr/>
        </p:nvSpPr>
        <p:spPr>
          <a:xfrm flipV="1">
            <a:off x="5609880" y="5775120"/>
            <a:ext cx="1791000" cy="3002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87" name="Straight Connector 162"/>
          <p:cNvSpPr/>
          <p:nvPr/>
        </p:nvSpPr>
        <p:spPr>
          <a:xfrm flipV="1">
            <a:off x="6937200" y="5803560"/>
            <a:ext cx="588960" cy="271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88" name="Straight Connector 164"/>
          <p:cNvSpPr/>
          <p:nvPr/>
        </p:nvSpPr>
        <p:spPr>
          <a:xfrm>
            <a:off x="6080040" y="5589360"/>
            <a:ext cx="814320" cy="3999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grpSp>
        <p:nvGrpSpPr>
          <p:cNvPr id="889" name="Group 7"/>
          <p:cNvGrpSpPr/>
          <p:nvPr/>
        </p:nvGrpSpPr>
        <p:grpSpPr>
          <a:xfrm>
            <a:off x="5205240" y="6014160"/>
            <a:ext cx="563400" cy="292680"/>
            <a:chOff x="5205240" y="6014160"/>
            <a:chExt cx="563400" cy="292680"/>
          </a:xfrm>
        </p:grpSpPr>
        <p:sp>
          <p:nvSpPr>
            <p:cNvPr id="890" name="Oval 317"/>
            <p:cNvSpPr/>
            <p:nvPr/>
          </p:nvSpPr>
          <p:spPr>
            <a:xfrm flipV="1">
              <a:off x="5207040" y="6093720"/>
              <a:ext cx="560880" cy="213120"/>
            </a:xfrm>
            <a:prstGeom prst="ellipse">
              <a:avLst/>
            </a:prstGeom>
            <a:gradFill rotWithShape="0">
              <a:gsLst>
                <a:gs pos="0">
                  <a:srgbClr val="262699"/>
                </a:gs>
                <a:gs pos="100000">
                  <a:srgbClr val="8585e0"/>
                </a:gs>
              </a:gsLst>
              <a:lin ang="0"/>
            </a:gradFill>
            <a:ln w="6350">
              <a:solidFill>
                <a:srgbClr val="000000"/>
              </a:solidFill>
              <a:round/>
            </a:ln>
            <a:effectLst>
              <a:outerShdw blurRad="39960" dir="5400000" dist="23040" rotWithShape="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91" name="Rectangle 318"/>
            <p:cNvSpPr/>
            <p:nvPr/>
          </p:nvSpPr>
          <p:spPr>
            <a:xfrm>
              <a:off x="5205240" y="6124680"/>
              <a:ext cx="562320" cy="76680"/>
            </a:xfrm>
            <a:prstGeom prst="rect">
              <a:avLst/>
            </a:prstGeom>
            <a:gradFill rotWithShape="0">
              <a:gsLst>
                <a:gs pos="0">
                  <a:srgbClr val="c55a11"/>
                </a:gs>
                <a:gs pos="100000">
                  <a:srgbClr val="f4b183"/>
                </a:gs>
              </a:gsLst>
              <a:lin ang="10800000"/>
            </a:gradFill>
            <a:ln w="25400"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92" name="Oval 319"/>
            <p:cNvSpPr/>
            <p:nvPr/>
          </p:nvSpPr>
          <p:spPr>
            <a:xfrm flipV="1">
              <a:off x="5205240" y="6014160"/>
              <a:ext cx="560880" cy="2131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</a:ln>
            <a:effectLst>
              <a:outerShdw blurRad="39960" dir="5400000" dist="23040" rotWithShape="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93" name="Freeform 323"/>
            <p:cNvSpPr/>
            <p:nvPr/>
          </p:nvSpPr>
          <p:spPr>
            <a:xfrm>
              <a:off x="5349960" y="6080040"/>
              <a:ext cx="271800" cy="106920"/>
            </a:xfrm>
            <a:custGeom>
              <a:avLst/>
              <a:gdLst/>
              <a:ahLst/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94" name="Freeform 324"/>
            <p:cNvSpPr/>
            <p:nvPr/>
          </p:nvSpPr>
          <p:spPr>
            <a:xfrm>
              <a:off x="5321160" y="6053040"/>
              <a:ext cx="329040" cy="73440"/>
            </a:xfrm>
            <a:custGeom>
              <a:avLst/>
              <a:gdLst/>
              <a:ahLst/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 w="0"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95" name="Freeform 325"/>
            <p:cNvSpPr/>
            <p:nvPr/>
          </p:nvSpPr>
          <p:spPr>
            <a:xfrm>
              <a:off x="5538960" y="6116760"/>
              <a:ext cx="119520" cy="64080"/>
            </a:xfrm>
            <a:custGeom>
              <a:avLst/>
              <a:gdLst/>
              <a:ahLst/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 w="0"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96" name="Freeform 326"/>
            <p:cNvSpPr/>
            <p:nvPr/>
          </p:nvSpPr>
          <p:spPr>
            <a:xfrm>
              <a:off x="5315040" y="6118200"/>
              <a:ext cx="118080" cy="64080"/>
            </a:xfrm>
            <a:custGeom>
              <a:avLst/>
              <a:gdLst/>
              <a:ahLst/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 w="0"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97" name="Straight Connector 321"/>
            <p:cNvSpPr/>
            <p:nvPr/>
          </p:nvSpPr>
          <p:spPr>
            <a:xfrm flipH="1" flipV="1">
              <a:off x="5205240" y="6122880"/>
              <a:ext cx="1440" cy="82440"/>
            </a:xfrm>
            <a:prstGeom prst="line">
              <a:avLst/>
            </a:prstGeom>
            <a:ln w="63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8" name="Straight Connector 322"/>
            <p:cNvSpPr/>
            <p:nvPr/>
          </p:nvSpPr>
          <p:spPr>
            <a:xfrm flipH="1" flipV="1">
              <a:off x="5767200" y="6121080"/>
              <a:ext cx="1440" cy="82800"/>
            </a:xfrm>
            <a:prstGeom prst="line">
              <a:avLst/>
            </a:prstGeom>
            <a:ln w="63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99" name="Group 327"/>
          <p:cNvGrpSpPr/>
          <p:nvPr/>
        </p:nvGrpSpPr>
        <p:grpSpPr>
          <a:xfrm>
            <a:off x="5900400" y="5473080"/>
            <a:ext cx="565200" cy="290880"/>
            <a:chOff x="5900400" y="5473080"/>
            <a:chExt cx="565200" cy="290880"/>
          </a:xfrm>
        </p:grpSpPr>
        <p:sp>
          <p:nvSpPr>
            <p:cNvPr id="900" name="Oval 328"/>
            <p:cNvSpPr/>
            <p:nvPr/>
          </p:nvSpPr>
          <p:spPr>
            <a:xfrm flipV="1">
              <a:off x="5902200" y="5550840"/>
              <a:ext cx="562320" cy="213120"/>
            </a:xfrm>
            <a:prstGeom prst="ellipse">
              <a:avLst/>
            </a:prstGeom>
            <a:gradFill rotWithShape="0">
              <a:gsLst>
                <a:gs pos="0">
                  <a:srgbClr val="262699"/>
                </a:gs>
                <a:gs pos="100000">
                  <a:srgbClr val="8585e0"/>
                </a:gs>
              </a:gsLst>
              <a:lin ang="0"/>
            </a:gradFill>
            <a:ln w="6350">
              <a:solidFill>
                <a:srgbClr val="000000"/>
              </a:solidFill>
              <a:round/>
            </a:ln>
            <a:effectLst>
              <a:outerShdw blurRad="39960" dir="5400000" dist="23040" rotWithShape="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901" name="Rectangle 329"/>
            <p:cNvSpPr/>
            <p:nvPr/>
          </p:nvSpPr>
          <p:spPr>
            <a:xfrm>
              <a:off x="5900760" y="5583240"/>
              <a:ext cx="564120" cy="75240"/>
            </a:xfrm>
            <a:prstGeom prst="rect">
              <a:avLst/>
            </a:prstGeom>
            <a:gradFill rotWithShape="0">
              <a:gsLst>
                <a:gs pos="0">
                  <a:srgbClr val="c55a11"/>
                </a:gs>
                <a:gs pos="100000">
                  <a:srgbClr val="f4b183"/>
                </a:gs>
              </a:gsLst>
              <a:lin ang="10800000"/>
            </a:gradFill>
            <a:ln w="25400"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02" name="Oval 330"/>
            <p:cNvSpPr/>
            <p:nvPr/>
          </p:nvSpPr>
          <p:spPr>
            <a:xfrm flipV="1">
              <a:off x="5900760" y="5473080"/>
              <a:ext cx="562320" cy="2131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</a:ln>
            <a:effectLst>
              <a:outerShdw blurRad="39960" dir="5400000" dist="23040" rotWithShape="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903" name="Freeform 331"/>
            <p:cNvSpPr/>
            <p:nvPr/>
          </p:nvSpPr>
          <p:spPr>
            <a:xfrm>
              <a:off x="6045120" y="5538960"/>
              <a:ext cx="273600" cy="105120"/>
            </a:xfrm>
            <a:custGeom>
              <a:avLst/>
              <a:gdLst/>
              <a:ahLst/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04" name="Freeform 332"/>
            <p:cNvSpPr/>
            <p:nvPr/>
          </p:nvSpPr>
          <p:spPr>
            <a:xfrm>
              <a:off x="6016680" y="5511960"/>
              <a:ext cx="330840" cy="73440"/>
            </a:xfrm>
            <a:custGeom>
              <a:avLst/>
              <a:gdLst/>
              <a:ahLst/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 w="0"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905" name="Freeform 333"/>
            <p:cNvSpPr/>
            <p:nvPr/>
          </p:nvSpPr>
          <p:spPr>
            <a:xfrm>
              <a:off x="6234120" y="5575320"/>
              <a:ext cx="121320" cy="64080"/>
            </a:xfrm>
            <a:custGeom>
              <a:avLst/>
              <a:gdLst/>
              <a:ahLst/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 w="0"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906" name="Freeform 334"/>
            <p:cNvSpPr/>
            <p:nvPr/>
          </p:nvSpPr>
          <p:spPr>
            <a:xfrm>
              <a:off x="6010200" y="5576760"/>
              <a:ext cx="119520" cy="62280"/>
            </a:xfrm>
            <a:custGeom>
              <a:avLst/>
              <a:gdLst/>
              <a:ahLst/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 w="0"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907" name="Straight Connector 335"/>
            <p:cNvSpPr/>
            <p:nvPr/>
          </p:nvSpPr>
          <p:spPr>
            <a:xfrm flipH="1" flipV="1">
              <a:off x="5900400" y="5580000"/>
              <a:ext cx="1800" cy="82440"/>
            </a:xfrm>
            <a:prstGeom prst="line">
              <a:avLst/>
            </a:prstGeom>
            <a:ln w="63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8" name="Straight Connector 336"/>
            <p:cNvSpPr/>
            <p:nvPr/>
          </p:nvSpPr>
          <p:spPr>
            <a:xfrm flipH="1" flipV="1">
              <a:off x="6464160" y="5578200"/>
              <a:ext cx="1440" cy="82800"/>
            </a:xfrm>
            <a:prstGeom prst="line">
              <a:avLst/>
            </a:prstGeom>
            <a:ln w="63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09" name="Group 337"/>
          <p:cNvGrpSpPr/>
          <p:nvPr/>
        </p:nvGrpSpPr>
        <p:grpSpPr>
          <a:xfrm>
            <a:off x="6543360" y="5927040"/>
            <a:ext cx="563760" cy="292320"/>
            <a:chOff x="6543360" y="5927040"/>
            <a:chExt cx="563760" cy="292320"/>
          </a:xfrm>
        </p:grpSpPr>
        <p:sp>
          <p:nvSpPr>
            <p:cNvPr id="910" name="Oval 338"/>
            <p:cNvSpPr/>
            <p:nvPr/>
          </p:nvSpPr>
          <p:spPr>
            <a:xfrm flipV="1">
              <a:off x="6545160" y="6006240"/>
              <a:ext cx="560880" cy="213120"/>
            </a:xfrm>
            <a:prstGeom prst="ellipse">
              <a:avLst/>
            </a:prstGeom>
            <a:gradFill rotWithShape="0">
              <a:gsLst>
                <a:gs pos="0">
                  <a:srgbClr val="262699"/>
                </a:gs>
                <a:gs pos="100000">
                  <a:srgbClr val="8585e0"/>
                </a:gs>
              </a:gsLst>
              <a:lin ang="0"/>
            </a:gradFill>
            <a:ln w="6350">
              <a:solidFill>
                <a:srgbClr val="000000"/>
              </a:solidFill>
              <a:round/>
            </a:ln>
            <a:effectLst>
              <a:outerShdw blurRad="39960" dir="5400000" dist="23040" rotWithShape="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911" name="Rectangle 339"/>
            <p:cNvSpPr/>
            <p:nvPr/>
          </p:nvSpPr>
          <p:spPr>
            <a:xfrm>
              <a:off x="6543720" y="6037200"/>
              <a:ext cx="562320" cy="76680"/>
            </a:xfrm>
            <a:prstGeom prst="rect">
              <a:avLst/>
            </a:prstGeom>
            <a:gradFill rotWithShape="0">
              <a:gsLst>
                <a:gs pos="0">
                  <a:srgbClr val="c55a11"/>
                </a:gs>
                <a:gs pos="100000">
                  <a:srgbClr val="f4b183"/>
                </a:gs>
              </a:gsLst>
              <a:lin ang="10800000"/>
            </a:gradFill>
            <a:ln w="25400"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12" name="Oval 340"/>
            <p:cNvSpPr/>
            <p:nvPr/>
          </p:nvSpPr>
          <p:spPr>
            <a:xfrm flipV="1">
              <a:off x="6543720" y="5927040"/>
              <a:ext cx="560880" cy="2131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</a:ln>
            <a:effectLst>
              <a:outerShdw blurRad="39960" dir="5400000" dist="23040" rotWithShape="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913" name="Freeform 341"/>
            <p:cNvSpPr/>
            <p:nvPr/>
          </p:nvSpPr>
          <p:spPr>
            <a:xfrm>
              <a:off x="6688080" y="5992920"/>
              <a:ext cx="271800" cy="106920"/>
            </a:xfrm>
            <a:custGeom>
              <a:avLst/>
              <a:gdLst/>
              <a:ahLst/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14" name="Freeform 342"/>
            <p:cNvSpPr/>
            <p:nvPr/>
          </p:nvSpPr>
          <p:spPr>
            <a:xfrm>
              <a:off x="6659640" y="5965920"/>
              <a:ext cx="329040" cy="73440"/>
            </a:xfrm>
            <a:custGeom>
              <a:avLst/>
              <a:gdLst/>
              <a:ahLst/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 w="0"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915" name="Freeform 343"/>
            <p:cNvSpPr/>
            <p:nvPr/>
          </p:nvSpPr>
          <p:spPr>
            <a:xfrm>
              <a:off x="6877080" y="6029280"/>
              <a:ext cx="119520" cy="64080"/>
            </a:xfrm>
            <a:custGeom>
              <a:avLst/>
              <a:gdLst/>
              <a:ahLst/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 w="0"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916" name="Freeform 344"/>
            <p:cNvSpPr/>
            <p:nvPr/>
          </p:nvSpPr>
          <p:spPr>
            <a:xfrm>
              <a:off x="6653160" y="6031080"/>
              <a:ext cx="118080" cy="64080"/>
            </a:xfrm>
            <a:custGeom>
              <a:avLst/>
              <a:gdLst/>
              <a:ahLst/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 w="0"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917" name="Straight Connector 345"/>
            <p:cNvSpPr/>
            <p:nvPr/>
          </p:nvSpPr>
          <p:spPr>
            <a:xfrm flipH="1" flipV="1">
              <a:off x="6543360" y="6035400"/>
              <a:ext cx="1800" cy="82800"/>
            </a:xfrm>
            <a:prstGeom prst="line">
              <a:avLst/>
            </a:prstGeom>
            <a:ln w="63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8" name="Straight Connector 346"/>
            <p:cNvSpPr/>
            <p:nvPr/>
          </p:nvSpPr>
          <p:spPr>
            <a:xfrm flipH="1" flipV="1">
              <a:off x="7105320" y="6033960"/>
              <a:ext cx="1800" cy="82440"/>
            </a:xfrm>
            <a:prstGeom prst="line">
              <a:avLst/>
            </a:prstGeom>
            <a:ln w="63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19" name="Group 347"/>
          <p:cNvGrpSpPr/>
          <p:nvPr/>
        </p:nvGrpSpPr>
        <p:grpSpPr>
          <a:xfrm>
            <a:off x="7265880" y="5612760"/>
            <a:ext cx="565200" cy="292320"/>
            <a:chOff x="7265880" y="5612760"/>
            <a:chExt cx="565200" cy="292320"/>
          </a:xfrm>
        </p:grpSpPr>
        <p:sp>
          <p:nvSpPr>
            <p:cNvPr id="920" name="Oval 348"/>
            <p:cNvSpPr/>
            <p:nvPr/>
          </p:nvSpPr>
          <p:spPr>
            <a:xfrm flipV="1">
              <a:off x="7267680" y="5691960"/>
              <a:ext cx="562320" cy="213120"/>
            </a:xfrm>
            <a:prstGeom prst="ellipse">
              <a:avLst/>
            </a:prstGeom>
            <a:gradFill rotWithShape="0">
              <a:gsLst>
                <a:gs pos="0">
                  <a:srgbClr val="262699"/>
                </a:gs>
                <a:gs pos="100000">
                  <a:srgbClr val="8585e0"/>
                </a:gs>
              </a:gsLst>
              <a:lin ang="0"/>
            </a:gradFill>
            <a:ln w="6350">
              <a:solidFill>
                <a:srgbClr val="000000"/>
              </a:solidFill>
              <a:round/>
            </a:ln>
            <a:effectLst>
              <a:outerShdw blurRad="39960" dir="5400000" dist="23040" rotWithShape="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921" name="Rectangle 349"/>
            <p:cNvSpPr/>
            <p:nvPr/>
          </p:nvSpPr>
          <p:spPr>
            <a:xfrm>
              <a:off x="7265880" y="5722920"/>
              <a:ext cx="564120" cy="76680"/>
            </a:xfrm>
            <a:prstGeom prst="rect">
              <a:avLst/>
            </a:prstGeom>
            <a:gradFill rotWithShape="0">
              <a:gsLst>
                <a:gs pos="0">
                  <a:srgbClr val="c55a11"/>
                </a:gs>
                <a:gs pos="100000">
                  <a:srgbClr val="f4b183"/>
                </a:gs>
              </a:gsLst>
              <a:lin ang="10800000"/>
            </a:gradFill>
            <a:ln w="25400"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22" name="Oval 350"/>
            <p:cNvSpPr/>
            <p:nvPr/>
          </p:nvSpPr>
          <p:spPr>
            <a:xfrm flipV="1">
              <a:off x="7265880" y="5612760"/>
              <a:ext cx="562320" cy="2131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</a:ln>
            <a:effectLst>
              <a:outerShdw blurRad="39960" dir="5400000" dist="23040" rotWithShape="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923" name="Freeform 351"/>
            <p:cNvSpPr/>
            <p:nvPr/>
          </p:nvSpPr>
          <p:spPr>
            <a:xfrm>
              <a:off x="7410600" y="5678640"/>
              <a:ext cx="273600" cy="106920"/>
            </a:xfrm>
            <a:custGeom>
              <a:avLst/>
              <a:gdLst/>
              <a:ahLst/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24" name="Freeform 352"/>
            <p:cNvSpPr/>
            <p:nvPr/>
          </p:nvSpPr>
          <p:spPr>
            <a:xfrm>
              <a:off x="7381800" y="5651640"/>
              <a:ext cx="330840" cy="73440"/>
            </a:xfrm>
            <a:custGeom>
              <a:avLst/>
              <a:gdLst/>
              <a:ahLst/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 w="0"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925" name="Freeform 353"/>
            <p:cNvSpPr/>
            <p:nvPr/>
          </p:nvSpPr>
          <p:spPr>
            <a:xfrm>
              <a:off x="7599240" y="5715000"/>
              <a:ext cx="121320" cy="64080"/>
            </a:xfrm>
            <a:custGeom>
              <a:avLst/>
              <a:gdLst/>
              <a:ahLst/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 w="0"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926" name="Freeform 354"/>
            <p:cNvSpPr/>
            <p:nvPr/>
          </p:nvSpPr>
          <p:spPr>
            <a:xfrm>
              <a:off x="7375680" y="5716440"/>
              <a:ext cx="119520" cy="64080"/>
            </a:xfrm>
            <a:custGeom>
              <a:avLst/>
              <a:gdLst/>
              <a:ahLst/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 w="0"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927" name="Straight Connector 355"/>
            <p:cNvSpPr/>
            <p:nvPr/>
          </p:nvSpPr>
          <p:spPr>
            <a:xfrm flipH="1" flipV="1">
              <a:off x="7265880" y="5721120"/>
              <a:ext cx="1440" cy="82440"/>
            </a:xfrm>
            <a:prstGeom prst="line">
              <a:avLst/>
            </a:prstGeom>
            <a:ln w="63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8" name="Straight Connector 356"/>
            <p:cNvSpPr/>
            <p:nvPr/>
          </p:nvSpPr>
          <p:spPr>
            <a:xfrm flipH="1" flipV="1">
              <a:off x="7829280" y="5719680"/>
              <a:ext cx="1800" cy="82440"/>
            </a:xfrm>
            <a:prstGeom prst="line">
              <a:avLst/>
            </a:prstGeom>
            <a:ln w="63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29" name="Group 23"/>
          <p:cNvGrpSpPr/>
          <p:nvPr/>
        </p:nvGrpSpPr>
        <p:grpSpPr>
          <a:xfrm>
            <a:off x="3281040" y="2329560"/>
            <a:ext cx="5269680" cy="3805200"/>
            <a:chOff x="3281040" y="2329560"/>
            <a:chExt cx="5269680" cy="3805200"/>
          </a:xfrm>
        </p:grpSpPr>
        <p:sp>
          <p:nvSpPr>
            <p:cNvPr id="930" name="Freeform 267"/>
            <p:cNvSpPr/>
            <p:nvPr/>
          </p:nvSpPr>
          <p:spPr>
            <a:xfrm>
              <a:off x="3300480" y="4829040"/>
              <a:ext cx="1219680" cy="919800"/>
            </a:xfrm>
            <a:custGeom>
              <a:avLst/>
              <a:gdLst/>
              <a:ahLst/>
              <a:rect l="l" t="t" r="r" b="b"/>
              <a:pathLst>
                <a:path w="1220510" h="921649">
                  <a:moveTo>
                    <a:pt x="1060159" y="921649"/>
                  </a:moveTo>
                  <a:cubicBezTo>
                    <a:pt x="166591" y="183345"/>
                    <a:pt x="908943" y="790884"/>
                    <a:pt x="0" y="51716"/>
                  </a:cubicBezTo>
                  <a:cubicBezTo>
                    <a:pt x="346878" y="57311"/>
                    <a:pt x="712340" y="-5240"/>
                    <a:pt x="1059218" y="355"/>
                  </a:cubicBezTo>
                  <a:cubicBezTo>
                    <a:pt x="1192967" y="751903"/>
                    <a:pt x="1090859" y="157699"/>
                    <a:pt x="1220510" y="849923"/>
                  </a:cubicBezTo>
                  <a:cubicBezTo>
                    <a:pt x="1126090" y="855456"/>
                    <a:pt x="1222187" y="863235"/>
                    <a:pt x="1060159" y="921649"/>
                  </a:cubicBezTo>
                  <a:close/>
                </a:path>
              </a:pathLst>
            </a:custGeom>
            <a:gradFill rotWithShape="0">
              <a:gsLst>
                <a:gs pos="0">
                  <a:srgbClr val="f2f2f2"/>
                </a:gs>
                <a:gs pos="100000">
                  <a:srgbClr val="bfbfbf"/>
                </a:gs>
              </a:gsLst>
              <a:lin ang="5400000"/>
            </a:gradFill>
            <a:ln>
              <a:solidFill>
                <a:srgbClr val="bfbfbf"/>
              </a:solidFill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31" name="Freeform 271"/>
            <p:cNvSpPr/>
            <p:nvPr/>
          </p:nvSpPr>
          <p:spPr>
            <a:xfrm>
              <a:off x="7626240" y="4916520"/>
              <a:ext cx="924480" cy="756000"/>
            </a:xfrm>
            <a:custGeom>
              <a:avLst/>
              <a:gdLst/>
              <a:ahLst/>
              <a:rect l="l" t="t" r="r" b="b"/>
              <a:pathLst>
                <a:path w="926304" h="758185">
                  <a:moveTo>
                    <a:pt x="0" y="735614"/>
                  </a:moveTo>
                  <a:cubicBezTo>
                    <a:pt x="309918" y="169731"/>
                    <a:pt x="59088" y="622691"/>
                    <a:pt x="405840" y="13939"/>
                  </a:cubicBezTo>
                  <a:cubicBezTo>
                    <a:pt x="580581" y="18247"/>
                    <a:pt x="751563" y="-3745"/>
                    <a:pt x="926304" y="563"/>
                  </a:cubicBezTo>
                  <a:cubicBezTo>
                    <a:pt x="312762" y="607705"/>
                    <a:pt x="474902" y="459041"/>
                    <a:pt x="183705" y="758185"/>
                  </a:cubicBezTo>
                  <a:cubicBezTo>
                    <a:pt x="49420" y="729549"/>
                    <a:pt x="196198" y="734148"/>
                    <a:pt x="0" y="735614"/>
                  </a:cubicBezTo>
                  <a:close/>
                </a:path>
              </a:pathLst>
            </a:custGeom>
            <a:gradFill rotWithShape="0">
              <a:gsLst>
                <a:gs pos="0">
                  <a:srgbClr val="f2f2f2">
                    <a:alpha val="55294"/>
                  </a:srgbClr>
                </a:gs>
                <a:gs pos="100000">
                  <a:srgbClr val="bfbfbf"/>
                </a:gs>
              </a:gsLst>
              <a:lin ang="5400000"/>
            </a:gradFill>
            <a:ln>
              <a:solidFill>
                <a:srgbClr val="bfbfbf"/>
              </a:solidFill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32" name="Freeform 272"/>
            <p:cNvSpPr/>
            <p:nvPr/>
          </p:nvSpPr>
          <p:spPr>
            <a:xfrm>
              <a:off x="6811920" y="4937040"/>
              <a:ext cx="724320" cy="1099080"/>
            </a:xfrm>
            <a:custGeom>
              <a:avLst/>
              <a:gdLst/>
              <a:ahLst/>
              <a:rect l="l" t="t" r="r" b="b"/>
              <a:pathLst>
                <a:path w="725009" h="1101479">
                  <a:moveTo>
                    <a:pt x="0" y="1073986"/>
                  </a:moveTo>
                  <a:cubicBezTo>
                    <a:pt x="95638" y="589814"/>
                    <a:pt x="96800" y="618448"/>
                    <a:pt x="206612" y="1724"/>
                  </a:cubicBezTo>
                  <a:cubicBezTo>
                    <a:pt x="451440" y="14348"/>
                    <a:pt x="499346" y="35256"/>
                    <a:pt x="725009" y="0"/>
                  </a:cubicBezTo>
                  <a:cubicBezTo>
                    <a:pt x="326141" y="749497"/>
                    <a:pt x="642687" y="159790"/>
                    <a:pt x="159092" y="1101479"/>
                  </a:cubicBezTo>
                  <a:cubicBezTo>
                    <a:pt x="24807" y="1072843"/>
                    <a:pt x="92525" y="1088071"/>
                    <a:pt x="0" y="1073986"/>
                  </a:cubicBezTo>
                  <a:close/>
                </a:path>
              </a:pathLst>
            </a:custGeom>
            <a:gradFill rotWithShape="0">
              <a:gsLst>
                <a:gs pos="0">
                  <a:srgbClr val="f2f2f2">
                    <a:alpha val="55294"/>
                  </a:srgbClr>
                </a:gs>
                <a:gs pos="100000">
                  <a:srgbClr val="bfbfbf"/>
                </a:gs>
              </a:gsLst>
              <a:lin ang="5400000"/>
            </a:gradFill>
            <a:ln>
              <a:solidFill>
                <a:srgbClr val="bfbfbf"/>
              </a:solidFill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33" name="Freeform 273"/>
            <p:cNvSpPr/>
            <p:nvPr/>
          </p:nvSpPr>
          <p:spPr>
            <a:xfrm>
              <a:off x="5824440" y="4956120"/>
              <a:ext cx="513360" cy="576720"/>
            </a:xfrm>
            <a:custGeom>
              <a:avLst/>
              <a:gdLst/>
              <a:ahLst/>
              <a:rect l="l" t="t" r="r" b="b"/>
              <a:pathLst>
                <a:path w="514180" h="578353">
                  <a:moveTo>
                    <a:pt x="135770" y="577341"/>
                  </a:moveTo>
                  <a:cubicBezTo>
                    <a:pt x="50587" y="214237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26658" y="280104"/>
                    <a:pt x="339280" y="576561"/>
                  </a:cubicBezTo>
                  <a:cubicBezTo>
                    <a:pt x="292835" y="580865"/>
                    <a:pt x="203869" y="575875"/>
                    <a:pt x="135770" y="577341"/>
                  </a:cubicBezTo>
                  <a:close/>
                </a:path>
              </a:pathLst>
            </a:custGeom>
            <a:gradFill rotWithShape="0">
              <a:gsLst>
                <a:gs pos="0">
                  <a:srgbClr val="f2f2f2">
                    <a:alpha val="55294"/>
                  </a:srgbClr>
                </a:gs>
                <a:gs pos="100000">
                  <a:srgbClr val="bfbfbf"/>
                </a:gs>
              </a:gsLst>
              <a:lin ang="5400000"/>
            </a:gradFill>
            <a:ln>
              <a:solidFill>
                <a:srgbClr val="bfbfbf"/>
              </a:solidFill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34" name="Freeform 274"/>
            <p:cNvSpPr/>
            <p:nvPr/>
          </p:nvSpPr>
          <p:spPr>
            <a:xfrm>
              <a:off x="5045040" y="4919760"/>
              <a:ext cx="592560" cy="1215000"/>
            </a:xfrm>
            <a:custGeom>
              <a:avLst/>
              <a:gdLst/>
              <a:ahLst/>
              <a:rect l="l" t="t" r="r" b="b"/>
              <a:pathLst>
                <a:path w="594113" h="1215612">
                  <a:moveTo>
                    <a:pt x="403236" y="1215612"/>
                  </a:moveTo>
                  <a:cubicBezTo>
                    <a:pt x="223947" y="663007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57486" y="515061"/>
                    <a:pt x="594113" y="1179818"/>
                  </a:cubicBezTo>
                  <a:cubicBezTo>
                    <a:pt x="496428" y="1184123"/>
                    <a:pt x="599434" y="1214146"/>
                    <a:pt x="403236" y="1215612"/>
                  </a:cubicBezTo>
                  <a:close/>
                </a:path>
              </a:pathLst>
            </a:custGeom>
            <a:gradFill rotWithShape="0">
              <a:gsLst>
                <a:gs pos="0">
                  <a:srgbClr val="f2f2f2">
                    <a:alpha val="55294"/>
                  </a:srgbClr>
                </a:gs>
                <a:gs pos="100000">
                  <a:srgbClr val="bfbfbf"/>
                </a:gs>
              </a:gsLst>
              <a:lin ang="5400000"/>
            </a:gradFill>
            <a:ln>
              <a:solidFill>
                <a:srgbClr val="bfbfbf"/>
              </a:solidFill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grpSp>
          <p:nvGrpSpPr>
            <p:cNvPr id="935" name="Group 17"/>
            <p:cNvGrpSpPr/>
            <p:nvPr/>
          </p:nvGrpSpPr>
          <p:grpSpPr>
            <a:xfrm>
              <a:off x="3281040" y="2329560"/>
              <a:ext cx="1079640" cy="2674800"/>
              <a:chOff x="3281040" y="2329560"/>
              <a:chExt cx="1079640" cy="2674800"/>
            </a:xfrm>
          </p:grpSpPr>
          <p:sp>
            <p:nvSpPr>
              <p:cNvPr id="936" name="Rectangle 107"/>
              <p:cNvSpPr/>
              <p:nvPr/>
            </p:nvSpPr>
            <p:spPr>
              <a:xfrm rot="10800000">
                <a:off x="3314160" y="2580840"/>
                <a:ext cx="1026000" cy="1083240"/>
              </a:xfrm>
              <a:prstGeom prst="rect">
                <a:avLst/>
              </a:prstGeom>
              <a:gradFill rotWithShape="0">
                <a:gsLst>
                  <a:gs pos="0">
                    <a:srgbClr val="c55a11">
                      <a:alpha val="62352"/>
                    </a:srgbClr>
                  </a:gs>
                  <a:gs pos="100000">
                    <a:srgbClr val="f4b183"/>
                  </a:gs>
                </a:gsLst>
                <a:lin ang="16200000"/>
              </a:gradFill>
              <a:ln>
                <a:noFill/>
              </a:ln>
              <a:effectLst>
                <a:outerShdw blurRad="3996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grpSp>
            <p:nvGrpSpPr>
              <p:cNvPr id="937" name="Group 104"/>
              <p:cNvGrpSpPr/>
              <p:nvPr/>
            </p:nvGrpSpPr>
            <p:grpSpPr>
              <a:xfrm>
                <a:off x="3306600" y="4616280"/>
                <a:ext cx="1027440" cy="388080"/>
                <a:chOff x="3306600" y="4616280"/>
                <a:chExt cx="1027440" cy="388080"/>
              </a:xfrm>
            </p:grpSpPr>
            <p:sp>
              <p:nvSpPr>
                <p:cNvPr id="938" name="Oval 118"/>
                <p:cNvSpPr/>
                <p:nvPr/>
              </p:nvSpPr>
              <p:spPr>
                <a:xfrm>
                  <a:off x="3306600" y="4746600"/>
                  <a:ext cx="1026000" cy="25776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rgbClr val="000000"/>
                  </a:solidFill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939" name="Rectangle 119"/>
                <p:cNvSpPr/>
                <p:nvPr/>
              </p:nvSpPr>
              <p:spPr>
                <a:xfrm>
                  <a:off x="3306600" y="4746600"/>
                  <a:ext cx="1026000" cy="12744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940" name="Oval 120"/>
                <p:cNvSpPr/>
                <p:nvPr/>
              </p:nvSpPr>
              <p:spPr>
                <a:xfrm>
                  <a:off x="3306600" y="4616280"/>
                  <a:ext cx="1026000" cy="2577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941" name="Straight Connector 121"/>
                <p:cNvSpPr/>
                <p:nvPr/>
              </p:nvSpPr>
              <p:spPr>
                <a:xfrm>
                  <a:off x="4333680" y="4746600"/>
                  <a:ext cx="360" cy="128520"/>
                </a:xfrm>
                <a:prstGeom prst="line">
                  <a:avLst/>
                </a:prstGeom>
                <a:ln w="6350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942" name="Straight Connector 122"/>
                <p:cNvSpPr/>
                <p:nvPr/>
              </p:nvSpPr>
              <p:spPr>
                <a:xfrm>
                  <a:off x="3306600" y="4746600"/>
                  <a:ext cx="360" cy="128520"/>
                </a:xfrm>
                <a:prstGeom prst="line">
                  <a:avLst/>
                </a:prstGeom>
                <a:ln w="6350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sp>
            <p:nvSpPr>
              <p:cNvPr id="943" name="Rectangle 146"/>
              <p:cNvSpPr/>
              <p:nvPr/>
            </p:nvSpPr>
            <p:spPr>
              <a:xfrm>
                <a:off x="3325680" y="3602160"/>
                <a:ext cx="1026000" cy="1162440"/>
              </a:xfrm>
              <a:prstGeom prst="rect">
                <a:avLst/>
              </a:prstGeom>
              <a:gradFill rotWithShape="0">
                <a:gsLst>
                  <a:gs pos="0">
                    <a:srgbClr val="f4b183">
                      <a:alpha val="62352"/>
                    </a:srgbClr>
                  </a:gs>
                  <a:gs pos="100000">
                    <a:srgbClr val="f8cbad"/>
                  </a:gs>
                </a:gsLst>
                <a:lin ang="5400000"/>
              </a:gradFill>
              <a:ln>
                <a:noFill/>
              </a:ln>
              <a:effectLst>
                <a:outerShdw blurRad="3996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944" name="Straight Connector 112"/>
              <p:cNvSpPr/>
              <p:nvPr/>
            </p:nvSpPr>
            <p:spPr>
              <a:xfrm>
                <a:off x="3305160" y="2804760"/>
                <a:ext cx="20520" cy="2021040"/>
              </a:xfrm>
              <a:prstGeom prst="line">
                <a:avLst/>
              </a:prstGeom>
              <a:ln w="3175">
                <a:solidFill>
                  <a:srgbClr val="000000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945" name="Straight Connector 111"/>
              <p:cNvSpPr/>
              <p:nvPr/>
            </p:nvSpPr>
            <p:spPr>
              <a:xfrm flipH="1">
                <a:off x="4341600" y="2804760"/>
                <a:ext cx="4680" cy="1976760"/>
              </a:xfrm>
              <a:prstGeom prst="line">
                <a:avLst/>
              </a:prstGeom>
              <a:ln w="3175">
                <a:solidFill>
                  <a:srgbClr val="000000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grpSp>
            <p:nvGrpSpPr>
              <p:cNvPr id="946" name="Group 9"/>
              <p:cNvGrpSpPr/>
              <p:nvPr/>
            </p:nvGrpSpPr>
            <p:grpSpPr>
              <a:xfrm>
                <a:off x="3281040" y="2329560"/>
                <a:ext cx="1079640" cy="429120"/>
                <a:chOff x="3281040" y="2329560"/>
                <a:chExt cx="1079640" cy="429120"/>
              </a:xfrm>
            </p:grpSpPr>
            <p:sp>
              <p:nvSpPr>
                <p:cNvPr id="947" name="Oval 368"/>
                <p:cNvSpPr/>
                <p:nvPr/>
              </p:nvSpPr>
              <p:spPr>
                <a:xfrm flipV="1">
                  <a:off x="3284640" y="2445480"/>
                  <a:ext cx="1073520" cy="31320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4b183"/>
                    </a:gs>
                    <a:gs pos="100000">
                      <a:srgbClr val="fbe5d6"/>
                    </a:gs>
                  </a:gsLst>
                  <a:lin ang="5400000"/>
                </a:gradFill>
                <a:ln>
                  <a:noFill/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948" name="Rectangle 369"/>
                <p:cNvSpPr/>
                <p:nvPr/>
              </p:nvSpPr>
              <p:spPr>
                <a:xfrm>
                  <a:off x="3281400" y="2490840"/>
                  <a:ext cx="1076760" cy="111600"/>
                </a:xfrm>
                <a:prstGeom prst="rect">
                  <a:avLst/>
                </a:prstGeom>
                <a:gradFill rotWithShape="0">
                  <a:gsLst>
                    <a:gs pos="0">
                      <a:srgbClr val="f8cbad"/>
                    </a:gs>
                    <a:gs pos="100000">
                      <a:srgbClr val="f4b183"/>
                    </a:gs>
                  </a:gsLst>
                  <a:lin ang="16200000"/>
                </a:gradFill>
                <a:ln w="25400">
                  <a:noFill/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949" name="Oval 370"/>
                <p:cNvSpPr/>
                <p:nvPr/>
              </p:nvSpPr>
              <p:spPr>
                <a:xfrm flipV="1">
                  <a:off x="3281400" y="2329560"/>
                  <a:ext cx="1075320" cy="31320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</a:ln>
                <a:effectLst>
                  <a:outerShdw blurRad="39960" dir="5400000" dist="23040" rotWithShape="0">
                    <a:srgbClr val="808080">
                      <a:alpha val="35000"/>
                    </a:srgbClr>
                  </a:outerShdw>
                </a:effectLst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50" name="Freeform 371"/>
                <p:cNvSpPr/>
                <p:nvPr/>
              </p:nvSpPr>
              <p:spPr>
                <a:xfrm>
                  <a:off x="3557520" y="2427120"/>
                  <a:ext cx="522720" cy="156240"/>
                </a:xfrm>
                <a:custGeom>
                  <a:avLst/>
                  <a:gdLst/>
                  <a:ah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951" name="Freeform 372"/>
                <p:cNvSpPr/>
                <p:nvPr/>
              </p:nvSpPr>
              <p:spPr>
                <a:xfrm>
                  <a:off x="3503520" y="2386080"/>
                  <a:ext cx="630720" cy="108360"/>
                </a:xfrm>
                <a:custGeom>
                  <a:avLst/>
                  <a:gdLst/>
                  <a:ah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0">
                  <a:noFill/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52" name="Freeform 373"/>
                <p:cNvSpPr/>
                <p:nvPr/>
              </p:nvSpPr>
              <p:spPr>
                <a:xfrm>
                  <a:off x="3919680" y="2479680"/>
                  <a:ext cx="230760" cy="94320"/>
                </a:xfrm>
                <a:custGeom>
                  <a:avLst/>
                  <a:gdLst/>
                  <a:ah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 w="0">
                  <a:noFill/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53" name="Freeform 374"/>
                <p:cNvSpPr/>
                <p:nvPr/>
              </p:nvSpPr>
              <p:spPr>
                <a:xfrm>
                  <a:off x="3492360" y="2481120"/>
                  <a:ext cx="227520" cy="94320"/>
                </a:xfrm>
                <a:custGeom>
                  <a:avLst/>
                  <a:gdLst/>
                  <a:ah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0">
                  <a:noFill/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54" name="Straight Connector 375"/>
                <p:cNvSpPr/>
                <p:nvPr/>
              </p:nvSpPr>
              <p:spPr>
                <a:xfrm flipH="1" flipV="1">
                  <a:off x="3281040" y="2487600"/>
                  <a:ext cx="3240" cy="122040"/>
                </a:xfrm>
                <a:prstGeom prst="line">
                  <a:avLst/>
                </a:prstGeom>
                <a:ln w="63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55" name="Straight Connector 376"/>
                <p:cNvSpPr/>
                <p:nvPr/>
              </p:nvSpPr>
              <p:spPr>
                <a:xfrm flipH="1" flipV="1">
                  <a:off x="4357440" y="2484360"/>
                  <a:ext cx="3240" cy="122040"/>
                </a:xfrm>
                <a:prstGeom prst="line">
                  <a:avLst/>
                </a:prstGeom>
                <a:ln w="63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956" name="Group 18"/>
            <p:cNvGrpSpPr/>
            <p:nvPr/>
          </p:nvGrpSpPr>
          <p:grpSpPr>
            <a:xfrm>
              <a:off x="5024160" y="3172320"/>
              <a:ext cx="521280" cy="1832040"/>
              <a:chOff x="5024160" y="3172320"/>
              <a:chExt cx="521280" cy="1832040"/>
            </a:xfrm>
          </p:grpSpPr>
          <p:sp>
            <p:nvSpPr>
              <p:cNvPr id="957" name="Rectangle 170"/>
              <p:cNvSpPr/>
              <p:nvPr/>
            </p:nvSpPr>
            <p:spPr>
              <a:xfrm rot="10800000">
                <a:off x="5032080" y="3287880"/>
                <a:ext cx="497160" cy="305640"/>
              </a:xfrm>
              <a:prstGeom prst="rect">
                <a:avLst/>
              </a:prstGeom>
              <a:gradFill rotWithShape="0">
                <a:gsLst>
                  <a:gs pos="0">
                    <a:srgbClr val="c55a11">
                      <a:alpha val="62352"/>
                    </a:srgbClr>
                  </a:gs>
                  <a:gs pos="100000">
                    <a:srgbClr val="f4b183"/>
                  </a:gs>
                </a:gsLst>
                <a:lin ang="16200000"/>
              </a:gradFill>
              <a:ln>
                <a:noFill/>
              </a:ln>
              <a:effectLst>
                <a:outerShdw blurRad="3996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958" name="Straight Connector 89"/>
              <p:cNvSpPr/>
              <p:nvPr/>
            </p:nvSpPr>
            <p:spPr>
              <a:xfrm flipH="1">
                <a:off x="5543280" y="3321000"/>
                <a:ext cx="1800" cy="1536480"/>
              </a:xfrm>
              <a:prstGeom prst="line">
                <a:avLst/>
              </a:prstGeom>
              <a:ln w="3175">
                <a:solidFill>
                  <a:srgbClr val="000000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pic>
            <p:nvPicPr>
              <p:cNvPr id="959" name="Picture 86" descr="router_top.png"/>
              <p:cNvPicPr/>
              <p:nvPr/>
            </p:nvPicPr>
            <p:blipFill>
              <a:blip r:embed="rId1"/>
              <a:stretch/>
            </p:blipFill>
            <p:spPr>
              <a:xfrm>
                <a:off x="5024160" y="3193920"/>
                <a:ext cx="521280" cy="21960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960" name="Group 82"/>
              <p:cNvGrpSpPr/>
              <p:nvPr/>
            </p:nvGrpSpPr>
            <p:grpSpPr>
              <a:xfrm>
                <a:off x="5035320" y="4782960"/>
                <a:ext cx="508320" cy="221400"/>
                <a:chOff x="5035320" y="4782960"/>
                <a:chExt cx="508320" cy="221400"/>
              </a:xfrm>
            </p:grpSpPr>
            <p:sp>
              <p:nvSpPr>
                <p:cNvPr id="961" name="Oval 96"/>
                <p:cNvSpPr/>
                <p:nvPr/>
              </p:nvSpPr>
              <p:spPr>
                <a:xfrm>
                  <a:off x="5035680" y="4857840"/>
                  <a:ext cx="506880" cy="14652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rgbClr val="000000"/>
                  </a:solidFill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962" name="Rectangle 97"/>
                <p:cNvSpPr/>
                <p:nvPr/>
              </p:nvSpPr>
              <p:spPr>
                <a:xfrm>
                  <a:off x="5035680" y="4857840"/>
                  <a:ext cx="506880" cy="720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963" name="Oval 98"/>
                <p:cNvSpPr/>
                <p:nvPr/>
              </p:nvSpPr>
              <p:spPr>
                <a:xfrm>
                  <a:off x="5035680" y="4782960"/>
                  <a:ext cx="506880" cy="14652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964" name="Straight Connector 99"/>
                <p:cNvSpPr/>
                <p:nvPr/>
              </p:nvSpPr>
              <p:spPr>
                <a:xfrm>
                  <a:off x="5543280" y="4857480"/>
                  <a:ext cx="360" cy="73080"/>
                </a:xfrm>
                <a:prstGeom prst="line">
                  <a:avLst/>
                </a:prstGeom>
                <a:ln w="6350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965" name="Straight Connector 100"/>
                <p:cNvSpPr/>
                <p:nvPr/>
              </p:nvSpPr>
              <p:spPr>
                <a:xfrm>
                  <a:off x="5035320" y="4857480"/>
                  <a:ext cx="360" cy="73080"/>
                </a:xfrm>
                <a:prstGeom prst="line">
                  <a:avLst/>
                </a:prstGeom>
                <a:ln w="6350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sp>
            <p:nvSpPr>
              <p:cNvPr id="966" name="Rectangle 154"/>
              <p:cNvSpPr/>
              <p:nvPr/>
            </p:nvSpPr>
            <p:spPr>
              <a:xfrm>
                <a:off x="5040360" y="3697200"/>
                <a:ext cx="497520" cy="1162440"/>
              </a:xfrm>
              <a:prstGeom prst="rect">
                <a:avLst/>
              </a:prstGeom>
              <a:gradFill rotWithShape="0">
                <a:gsLst>
                  <a:gs pos="0">
                    <a:srgbClr val="c55a11">
                      <a:alpha val="62352"/>
                    </a:srgbClr>
                  </a:gs>
                  <a:gs pos="100000">
                    <a:srgbClr val="f4b183"/>
                  </a:gs>
                </a:gsLst>
                <a:lin ang="5400000"/>
              </a:gradFill>
              <a:ln>
                <a:noFill/>
              </a:ln>
              <a:effectLst>
                <a:outerShdw blurRad="3996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967" name="Straight Connector 173"/>
              <p:cNvSpPr/>
              <p:nvPr/>
            </p:nvSpPr>
            <p:spPr>
              <a:xfrm flipH="1">
                <a:off x="5030640" y="3261960"/>
                <a:ext cx="4680" cy="1689120"/>
              </a:xfrm>
              <a:prstGeom prst="line">
                <a:avLst/>
              </a:prstGeom>
              <a:ln w="3175">
                <a:solidFill>
                  <a:srgbClr val="000000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grpSp>
            <p:nvGrpSpPr>
              <p:cNvPr id="968" name="Group 377"/>
              <p:cNvGrpSpPr/>
              <p:nvPr/>
            </p:nvGrpSpPr>
            <p:grpSpPr>
              <a:xfrm>
                <a:off x="5035320" y="3172320"/>
                <a:ext cx="503280" cy="241920"/>
                <a:chOff x="5035320" y="3172320"/>
                <a:chExt cx="503280" cy="241920"/>
              </a:xfrm>
            </p:grpSpPr>
            <p:sp>
              <p:nvSpPr>
                <p:cNvPr id="969" name="Oval 378"/>
                <p:cNvSpPr/>
                <p:nvPr/>
              </p:nvSpPr>
              <p:spPr>
                <a:xfrm flipV="1">
                  <a:off x="5037120" y="3237120"/>
                  <a:ext cx="500400" cy="1767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4b183"/>
                    </a:gs>
                    <a:gs pos="100000">
                      <a:srgbClr val="ffffff"/>
                    </a:gs>
                  </a:gsLst>
                  <a:lin ang="5400000"/>
                </a:gradFill>
                <a:ln>
                  <a:noFill/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970" name="Rectangle 379"/>
                <p:cNvSpPr/>
                <p:nvPr/>
              </p:nvSpPr>
              <p:spPr>
                <a:xfrm>
                  <a:off x="5035680" y="3263760"/>
                  <a:ext cx="502200" cy="62280"/>
                </a:xfrm>
                <a:prstGeom prst="rect">
                  <a:avLst/>
                </a:prstGeom>
                <a:gradFill rotWithShape="0">
                  <a:gsLst>
                    <a:gs pos="0">
                      <a:srgbClr val="f8cbad"/>
                    </a:gs>
                    <a:gs pos="100000">
                      <a:srgbClr val="f4b183"/>
                    </a:gs>
                  </a:gsLst>
                  <a:lin ang="16200000"/>
                </a:gradFill>
                <a:ln w="25400">
                  <a:noFill/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971" name="Oval 380"/>
                <p:cNvSpPr/>
                <p:nvPr/>
              </p:nvSpPr>
              <p:spPr>
                <a:xfrm flipV="1">
                  <a:off x="5035680" y="3171960"/>
                  <a:ext cx="500400" cy="17676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</a:ln>
                <a:effectLst>
                  <a:outerShdw blurRad="39960" dir="5400000" dist="23040" rotWithShape="0">
                    <a:srgbClr val="808080">
                      <a:alpha val="35000"/>
                    </a:srgbClr>
                  </a:outerShdw>
                </a:effectLst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72" name="Freeform 381"/>
                <p:cNvSpPr/>
                <p:nvPr/>
              </p:nvSpPr>
              <p:spPr>
                <a:xfrm>
                  <a:off x="5164200" y="3227400"/>
                  <a:ext cx="243360" cy="87840"/>
                </a:xfrm>
                <a:custGeom>
                  <a:avLst/>
                  <a:gdLst/>
                  <a:ah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973" name="Freeform 382"/>
                <p:cNvSpPr/>
                <p:nvPr/>
              </p:nvSpPr>
              <p:spPr>
                <a:xfrm>
                  <a:off x="5138640" y="3205080"/>
                  <a:ext cx="294120" cy="60840"/>
                </a:xfrm>
                <a:custGeom>
                  <a:avLst/>
                  <a:gdLst/>
                  <a:ah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0">
                  <a:noFill/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74" name="Freeform 383"/>
                <p:cNvSpPr/>
                <p:nvPr/>
              </p:nvSpPr>
              <p:spPr>
                <a:xfrm>
                  <a:off x="5332320" y="3257640"/>
                  <a:ext cx="108360" cy="52920"/>
                </a:xfrm>
                <a:custGeom>
                  <a:avLst/>
                  <a:gdLst/>
                  <a:ah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 w="0">
                  <a:noFill/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75" name="Freeform 384"/>
                <p:cNvSpPr/>
                <p:nvPr/>
              </p:nvSpPr>
              <p:spPr>
                <a:xfrm>
                  <a:off x="5133960" y="3259080"/>
                  <a:ext cx="105120" cy="51480"/>
                </a:xfrm>
                <a:custGeom>
                  <a:avLst/>
                  <a:gdLst/>
                  <a:ah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0">
                  <a:noFill/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76" name="Straight Connector 385"/>
                <p:cNvSpPr/>
                <p:nvPr/>
              </p:nvSpPr>
              <p:spPr>
                <a:xfrm flipH="1" flipV="1">
                  <a:off x="5035320" y="3261960"/>
                  <a:ext cx="1800" cy="68400"/>
                </a:xfrm>
                <a:prstGeom prst="line">
                  <a:avLst/>
                </a:prstGeom>
                <a:ln w="63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77" name="Straight Connector 386"/>
                <p:cNvSpPr/>
                <p:nvPr/>
              </p:nvSpPr>
              <p:spPr>
                <a:xfrm flipH="1" flipV="1">
                  <a:off x="5537160" y="3260520"/>
                  <a:ext cx="1440" cy="68400"/>
                </a:xfrm>
                <a:prstGeom prst="line">
                  <a:avLst/>
                </a:prstGeom>
                <a:ln w="63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978" name="Group 19"/>
            <p:cNvGrpSpPr/>
            <p:nvPr/>
          </p:nvGrpSpPr>
          <p:grpSpPr>
            <a:xfrm>
              <a:off x="5822640" y="2485080"/>
              <a:ext cx="529200" cy="2517480"/>
              <a:chOff x="5822640" y="2485080"/>
              <a:chExt cx="529200" cy="2517480"/>
            </a:xfrm>
          </p:grpSpPr>
          <p:sp>
            <p:nvSpPr>
              <p:cNvPr id="979" name="Rectangle 438"/>
              <p:cNvSpPr/>
              <p:nvPr/>
            </p:nvSpPr>
            <p:spPr>
              <a:xfrm rot="10800000">
                <a:off x="5840280" y="2676600"/>
                <a:ext cx="497160" cy="915480"/>
              </a:xfrm>
              <a:prstGeom prst="rect">
                <a:avLst/>
              </a:prstGeom>
              <a:gradFill rotWithShape="0">
                <a:gsLst>
                  <a:gs pos="0">
                    <a:srgbClr val="c55a11">
                      <a:alpha val="62352"/>
                    </a:srgbClr>
                  </a:gs>
                  <a:gs pos="100000">
                    <a:srgbClr val="f4b183"/>
                  </a:gs>
                </a:gsLst>
                <a:lin ang="16200000"/>
              </a:gradFill>
              <a:ln>
                <a:noFill/>
              </a:ln>
              <a:effectLst>
                <a:outerShdw blurRad="3996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980" name="Straight Connector 439"/>
              <p:cNvSpPr/>
              <p:nvPr/>
            </p:nvSpPr>
            <p:spPr>
              <a:xfrm>
                <a:off x="6345000" y="2641320"/>
                <a:ext cx="6480" cy="2214720"/>
              </a:xfrm>
              <a:prstGeom prst="line">
                <a:avLst/>
              </a:prstGeom>
              <a:ln w="3175">
                <a:solidFill>
                  <a:srgbClr val="000000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grpSp>
            <p:nvGrpSpPr>
              <p:cNvPr id="981" name="Group 442"/>
              <p:cNvGrpSpPr/>
              <p:nvPr/>
            </p:nvGrpSpPr>
            <p:grpSpPr>
              <a:xfrm>
                <a:off x="5843520" y="4781520"/>
                <a:ext cx="508320" cy="221040"/>
                <a:chOff x="5843520" y="4781520"/>
                <a:chExt cx="508320" cy="221040"/>
              </a:xfrm>
            </p:grpSpPr>
            <p:sp>
              <p:nvSpPr>
                <p:cNvPr id="982" name="Oval 451"/>
                <p:cNvSpPr/>
                <p:nvPr/>
              </p:nvSpPr>
              <p:spPr>
                <a:xfrm>
                  <a:off x="5843520" y="4856040"/>
                  <a:ext cx="506880" cy="14652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rgbClr val="000000"/>
                  </a:solidFill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983" name="Rectangle 452"/>
                <p:cNvSpPr/>
                <p:nvPr/>
              </p:nvSpPr>
              <p:spPr>
                <a:xfrm>
                  <a:off x="5843520" y="4856040"/>
                  <a:ext cx="506880" cy="720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984" name="Oval 453"/>
                <p:cNvSpPr/>
                <p:nvPr/>
              </p:nvSpPr>
              <p:spPr>
                <a:xfrm>
                  <a:off x="5843520" y="4781520"/>
                  <a:ext cx="506880" cy="14652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985" name="Straight Connector 454"/>
                <p:cNvSpPr/>
                <p:nvPr/>
              </p:nvSpPr>
              <p:spPr>
                <a:xfrm>
                  <a:off x="6351480" y="4856040"/>
                  <a:ext cx="360" cy="73080"/>
                </a:xfrm>
                <a:prstGeom prst="line">
                  <a:avLst/>
                </a:prstGeom>
                <a:ln w="6350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986" name="Straight Connector 455"/>
                <p:cNvSpPr/>
                <p:nvPr/>
              </p:nvSpPr>
              <p:spPr>
                <a:xfrm>
                  <a:off x="5843520" y="4856040"/>
                  <a:ext cx="360" cy="73080"/>
                </a:xfrm>
                <a:prstGeom prst="line">
                  <a:avLst/>
                </a:prstGeom>
                <a:ln w="6350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sp>
            <p:nvSpPr>
              <p:cNvPr id="987" name="Rectangle 443"/>
              <p:cNvSpPr/>
              <p:nvPr/>
            </p:nvSpPr>
            <p:spPr>
              <a:xfrm>
                <a:off x="5848200" y="3695760"/>
                <a:ext cx="497520" cy="1162440"/>
              </a:xfrm>
              <a:prstGeom prst="rect">
                <a:avLst/>
              </a:prstGeom>
              <a:gradFill rotWithShape="0">
                <a:gsLst>
                  <a:gs pos="0">
                    <a:srgbClr val="c55a11">
                      <a:alpha val="62352"/>
                    </a:srgbClr>
                  </a:gs>
                  <a:gs pos="100000">
                    <a:srgbClr val="f4b183"/>
                  </a:gs>
                </a:gsLst>
                <a:lin ang="5400000"/>
              </a:gradFill>
              <a:ln>
                <a:noFill/>
              </a:ln>
              <a:effectLst>
                <a:outerShdw blurRad="3996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988" name="Straight Connector 446"/>
              <p:cNvSpPr/>
              <p:nvPr/>
            </p:nvSpPr>
            <p:spPr>
              <a:xfrm>
                <a:off x="5824440" y="2639880"/>
                <a:ext cx="14040" cy="2309760"/>
              </a:xfrm>
              <a:prstGeom prst="line">
                <a:avLst/>
              </a:prstGeom>
              <a:ln w="3175">
                <a:solidFill>
                  <a:srgbClr val="000000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grpSp>
            <p:nvGrpSpPr>
              <p:cNvPr id="989" name="Group 456"/>
              <p:cNvGrpSpPr/>
              <p:nvPr/>
            </p:nvGrpSpPr>
            <p:grpSpPr>
              <a:xfrm>
                <a:off x="5822640" y="2485080"/>
                <a:ext cx="505080" cy="241560"/>
                <a:chOff x="5822640" y="2485080"/>
                <a:chExt cx="505080" cy="241560"/>
              </a:xfrm>
            </p:grpSpPr>
            <p:sp>
              <p:nvSpPr>
                <p:cNvPr id="990" name="Oval 457"/>
                <p:cNvSpPr/>
                <p:nvPr/>
              </p:nvSpPr>
              <p:spPr>
                <a:xfrm flipV="1">
                  <a:off x="5824440" y="2549520"/>
                  <a:ext cx="502200" cy="1767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4b183"/>
                    </a:gs>
                    <a:gs pos="100000">
                      <a:srgbClr val="ffffff"/>
                    </a:gs>
                  </a:gsLst>
                  <a:lin ang="5400000"/>
                </a:gradFill>
                <a:ln>
                  <a:noFill/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991" name="Rectangle 458"/>
                <p:cNvSpPr/>
                <p:nvPr/>
              </p:nvSpPr>
              <p:spPr>
                <a:xfrm>
                  <a:off x="5823000" y="2576520"/>
                  <a:ext cx="503640" cy="62280"/>
                </a:xfrm>
                <a:prstGeom prst="rect">
                  <a:avLst/>
                </a:prstGeom>
                <a:gradFill rotWithShape="0">
                  <a:gsLst>
                    <a:gs pos="0">
                      <a:srgbClr val="f8cbad"/>
                    </a:gs>
                    <a:gs pos="100000">
                      <a:srgbClr val="f4b183"/>
                    </a:gs>
                  </a:gsLst>
                  <a:lin ang="16200000"/>
                </a:gradFill>
                <a:ln w="25400">
                  <a:noFill/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992" name="Oval 459"/>
                <p:cNvSpPr/>
                <p:nvPr/>
              </p:nvSpPr>
              <p:spPr>
                <a:xfrm flipV="1">
                  <a:off x="5823000" y="2484720"/>
                  <a:ext cx="502200" cy="17676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</a:ln>
                <a:effectLst>
                  <a:outerShdw blurRad="39960" dir="5400000" dist="23040" rotWithShape="0">
                    <a:srgbClr val="808080">
                      <a:alpha val="35000"/>
                    </a:srgbClr>
                  </a:outerShdw>
                </a:effectLst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93" name="Freeform 460"/>
                <p:cNvSpPr/>
                <p:nvPr/>
              </p:nvSpPr>
              <p:spPr>
                <a:xfrm>
                  <a:off x="5951520" y="2540160"/>
                  <a:ext cx="245160" cy="87840"/>
                </a:xfrm>
                <a:custGeom>
                  <a:avLst/>
                  <a:gdLst/>
                  <a:ah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994" name="Freeform 461"/>
                <p:cNvSpPr/>
                <p:nvPr/>
              </p:nvSpPr>
              <p:spPr>
                <a:xfrm>
                  <a:off x="5925960" y="2517840"/>
                  <a:ext cx="295920" cy="60840"/>
                </a:xfrm>
                <a:custGeom>
                  <a:avLst/>
                  <a:gdLst/>
                  <a:ah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0">
                  <a:noFill/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95" name="Freeform 462"/>
                <p:cNvSpPr/>
                <p:nvPr/>
              </p:nvSpPr>
              <p:spPr>
                <a:xfrm>
                  <a:off x="6121440" y="2570040"/>
                  <a:ext cx="106920" cy="52920"/>
                </a:xfrm>
                <a:custGeom>
                  <a:avLst/>
                  <a:gdLst/>
                  <a:ah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 w="0">
                  <a:noFill/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96" name="Freeform 463"/>
                <p:cNvSpPr/>
                <p:nvPr/>
              </p:nvSpPr>
              <p:spPr>
                <a:xfrm>
                  <a:off x="5921280" y="2571840"/>
                  <a:ext cx="105120" cy="51480"/>
                </a:xfrm>
                <a:custGeom>
                  <a:avLst/>
                  <a:gdLst/>
                  <a:ah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0">
                  <a:noFill/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97" name="Straight Connector 464"/>
                <p:cNvSpPr/>
                <p:nvPr/>
              </p:nvSpPr>
              <p:spPr>
                <a:xfrm flipH="1" flipV="1">
                  <a:off x="5822640" y="2574720"/>
                  <a:ext cx="1800" cy="68400"/>
                </a:xfrm>
                <a:prstGeom prst="line">
                  <a:avLst/>
                </a:prstGeom>
                <a:ln w="63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98" name="Straight Connector 465"/>
                <p:cNvSpPr/>
                <p:nvPr/>
              </p:nvSpPr>
              <p:spPr>
                <a:xfrm flipH="1" flipV="1">
                  <a:off x="6325920" y="2573280"/>
                  <a:ext cx="1800" cy="68040"/>
                </a:xfrm>
                <a:prstGeom prst="line">
                  <a:avLst/>
                </a:prstGeom>
                <a:ln w="63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999" name="Group 20"/>
            <p:cNvGrpSpPr/>
            <p:nvPr/>
          </p:nvGrpSpPr>
          <p:grpSpPr>
            <a:xfrm>
              <a:off x="7014960" y="3177000"/>
              <a:ext cx="521280" cy="1825560"/>
              <a:chOff x="7014960" y="3177000"/>
              <a:chExt cx="521280" cy="1825560"/>
            </a:xfrm>
          </p:grpSpPr>
          <p:sp>
            <p:nvSpPr>
              <p:cNvPr id="1000" name="Rectangle 467"/>
              <p:cNvSpPr/>
              <p:nvPr/>
            </p:nvSpPr>
            <p:spPr>
              <a:xfrm rot="10800000">
                <a:off x="7023240" y="3267360"/>
                <a:ext cx="497160" cy="324720"/>
              </a:xfrm>
              <a:prstGeom prst="rect">
                <a:avLst/>
              </a:prstGeom>
              <a:gradFill rotWithShape="0">
                <a:gsLst>
                  <a:gs pos="0">
                    <a:srgbClr val="c55a11">
                      <a:alpha val="62352"/>
                    </a:srgbClr>
                  </a:gs>
                  <a:gs pos="100000">
                    <a:srgbClr val="f4b183"/>
                  </a:gs>
                </a:gsLst>
                <a:lin ang="16200000"/>
              </a:gradFill>
              <a:ln>
                <a:noFill/>
              </a:ln>
              <a:effectLst>
                <a:outerShdw blurRad="3996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001" name="Straight Connector 468"/>
              <p:cNvSpPr/>
              <p:nvPr/>
            </p:nvSpPr>
            <p:spPr>
              <a:xfrm>
                <a:off x="7527600" y="3267000"/>
                <a:ext cx="6480" cy="1582560"/>
              </a:xfrm>
              <a:prstGeom prst="line">
                <a:avLst/>
              </a:prstGeom>
              <a:ln w="3175">
                <a:solidFill>
                  <a:srgbClr val="000000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pic>
            <p:nvPicPr>
              <p:cNvPr id="1002" name="Picture 469" descr="router_top.png"/>
              <p:cNvPicPr/>
              <p:nvPr/>
            </p:nvPicPr>
            <p:blipFill>
              <a:blip r:embed="rId2"/>
              <a:stretch/>
            </p:blipFill>
            <p:spPr>
              <a:xfrm>
                <a:off x="7014960" y="3206160"/>
                <a:ext cx="521280" cy="21924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1003" name="Group 471"/>
              <p:cNvGrpSpPr/>
              <p:nvPr/>
            </p:nvGrpSpPr>
            <p:grpSpPr>
              <a:xfrm>
                <a:off x="7026120" y="4781520"/>
                <a:ext cx="508320" cy="221040"/>
                <a:chOff x="7026120" y="4781520"/>
                <a:chExt cx="508320" cy="221040"/>
              </a:xfrm>
            </p:grpSpPr>
            <p:sp>
              <p:nvSpPr>
                <p:cNvPr id="1004" name="Oval 480"/>
                <p:cNvSpPr/>
                <p:nvPr/>
              </p:nvSpPr>
              <p:spPr>
                <a:xfrm>
                  <a:off x="7026120" y="4856040"/>
                  <a:ext cx="506880" cy="14652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rgbClr val="000000"/>
                  </a:solidFill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005" name="Rectangle 481"/>
                <p:cNvSpPr/>
                <p:nvPr/>
              </p:nvSpPr>
              <p:spPr>
                <a:xfrm>
                  <a:off x="7026120" y="4856040"/>
                  <a:ext cx="506880" cy="720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006" name="Oval 482"/>
                <p:cNvSpPr/>
                <p:nvPr/>
              </p:nvSpPr>
              <p:spPr>
                <a:xfrm>
                  <a:off x="7026120" y="4781520"/>
                  <a:ext cx="506880" cy="14652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007" name="Straight Connector 483"/>
                <p:cNvSpPr/>
                <p:nvPr/>
              </p:nvSpPr>
              <p:spPr>
                <a:xfrm>
                  <a:off x="7534080" y="4856040"/>
                  <a:ext cx="360" cy="73080"/>
                </a:xfrm>
                <a:prstGeom prst="line">
                  <a:avLst/>
                </a:prstGeom>
                <a:ln w="6350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1008" name="Straight Connector 484"/>
                <p:cNvSpPr/>
                <p:nvPr/>
              </p:nvSpPr>
              <p:spPr>
                <a:xfrm>
                  <a:off x="7026120" y="4856040"/>
                  <a:ext cx="360" cy="73080"/>
                </a:xfrm>
                <a:prstGeom prst="line">
                  <a:avLst/>
                </a:prstGeom>
                <a:ln w="6350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sp>
            <p:nvSpPr>
              <p:cNvPr id="1009" name="Rectangle 472"/>
              <p:cNvSpPr/>
              <p:nvPr/>
            </p:nvSpPr>
            <p:spPr>
              <a:xfrm>
                <a:off x="7031160" y="3693960"/>
                <a:ext cx="497520" cy="1164240"/>
              </a:xfrm>
              <a:prstGeom prst="rect">
                <a:avLst/>
              </a:prstGeom>
              <a:gradFill rotWithShape="0">
                <a:gsLst>
                  <a:gs pos="0">
                    <a:srgbClr val="c55a11">
                      <a:alpha val="62352"/>
                    </a:srgbClr>
                  </a:gs>
                  <a:gs pos="100000">
                    <a:srgbClr val="f4b183"/>
                  </a:gs>
                </a:gsLst>
                <a:lin ang="5400000"/>
              </a:gradFill>
              <a:ln>
                <a:noFill/>
              </a:ln>
              <a:effectLst>
                <a:outerShdw blurRad="3996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010" name="Straight Connector 475"/>
              <p:cNvSpPr/>
              <p:nvPr/>
            </p:nvSpPr>
            <p:spPr>
              <a:xfrm>
                <a:off x="7014960" y="3315960"/>
                <a:ext cx="6480" cy="1633680"/>
              </a:xfrm>
              <a:prstGeom prst="line">
                <a:avLst/>
              </a:prstGeom>
              <a:ln w="3175">
                <a:solidFill>
                  <a:srgbClr val="000000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grpSp>
            <p:nvGrpSpPr>
              <p:cNvPr id="1011" name="Group 485"/>
              <p:cNvGrpSpPr/>
              <p:nvPr/>
            </p:nvGrpSpPr>
            <p:grpSpPr>
              <a:xfrm>
                <a:off x="7024680" y="3177000"/>
                <a:ext cx="504720" cy="241920"/>
                <a:chOff x="7024680" y="3177000"/>
                <a:chExt cx="504720" cy="241920"/>
              </a:xfrm>
            </p:grpSpPr>
            <p:sp>
              <p:nvSpPr>
                <p:cNvPr id="1012" name="Oval 486"/>
                <p:cNvSpPr/>
                <p:nvPr/>
              </p:nvSpPr>
              <p:spPr>
                <a:xfrm flipV="1">
                  <a:off x="7026120" y="3241800"/>
                  <a:ext cx="502200" cy="1767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4b183"/>
                    </a:gs>
                    <a:gs pos="100000">
                      <a:srgbClr val="ffffff"/>
                    </a:gs>
                  </a:gsLst>
                  <a:lin ang="5400000"/>
                </a:gradFill>
                <a:ln>
                  <a:noFill/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013" name="Rectangle 487"/>
                <p:cNvSpPr/>
                <p:nvPr/>
              </p:nvSpPr>
              <p:spPr>
                <a:xfrm>
                  <a:off x="7024680" y="3268800"/>
                  <a:ext cx="503640" cy="62280"/>
                </a:xfrm>
                <a:prstGeom prst="rect">
                  <a:avLst/>
                </a:prstGeom>
                <a:gradFill rotWithShape="0">
                  <a:gsLst>
                    <a:gs pos="0">
                      <a:srgbClr val="f8cbad"/>
                    </a:gs>
                    <a:gs pos="100000">
                      <a:srgbClr val="f4b183"/>
                    </a:gs>
                  </a:gsLst>
                  <a:lin ang="16200000"/>
                </a:gradFill>
                <a:ln w="25400">
                  <a:noFill/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014" name="Oval 488"/>
                <p:cNvSpPr/>
                <p:nvPr/>
              </p:nvSpPr>
              <p:spPr>
                <a:xfrm flipV="1">
                  <a:off x="7024680" y="3176640"/>
                  <a:ext cx="502200" cy="17676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</a:ln>
                <a:effectLst>
                  <a:outerShdw blurRad="39960" dir="5400000" dist="23040" rotWithShape="0">
                    <a:srgbClr val="808080">
                      <a:alpha val="35000"/>
                    </a:srgbClr>
                  </a:outerShdw>
                </a:effectLst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15" name="Freeform 489"/>
                <p:cNvSpPr/>
                <p:nvPr/>
              </p:nvSpPr>
              <p:spPr>
                <a:xfrm>
                  <a:off x="7153200" y="3232080"/>
                  <a:ext cx="245160" cy="87840"/>
                </a:xfrm>
                <a:custGeom>
                  <a:avLst/>
                  <a:gdLst/>
                  <a:ah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016" name="Freeform 490"/>
                <p:cNvSpPr/>
                <p:nvPr/>
              </p:nvSpPr>
              <p:spPr>
                <a:xfrm>
                  <a:off x="7128000" y="3209760"/>
                  <a:ext cx="295920" cy="60840"/>
                </a:xfrm>
                <a:custGeom>
                  <a:avLst/>
                  <a:gdLst/>
                  <a:ah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0">
                  <a:noFill/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17" name="Freeform 491"/>
                <p:cNvSpPr/>
                <p:nvPr/>
              </p:nvSpPr>
              <p:spPr>
                <a:xfrm>
                  <a:off x="7323120" y="3262320"/>
                  <a:ext cx="106920" cy="52920"/>
                </a:xfrm>
                <a:custGeom>
                  <a:avLst/>
                  <a:gdLst/>
                  <a:ah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 w="0">
                  <a:noFill/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18" name="Freeform 492"/>
                <p:cNvSpPr/>
                <p:nvPr/>
              </p:nvSpPr>
              <p:spPr>
                <a:xfrm>
                  <a:off x="7122960" y="3263760"/>
                  <a:ext cx="105120" cy="51480"/>
                </a:xfrm>
                <a:custGeom>
                  <a:avLst/>
                  <a:gdLst/>
                  <a:ah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0">
                  <a:noFill/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19" name="Straight Connector 493"/>
                <p:cNvSpPr/>
                <p:nvPr/>
              </p:nvSpPr>
              <p:spPr>
                <a:xfrm flipH="1" flipV="1">
                  <a:off x="7024680" y="3267000"/>
                  <a:ext cx="1440" cy="68040"/>
                </a:xfrm>
                <a:prstGeom prst="line">
                  <a:avLst/>
                </a:prstGeom>
                <a:ln w="63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20" name="Straight Connector 494"/>
                <p:cNvSpPr/>
                <p:nvPr/>
              </p:nvSpPr>
              <p:spPr>
                <a:xfrm flipH="1" flipV="1">
                  <a:off x="7527600" y="3265200"/>
                  <a:ext cx="1800" cy="68400"/>
                </a:xfrm>
                <a:prstGeom prst="line">
                  <a:avLst/>
                </a:prstGeom>
                <a:ln w="63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1021" name="Group 21"/>
            <p:cNvGrpSpPr/>
            <p:nvPr/>
          </p:nvGrpSpPr>
          <p:grpSpPr>
            <a:xfrm>
              <a:off x="7995960" y="2646720"/>
              <a:ext cx="522720" cy="2354400"/>
              <a:chOff x="7995960" y="2646720"/>
              <a:chExt cx="522720" cy="2354400"/>
            </a:xfrm>
          </p:grpSpPr>
          <p:sp>
            <p:nvSpPr>
              <p:cNvPr id="1022" name="Rectangle 496"/>
              <p:cNvSpPr/>
              <p:nvPr/>
            </p:nvSpPr>
            <p:spPr>
              <a:xfrm rot="10800000">
                <a:off x="8007480" y="2778480"/>
                <a:ext cx="497160" cy="721080"/>
              </a:xfrm>
              <a:prstGeom prst="rect">
                <a:avLst/>
              </a:prstGeom>
              <a:gradFill rotWithShape="0">
                <a:gsLst>
                  <a:gs pos="0">
                    <a:srgbClr val="c55a11">
                      <a:alpha val="62352"/>
                    </a:srgbClr>
                  </a:gs>
                  <a:gs pos="100000">
                    <a:srgbClr val="f4b183"/>
                  </a:gs>
                </a:gsLst>
                <a:lin ang="16200000"/>
              </a:gradFill>
              <a:ln>
                <a:noFill/>
              </a:ln>
              <a:effectLst>
                <a:outerShdw blurRad="3996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023" name="Straight Connector 497"/>
              <p:cNvSpPr/>
              <p:nvPr/>
            </p:nvSpPr>
            <p:spPr>
              <a:xfrm>
                <a:off x="8518320" y="2846160"/>
                <a:ext cx="360" cy="1998720"/>
              </a:xfrm>
              <a:prstGeom prst="line">
                <a:avLst/>
              </a:prstGeom>
              <a:ln w="3175">
                <a:solidFill>
                  <a:srgbClr val="000000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grpSp>
            <p:nvGrpSpPr>
              <p:cNvPr id="1024" name="Group 500"/>
              <p:cNvGrpSpPr/>
              <p:nvPr/>
            </p:nvGrpSpPr>
            <p:grpSpPr>
              <a:xfrm>
                <a:off x="8010360" y="4765680"/>
                <a:ext cx="508320" cy="235440"/>
                <a:chOff x="8010360" y="4765680"/>
                <a:chExt cx="508320" cy="235440"/>
              </a:xfrm>
            </p:grpSpPr>
            <p:sp>
              <p:nvSpPr>
                <p:cNvPr id="1025" name="Oval 509"/>
                <p:cNvSpPr/>
                <p:nvPr/>
              </p:nvSpPr>
              <p:spPr>
                <a:xfrm>
                  <a:off x="8010360" y="4844880"/>
                  <a:ext cx="506880" cy="15624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rgbClr val="000000"/>
                  </a:solidFill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026" name="Rectangle 510"/>
                <p:cNvSpPr/>
                <p:nvPr/>
              </p:nvSpPr>
              <p:spPr>
                <a:xfrm>
                  <a:off x="8010360" y="4844880"/>
                  <a:ext cx="506880" cy="7668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027" name="Oval 511"/>
                <p:cNvSpPr/>
                <p:nvPr/>
              </p:nvSpPr>
              <p:spPr>
                <a:xfrm>
                  <a:off x="8010360" y="4765680"/>
                  <a:ext cx="506880" cy="15624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028" name="Straight Connector 512"/>
                <p:cNvSpPr/>
                <p:nvPr/>
              </p:nvSpPr>
              <p:spPr>
                <a:xfrm>
                  <a:off x="8518320" y="4844880"/>
                  <a:ext cx="360" cy="77760"/>
                </a:xfrm>
                <a:prstGeom prst="line">
                  <a:avLst/>
                </a:prstGeom>
                <a:ln w="6350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1029" name="Straight Connector 513"/>
                <p:cNvSpPr/>
                <p:nvPr/>
              </p:nvSpPr>
              <p:spPr>
                <a:xfrm>
                  <a:off x="8010360" y="4844880"/>
                  <a:ext cx="360" cy="77760"/>
                </a:xfrm>
                <a:prstGeom prst="line">
                  <a:avLst/>
                </a:prstGeom>
                <a:ln w="6350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sp>
            <p:nvSpPr>
              <p:cNvPr id="1030" name="Rectangle 501"/>
              <p:cNvSpPr/>
              <p:nvPr/>
            </p:nvSpPr>
            <p:spPr>
              <a:xfrm>
                <a:off x="8015400" y="3610080"/>
                <a:ext cx="497520" cy="1237320"/>
              </a:xfrm>
              <a:prstGeom prst="rect">
                <a:avLst/>
              </a:prstGeom>
              <a:gradFill rotWithShape="0">
                <a:gsLst>
                  <a:gs pos="0">
                    <a:srgbClr val="c55a11">
                      <a:alpha val="62352"/>
                    </a:srgbClr>
                  </a:gs>
                  <a:gs pos="100000">
                    <a:srgbClr val="f4b183"/>
                  </a:gs>
                </a:gsLst>
                <a:lin ang="5400000"/>
              </a:gradFill>
              <a:ln>
                <a:noFill/>
              </a:ln>
              <a:effectLst>
                <a:outerShdw blurRad="3996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031" name="Straight Connector 504"/>
              <p:cNvSpPr/>
              <p:nvPr/>
            </p:nvSpPr>
            <p:spPr>
              <a:xfrm>
                <a:off x="7995960" y="2817720"/>
                <a:ext cx="9720" cy="2127240"/>
              </a:xfrm>
              <a:prstGeom prst="line">
                <a:avLst/>
              </a:prstGeom>
              <a:ln w="3175">
                <a:solidFill>
                  <a:srgbClr val="000000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grpSp>
            <p:nvGrpSpPr>
              <p:cNvPr id="1032" name="Group 514"/>
              <p:cNvGrpSpPr/>
              <p:nvPr/>
            </p:nvGrpSpPr>
            <p:grpSpPr>
              <a:xfrm>
                <a:off x="8002440" y="2646720"/>
                <a:ext cx="504720" cy="241920"/>
                <a:chOff x="8002440" y="2646720"/>
                <a:chExt cx="504720" cy="241920"/>
              </a:xfrm>
            </p:grpSpPr>
            <p:sp>
              <p:nvSpPr>
                <p:cNvPr id="1033" name="Oval 515"/>
                <p:cNvSpPr/>
                <p:nvPr/>
              </p:nvSpPr>
              <p:spPr>
                <a:xfrm flipV="1">
                  <a:off x="8004240" y="2711520"/>
                  <a:ext cx="502200" cy="1767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4b183"/>
                    </a:gs>
                    <a:gs pos="100000">
                      <a:srgbClr val="ffffff"/>
                    </a:gs>
                  </a:gsLst>
                  <a:lin ang="5400000"/>
                </a:gradFill>
                <a:ln>
                  <a:noFill/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034" name="Rectangle 516"/>
                <p:cNvSpPr/>
                <p:nvPr/>
              </p:nvSpPr>
              <p:spPr>
                <a:xfrm>
                  <a:off x="8002440" y="2738520"/>
                  <a:ext cx="503640" cy="62280"/>
                </a:xfrm>
                <a:prstGeom prst="rect">
                  <a:avLst/>
                </a:prstGeom>
                <a:gradFill rotWithShape="0">
                  <a:gsLst>
                    <a:gs pos="0">
                      <a:srgbClr val="f8cbad"/>
                    </a:gs>
                    <a:gs pos="100000">
                      <a:srgbClr val="f4b183"/>
                    </a:gs>
                  </a:gsLst>
                  <a:lin ang="16200000"/>
                </a:gradFill>
                <a:ln w="25400">
                  <a:noFill/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035" name="Oval 517"/>
                <p:cNvSpPr/>
                <p:nvPr/>
              </p:nvSpPr>
              <p:spPr>
                <a:xfrm flipV="1">
                  <a:off x="8002440" y="2646360"/>
                  <a:ext cx="502200" cy="17676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</a:ln>
                <a:effectLst>
                  <a:outerShdw blurRad="39960" dir="5400000" dist="23040" rotWithShape="0">
                    <a:srgbClr val="808080">
                      <a:alpha val="35000"/>
                    </a:srgbClr>
                  </a:outerShdw>
                </a:effectLst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36" name="Freeform 518"/>
                <p:cNvSpPr/>
                <p:nvPr/>
              </p:nvSpPr>
              <p:spPr>
                <a:xfrm>
                  <a:off x="8131320" y="2701800"/>
                  <a:ext cx="245160" cy="87840"/>
                </a:xfrm>
                <a:custGeom>
                  <a:avLst/>
                  <a:gdLst/>
                  <a:ah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037" name="Freeform 519"/>
                <p:cNvSpPr/>
                <p:nvPr/>
              </p:nvSpPr>
              <p:spPr>
                <a:xfrm>
                  <a:off x="8105760" y="2679840"/>
                  <a:ext cx="295920" cy="60840"/>
                </a:xfrm>
                <a:custGeom>
                  <a:avLst/>
                  <a:gdLst/>
                  <a:ah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0">
                  <a:noFill/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38" name="Freeform 520"/>
                <p:cNvSpPr/>
                <p:nvPr/>
              </p:nvSpPr>
              <p:spPr>
                <a:xfrm>
                  <a:off x="8300880" y="2732040"/>
                  <a:ext cx="106920" cy="52920"/>
                </a:xfrm>
                <a:custGeom>
                  <a:avLst/>
                  <a:gdLst/>
                  <a:ah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 w="0">
                  <a:noFill/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39" name="Freeform 521"/>
                <p:cNvSpPr/>
                <p:nvPr/>
              </p:nvSpPr>
              <p:spPr>
                <a:xfrm>
                  <a:off x="8101080" y="2733840"/>
                  <a:ext cx="105120" cy="51480"/>
                </a:xfrm>
                <a:custGeom>
                  <a:avLst/>
                  <a:gdLst/>
                  <a:ah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0">
                  <a:noFill/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40" name="Straight Connector 522"/>
                <p:cNvSpPr/>
                <p:nvPr/>
              </p:nvSpPr>
              <p:spPr>
                <a:xfrm flipH="1" flipV="1">
                  <a:off x="8002440" y="2736720"/>
                  <a:ext cx="1440" cy="68040"/>
                </a:xfrm>
                <a:prstGeom prst="line">
                  <a:avLst/>
                </a:prstGeom>
                <a:ln w="63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41" name="Straight Connector 523"/>
                <p:cNvSpPr/>
                <p:nvPr/>
              </p:nvSpPr>
              <p:spPr>
                <a:xfrm flipH="1" flipV="1">
                  <a:off x="8505720" y="2734920"/>
                  <a:ext cx="1440" cy="68400"/>
                </a:xfrm>
                <a:prstGeom prst="line">
                  <a:avLst/>
                </a:prstGeom>
                <a:ln w="63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  <p:sp>
        <p:nvSpPr>
          <p:cNvPr id="1042" name="Text Box 167"/>
          <p:cNvSpPr/>
          <p:nvPr/>
        </p:nvSpPr>
        <p:spPr>
          <a:xfrm>
            <a:off x="1974240" y="348840"/>
            <a:ext cx="51404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Per-Router Control Plane</a:t>
            </a:r>
            <a:endParaRPr b="0" lang="en-US" sz="3200" spc="-1" strike="noStrike">
              <a:latin typeface="Arial"/>
            </a:endParaRPr>
          </a:p>
        </p:txBody>
      </p:sp>
      <p:grpSp>
        <p:nvGrpSpPr>
          <p:cNvPr id="1043" name="Group 228"/>
          <p:cNvGrpSpPr/>
          <p:nvPr/>
        </p:nvGrpSpPr>
        <p:grpSpPr>
          <a:xfrm>
            <a:off x="3305880" y="2685960"/>
            <a:ext cx="5157720" cy="878400"/>
            <a:chOff x="3305880" y="2685960"/>
            <a:chExt cx="5157720" cy="878400"/>
          </a:xfrm>
        </p:grpSpPr>
        <p:sp>
          <p:nvSpPr>
            <p:cNvPr id="1044" name="Oval 232"/>
            <p:cNvSpPr/>
            <p:nvPr/>
          </p:nvSpPr>
          <p:spPr>
            <a:xfrm>
              <a:off x="3352680" y="2763720"/>
              <a:ext cx="952920" cy="491040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45" name="TextBox 233"/>
            <p:cNvSpPr/>
            <p:nvPr/>
          </p:nvSpPr>
          <p:spPr>
            <a:xfrm>
              <a:off x="3305880" y="2761920"/>
              <a:ext cx="1054440" cy="464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ts val="1474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Routing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ts val="1474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Algorithm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046" name="Straight Arrow Connector 234"/>
            <p:cNvSpPr/>
            <p:nvPr/>
          </p:nvSpPr>
          <p:spPr>
            <a:xfrm flipV="1">
              <a:off x="4319640" y="2785320"/>
              <a:ext cx="1516680" cy="213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cc0000"/>
              </a:solidFill>
              <a:headEnd len="med" type="triangle" w="med"/>
              <a:tailEnd len="med" type="triangle" w="med"/>
            </a:ln>
            <a:effectLst>
              <a:outerShdw blurRad="3996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47" name="Straight Arrow Connector 235"/>
            <p:cNvSpPr/>
            <p:nvPr/>
          </p:nvSpPr>
          <p:spPr>
            <a:xfrm>
              <a:off x="4237200" y="3179880"/>
              <a:ext cx="795960" cy="27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cc0000"/>
              </a:solidFill>
              <a:headEnd len="med" type="triangle" w="med"/>
              <a:tailEnd len="med" type="triangle" w="med"/>
            </a:ln>
            <a:effectLst>
              <a:outerShdw blurRad="3996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48" name="Straight Arrow Connector 236"/>
            <p:cNvSpPr/>
            <p:nvPr/>
          </p:nvSpPr>
          <p:spPr>
            <a:xfrm>
              <a:off x="6170760" y="2873520"/>
              <a:ext cx="891000" cy="508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cc0000"/>
              </a:solidFill>
              <a:headEnd len="med" type="triangle" w="med"/>
              <a:tailEnd len="med" type="triangle" w="med"/>
            </a:ln>
            <a:effectLst>
              <a:outerShdw blurRad="3996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49" name="Straight Arrow Connector 237"/>
            <p:cNvSpPr/>
            <p:nvPr/>
          </p:nvSpPr>
          <p:spPr>
            <a:xfrm>
              <a:off x="6286320" y="2779560"/>
              <a:ext cx="1694520" cy="129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cc0000"/>
              </a:solidFill>
              <a:headEnd len="med" type="triangle" w="med"/>
              <a:tailEnd len="med" type="triangle" w="med"/>
            </a:ln>
            <a:effectLst>
              <a:outerShdw blurRad="3996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50" name="Oval 238"/>
            <p:cNvSpPr/>
            <p:nvPr/>
          </p:nvSpPr>
          <p:spPr>
            <a:xfrm>
              <a:off x="8043840" y="2873520"/>
              <a:ext cx="419760" cy="180000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51" name="Oval 239"/>
            <p:cNvSpPr/>
            <p:nvPr/>
          </p:nvSpPr>
          <p:spPr>
            <a:xfrm>
              <a:off x="7058160" y="3382920"/>
              <a:ext cx="419760" cy="181440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52" name="Oval 240"/>
            <p:cNvSpPr/>
            <p:nvPr/>
          </p:nvSpPr>
          <p:spPr>
            <a:xfrm>
              <a:off x="5853240" y="2685960"/>
              <a:ext cx="419760" cy="181440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53" name="Oval 241"/>
            <p:cNvSpPr/>
            <p:nvPr/>
          </p:nvSpPr>
          <p:spPr>
            <a:xfrm>
              <a:off x="5057640" y="3381480"/>
              <a:ext cx="419760" cy="180000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54" name="Straight Arrow Connector 242"/>
            <p:cNvSpPr/>
            <p:nvPr/>
          </p:nvSpPr>
          <p:spPr>
            <a:xfrm>
              <a:off x="4307040" y="3084480"/>
              <a:ext cx="2737440" cy="338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cc0000"/>
              </a:solidFill>
              <a:headEnd len="med" type="triangle" w="med"/>
              <a:tailEnd len="med" type="triangle" w="med"/>
            </a:ln>
            <a:effectLst>
              <a:outerShdw blurRad="3996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55" name="Straight Arrow Connector 243"/>
            <p:cNvSpPr/>
            <p:nvPr/>
          </p:nvSpPr>
          <p:spPr>
            <a:xfrm flipV="1">
              <a:off x="5483160" y="2963160"/>
              <a:ext cx="2559600" cy="468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cc0000"/>
              </a:solidFill>
              <a:headEnd len="med" type="triangle" w="med"/>
              <a:tailEnd len="med" type="triangle" w="med"/>
            </a:ln>
            <a:effectLst>
              <a:outerShdw blurRad="3996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56" name="Straight Arrow Connector 244"/>
            <p:cNvSpPr/>
            <p:nvPr/>
          </p:nvSpPr>
          <p:spPr>
            <a:xfrm flipV="1">
              <a:off x="5477040" y="3485520"/>
              <a:ext cx="15800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cc0000"/>
              </a:solidFill>
              <a:headEnd len="med" type="triangle" w="med"/>
              <a:tailEnd len="med" type="triangle" w="med"/>
            </a:ln>
            <a:effectLst>
              <a:outerShdw blurRad="3996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57" name="Straight Arrow Connector 245"/>
            <p:cNvSpPr/>
            <p:nvPr/>
          </p:nvSpPr>
          <p:spPr>
            <a:xfrm flipV="1">
              <a:off x="7481880" y="3060720"/>
              <a:ext cx="749880" cy="395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cc0000"/>
              </a:solidFill>
              <a:headEnd len="med" type="triangle" w="med"/>
              <a:tailEnd len="med" type="triangle" w="med"/>
            </a:ln>
            <a:effectLst>
              <a:outerShdw blurRad="3996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058" name="TextBox 257"/>
          <p:cNvSpPr/>
          <p:nvPr/>
        </p:nvSpPr>
        <p:spPr>
          <a:xfrm>
            <a:off x="2158920" y="1154160"/>
            <a:ext cx="815724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Individual routing algorithm components </a:t>
            </a:r>
            <a:r>
              <a:rPr b="0" i="1" lang="en-US" sz="2400" spc="-1" strike="noStrike">
                <a:solidFill>
                  <a:srgbClr val="000090"/>
                </a:solidFill>
                <a:latin typeface="Arial Unicode MS"/>
                <a:ea typeface="Arial Unicode MS"/>
              </a:rPr>
              <a:t>in each and every router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interact in the control plane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1059" name="Group 22"/>
          <p:cNvGrpSpPr/>
          <p:nvPr/>
        </p:nvGrpSpPr>
        <p:grpSpPr>
          <a:xfrm>
            <a:off x="3081240" y="3075120"/>
            <a:ext cx="6421320" cy="1037160"/>
            <a:chOff x="3081240" y="3075120"/>
            <a:chExt cx="6421320" cy="1037160"/>
          </a:xfrm>
        </p:grpSpPr>
        <p:sp>
          <p:nvSpPr>
            <p:cNvPr id="1060" name="TextBox 232"/>
            <p:cNvSpPr/>
            <p:nvPr/>
          </p:nvSpPr>
          <p:spPr>
            <a:xfrm>
              <a:off x="8777160" y="3651120"/>
              <a:ext cx="675000" cy="461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ts val="1463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data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ts val="1463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plane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061" name="TextBox 233"/>
            <p:cNvSpPr/>
            <p:nvPr/>
          </p:nvSpPr>
          <p:spPr>
            <a:xfrm>
              <a:off x="8702640" y="3075120"/>
              <a:ext cx="799920" cy="461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ts val="1463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control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ts val="1463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plane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062" name="Straight Connector 231"/>
            <p:cNvSpPr/>
            <p:nvPr/>
          </p:nvSpPr>
          <p:spPr>
            <a:xfrm>
              <a:off x="3081240" y="3612960"/>
              <a:ext cx="6207120" cy="36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grpSp>
        <p:nvGrpSpPr>
          <p:cNvPr id="1063" name="Group 26"/>
          <p:cNvGrpSpPr/>
          <p:nvPr/>
        </p:nvGrpSpPr>
        <p:grpSpPr>
          <a:xfrm>
            <a:off x="3352680" y="3701880"/>
            <a:ext cx="5125320" cy="1120680"/>
            <a:chOff x="3352680" y="3701880"/>
            <a:chExt cx="5125320" cy="1120680"/>
          </a:xfrm>
        </p:grpSpPr>
        <p:pic>
          <p:nvPicPr>
            <p:cNvPr id="1064" name="Picture 10" descr="fig42_table.pdf"/>
            <p:cNvPicPr/>
            <p:nvPr/>
          </p:nvPicPr>
          <p:blipFill>
            <a:blip r:embed="rId3"/>
            <a:stretch/>
          </p:blipFill>
          <p:spPr>
            <a:xfrm>
              <a:off x="3352680" y="3701880"/>
              <a:ext cx="965520" cy="965880"/>
            </a:xfrm>
            <a:prstGeom prst="rect">
              <a:avLst/>
            </a:prstGeom>
            <a:ln w="9525">
              <a:solidFill>
                <a:srgbClr val="cc0000"/>
              </a:solidFill>
              <a:miter/>
            </a:ln>
          </p:spPr>
        </p:pic>
        <p:grpSp>
          <p:nvGrpSpPr>
            <p:cNvPr id="1065" name="Group 25"/>
            <p:cNvGrpSpPr/>
            <p:nvPr/>
          </p:nvGrpSpPr>
          <p:grpSpPr>
            <a:xfrm>
              <a:off x="5073480" y="4459320"/>
              <a:ext cx="3404520" cy="363240"/>
              <a:chOff x="5073480" y="4459320"/>
              <a:chExt cx="3404520" cy="363240"/>
            </a:xfrm>
          </p:grpSpPr>
          <p:grpSp>
            <p:nvGrpSpPr>
              <p:cNvPr id="1066" name="Group 241"/>
              <p:cNvGrpSpPr/>
              <p:nvPr/>
            </p:nvGrpSpPr>
            <p:grpSpPr>
              <a:xfrm>
                <a:off x="5073480" y="4486320"/>
                <a:ext cx="429480" cy="336240"/>
                <a:chOff x="5073480" y="4486320"/>
                <a:chExt cx="429480" cy="336240"/>
              </a:xfrm>
            </p:grpSpPr>
            <p:sp>
              <p:nvSpPr>
                <p:cNvPr id="1067" name="Rectangle 91"/>
                <p:cNvSpPr/>
                <p:nvPr/>
              </p:nvSpPr>
              <p:spPr>
                <a:xfrm>
                  <a:off x="5078520" y="4486320"/>
                  <a:ext cx="424440" cy="33552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068" name="Straight Connector 92"/>
                <p:cNvSpPr/>
                <p:nvPr/>
              </p:nvSpPr>
              <p:spPr>
                <a:xfrm>
                  <a:off x="5073480" y="4584600"/>
                  <a:ext cx="425520" cy="360"/>
                </a:xfrm>
                <a:prstGeom prst="line">
                  <a:avLst/>
                </a:prstGeom>
                <a:ln w="3175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1069" name="Straight Connector 93"/>
                <p:cNvSpPr/>
                <p:nvPr/>
              </p:nvSpPr>
              <p:spPr>
                <a:xfrm>
                  <a:off x="5073480" y="4647960"/>
                  <a:ext cx="425520" cy="360"/>
                </a:xfrm>
                <a:prstGeom prst="line">
                  <a:avLst/>
                </a:prstGeom>
                <a:ln w="3175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1070" name="Straight Connector 95"/>
                <p:cNvSpPr/>
                <p:nvPr/>
              </p:nvSpPr>
              <p:spPr>
                <a:xfrm flipH="1" flipV="1">
                  <a:off x="5289480" y="4584600"/>
                  <a:ext cx="1440" cy="237960"/>
                </a:xfrm>
                <a:prstGeom prst="line">
                  <a:avLst/>
                </a:prstGeom>
                <a:ln w="3175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grpSp>
            <p:nvGrpSpPr>
              <p:cNvPr id="1071" name="Group 444"/>
              <p:cNvGrpSpPr/>
              <p:nvPr/>
            </p:nvGrpSpPr>
            <p:grpSpPr>
              <a:xfrm>
                <a:off x="5881680" y="4484520"/>
                <a:ext cx="429120" cy="336600"/>
                <a:chOff x="5881680" y="4484520"/>
                <a:chExt cx="429120" cy="336600"/>
              </a:xfrm>
            </p:grpSpPr>
            <p:sp>
              <p:nvSpPr>
                <p:cNvPr id="1072" name="Rectangle 447"/>
                <p:cNvSpPr/>
                <p:nvPr/>
              </p:nvSpPr>
              <p:spPr>
                <a:xfrm>
                  <a:off x="5886360" y="4484520"/>
                  <a:ext cx="424440" cy="33552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073" name="Straight Connector 448"/>
                <p:cNvSpPr/>
                <p:nvPr/>
              </p:nvSpPr>
              <p:spPr>
                <a:xfrm>
                  <a:off x="5881680" y="4582800"/>
                  <a:ext cx="425160" cy="360"/>
                </a:xfrm>
                <a:prstGeom prst="line">
                  <a:avLst/>
                </a:prstGeom>
                <a:ln w="3175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1074" name="Straight Connector 449"/>
                <p:cNvSpPr/>
                <p:nvPr/>
              </p:nvSpPr>
              <p:spPr>
                <a:xfrm>
                  <a:off x="5881680" y="4646520"/>
                  <a:ext cx="425160" cy="360"/>
                </a:xfrm>
                <a:prstGeom prst="line">
                  <a:avLst/>
                </a:prstGeom>
                <a:ln w="3175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1075" name="Straight Connector 450"/>
                <p:cNvSpPr/>
                <p:nvPr/>
              </p:nvSpPr>
              <p:spPr>
                <a:xfrm flipH="1" flipV="1">
                  <a:off x="6097320" y="4582800"/>
                  <a:ext cx="1800" cy="238320"/>
                </a:xfrm>
                <a:prstGeom prst="line">
                  <a:avLst/>
                </a:prstGeom>
                <a:ln w="3175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grpSp>
            <p:nvGrpSpPr>
              <p:cNvPr id="1076" name="Group 473"/>
              <p:cNvGrpSpPr/>
              <p:nvPr/>
            </p:nvGrpSpPr>
            <p:grpSpPr>
              <a:xfrm>
                <a:off x="7064280" y="4484520"/>
                <a:ext cx="429120" cy="336600"/>
                <a:chOff x="7064280" y="4484520"/>
                <a:chExt cx="429120" cy="336600"/>
              </a:xfrm>
            </p:grpSpPr>
            <p:sp>
              <p:nvSpPr>
                <p:cNvPr id="1077" name="Rectangle 476"/>
                <p:cNvSpPr/>
                <p:nvPr/>
              </p:nvSpPr>
              <p:spPr>
                <a:xfrm>
                  <a:off x="7068960" y="4484520"/>
                  <a:ext cx="424440" cy="33552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078" name="Straight Connector 477"/>
                <p:cNvSpPr/>
                <p:nvPr/>
              </p:nvSpPr>
              <p:spPr>
                <a:xfrm>
                  <a:off x="7064280" y="4582800"/>
                  <a:ext cx="425520" cy="360"/>
                </a:xfrm>
                <a:prstGeom prst="line">
                  <a:avLst/>
                </a:prstGeom>
                <a:ln w="3175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1079" name="Straight Connector 478"/>
                <p:cNvSpPr/>
                <p:nvPr/>
              </p:nvSpPr>
              <p:spPr>
                <a:xfrm>
                  <a:off x="7064280" y="4646520"/>
                  <a:ext cx="425520" cy="360"/>
                </a:xfrm>
                <a:prstGeom prst="line">
                  <a:avLst/>
                </a:prstGeom>
                <a:ln w="3175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1080" name="Straight Connector 479"/>
                <p:cNvSpPr/>
                <p:nvPr/>
              </p:nvSpPr>
              <p:spPr>
                <a:xfrm flipH="1" flipV="1">
                  <a:off x="7279920" y="4582800"/>
                  <a:ext cx="1800" cy="238320"/>
                </a:xfrm>
                <a:prstGeom prst="line">
                  <a:avLst/>
                </a:prstGeom>
                <a:ln w="3175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grpSp>
            <p:nvGrpSpPr>
              <p:cNvPr id="1081" name="Group 502"/>
              <p:cNvGrpSpPr/>
              <p:nvPr/>
            </p:nvGrpSpPr>
            <p:grpSpPr>
              <a:xfrm>
                <a:off x="8048520" y="4459320"/>
                <a:ext cx="429480" cy="350640"/>
                <a:chOff x="8048520" y="4459320"/>
                <a:chExt cx="429480" cy="350640"/>
              </a:xfrm>
            </p:grpSpPr>
            <p:sp>
              <p:nvSpPr>
                <p:cNvPr id="1082" name="Rectangle 505"/>
                <p:cNvSpPr/>
                <p:nvPr/>
              </p:nvSpPr>
              <p:spPr>
                <a:xfrm>
                  <a:off x="8053560" y="4459320"/>
                  <a:ext cx="424440" cy="34992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083" name="Straight Connector 506"/>
                <p:cNvSpPr/>
                <p:nvPr/>
              </p:nvSpPr>
              <p:spPr>
                <a:xfrm>
                  <a:off x="8048520" y="4555800"/>
                  <a:ext cx="425520" cy="360"/>
                </a:xfrm>
                <a:prstGeom prst="line">
                  <a:avLst/>
                </a:prstGeom>
                <a:ln w="3175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1084" name="Straight Connector 507"/>
                <p:cNvSpPr/>
                <p:nvPr/>
              </p:nvSpPr>
              <p:spPr>
                <a:xfrm>
                  <a:off x="8048520" y="4624200"/>
                  <a:ext cx="425520" cy="360"/>
                </a:xfrm>
                <a:prstGeom prst="line">
                  <a:avLst/>
                </a:prstGeom>
                <a:ln w="3175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1085" name="Straight Connector 508"/>
                <p:cNvSpPr/>
                <p:nvPr/>
              </p:nvSpPr>
              <p:spPr>
                <a:xfrm flipH="1" flipV="1">
                  <a:off x="8264520" y="4555800"/>
                  <a:ext cx="1440" cy="254160"/>
                </a:xfrm>
                <a:prstGeom prst="line">
                  <a:avLst/>
                </a:prstGeom>
                <a:ln w="3175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</p:grpSp>
      </p:grpSp>
      <p:grpSp>
        <p:nvGrpSpPr>
          <p:cNvPr id="1086" name="Group 24"/>
          <p:cNvGrpSpPr/>
          <p:nvPr/>
        </p:nvGrpSpPr>
        <p:grpSpPr>
          <a:xfrm>
            <a:off x="3807000" y="2882880"/>
            <a:ext cx="4435200" cy="1576800"/>
            <a:chOff x="3807000" y="2882880"/>
            <a:chExt cx="4435200" cy="1576800"/>
          </a:xfrm>
        </p:grpSpPr>
        <p:sp>
          <p:nvSpPr>
            <p:cNvPr id="1087" name="Straight Arrow Connector 110"/>
            <p:cNvSpPr/>
            <p:nvPr/>
          </p:nvSpPr>
          <p:spPr>
            <a:xfrm>
              <a:off x="3807000" y="3274920"/>
              <a:ext cx="360" cy="421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cc0000"/>
              </a:solidFill>
              <a:tailEnd len="med" type="triangle" w="med"/>
            </a:ln>
            <a:effectLst>
              <a:outerShdw blurRad="3996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8" name="Straight Arrow Connector 88"/>
            <p:cNvSpPr/>
            <p:nvPr/>
          </p:nvSpPr>
          <p:spPr>
            <a:xfrm flipH="1">
              <a:off x="5263560" y="3589200"/>
              <a:ext cx="360" cy="870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6350">
              <a:solidFill>
                <a:srgbClr val="cc0000"/>
              </a:solidFill>
              <a:round/>
              <a:tailEnd len="med" type="triangle" w="med"/>
            </a:ln>
            <a:effectLst>
              <a:outerShdw blurRad="39960" dir="5400000" dist="20160" rotWithShape="0">
                <a:srgbClr val="808080">
                  <a:alpha val="38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089" name="Straight Arrow Connector 445"/>
            <p:cNvSpPr/>
            <p:nvPr/>
          </p:nvSpPr>
          <p:spPr>
            <a:xfrm>
              <a:off x="6067440" y="2882880"/>
              <a:ext cx="5400" cy="1575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6350">
              <a:solidFill>
                <a:srgbClr val="cc0000"/>
              </a:solidFill>
              <a:round/>
              <a:tailEnd len="med" type="triangle" w="med"/>
            </a:ln>
            <a:effectLst>
              <a:outerShdw blurRad="39960" dir="5400000" dist="20160" rotWithShape="0">
                <a:srgbClr val="808080">
                  <a:alpha val="38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090" name="Straight Arrow Connector 474"/>
            <p:cNvSpPr/>
            <p:nvPr/>
          </p:nvSpPr>
          <p:spPr>
            <a:xfrm>
              <a:off x="7250040" y="3554280"/>
              <a:ext cx="5400" cy="903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6350">
              <a:solidFill>
                <a:srgbClr val="cc0000"/>
              </a:solidFill>
              <a:round/>
              <a:tailEnd len="med" type="triangle" w="med"/>
            </a:ln>
            <a:effectLst>
              <a:outerShdw blurRad="39960" dir="5400000" dist="20160" rotWithShape="0">
                <a:srgbClr val="808080">
                  <a:alpha val="38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091" name="Straight Arrow Connector 503"/>
            <p:cNvSpPr/>
            <p:nvPr/>
          </p:nvSpPr>
          <p:spPr>
            <a:xfrm flipH="1">
              <a:off x="8240040" y="3025800"/>
              <a:ext cx="2160" cy="1397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6350">
              <a:solidFill>
                <a:srgbClr val="cc0000"/>
              </a:solidFill>
              <a:round/>
              <a:tailEnd len="med" type="triangle" w="med"/>
            </a:ln>
            <a:effectLst>
              <a:outerShdw blurRad="39960" dir="5400000" dist="20160" rotWithShape="0">
                <a:srgbClr val="808080">
                  <a:alpha val="38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92" name="Straight Connector 226"/>
          <p:cNvSpPr/>
          <p:nvPr/>
        </p:nvSpPr>
        <p:spPr>
          <a:xfrm flipH="1">
            <a:off x="2806560" y="5802120"/>
            <a:ext cx="1508040" cy="1440"/>
          </a:xfrm>
          <a:prstGeom prst="line">
            <a:avLst/>
          </a:prstGeom>
          <a:ln w="9525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93" name="TextBox 265"/>
          <p:cNvSpPr/>
          <p:nvPr/>
        </p:nvSpPr>
        <p:spPr>
          <a:xfrm>
            <a:off x="4718880" y="5473800"/>
            <a:ext cx="2772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94" name="TextBox 281"/>
          <p:cNvSpPr/>
          <p:nvPr/>
        </p:nvSpPr>
        <p:spPr>
          <a:xfrm>
            <a:off x="4893480" y="5761080"/>
            <a:ext cx="2772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1095" name="Group 5"/>
          <p:cNvGrpSpPr/>
          <p:nvPr/>
        </p:nvGrpSpPr>
        <p:grpSpPr>
          <a:xfrm>
            <a:off x="2462040" y="5236920"/>
            <a:ext cx="1616040" cy="519480"/>
            <a:chOff x="2462040" y="5236920"/>
            <a:chExt cx="1616040" cy="519480"/>
          </a:xfrm>
        </p:grpSpPr>
        <p:sp>
          <p:nvSpPr>
            <p:cNvPr id="1096" name="Rectangle 97"/>
            <p:cNvSpPr/>
            <p:nvPr/>
          </p:nvSpPr>
          <p:spPr>
            <a:xfrm>
              <a:off x="2488680" y="5484240"/>
              <a:ext cx="1288800" cy="207360"/>
            </a:xfrm>
            <a:prstGeom prst="rect">
              <a:avLst/>
            </a:prstGeom>
            <a:solidFill>
              <a:schemeClr val="bg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7" name="Rectangle 98"/>
            <p:cNvSpPr/>
            <p:nvPr/>
          </p:nvSpPr>
          <p:spPr>
            <a:xfrm>
              <a:off x="2462040" y="5505120"/>
              <a:ext cx="1280160" cy="20736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8" name="Line 99"/>
            <p:cNvSpPr/>
            <p:nvPr/>
          </p:nvSpPr>
          <p:spPr>
            <a:xfrm>
              <a:off x="3606840" y="5620320"/>
              <a:ext cx="471240" cy="360"/>
            </a:xfrm>
            <a:prstGeom prst="line">
              <a:avLst/>
            </a:prstGeom>
            <a:ln w="9525">
              <a:solidFill>
                <a:srgbClr val="ed7d3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9" name="Rectangle 104"/>
            <p:cNvSpPr/>
            <p:nvPr/>
          </p:nvSpPr>
          <p:spPr>
            <a:xfrm>
              <a:off x="3164040" y="5508000"/>
              <a:ext cx="475560" cy="2084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0" name="Text Box 105"/>
            <p:cNvSpPr/>
            <p:nvPr/>
          </p:nvSpPr>
          <p:spPr>
            <a:xfrm>
              <a:off x="3088080" y="5484240"/>
              <a:ext cx="56988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0111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1101" name="Line 119"/>
            <p:cNvSpPr/>
            <p:nvPr/>
          </p:nvSpPr>
          <p:spPr>
            <a:xfrm>
              <a:off x="2919240" y="5236920"/>
              <a:ext cx="405720" cy="2998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02" name="Freeform 120"/>
          <p:cNvSpPr/>
          <p:nvPr/>
        </p:nvSpPr>
        <p:spPr>
          <a:xfrm>
            <a:off x="4017960" y="5668920"/>
            <a:ext cx="981720" cy="232200"/>
          </a:xfrm>
          <a:custGeom>
            <a:avLst/>
            <a:gdLst/>
            <a:ahLst/>
            <a:rect l="l" t="t" r="r" b="b"/>
            <a:pathLst>
              <a:path w="554" h="167">
                <a:moveTo>
                  <a:pt x="0" y="10"/>
                </a:moveTo>
                <a:cubicBezTo>
                  <a:pt x="102" y="0"/>
                  <a:pt x="240" y="5"/>
                  <a:pt x="324" y="26"/>
                </a:cubicBezTo>
                <a:cubicBezTo>
                  <a:pt x="416" y="52"/>
                  <a:pt x="502" y="120"/>
                  <a:pt x="554" y="167"/>
                </a:cubicBezTo>
              </a:path>
            </a:pathLst>
          </a:custGeom>
          <a:noFill/>
          <a:ln w="57150">
            <a:solidFill>
              <a:srgbClr val="ff33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03" name="Group 357"/>
          <p:cNvGrpSpPr/>
          <p:nvPr/>
        </p:nvGrpSpPr>
        <p:grpSpPr>
          <a:xfrm>
            <a:off x="4238280" y="5658840"/>
            <a:ext cx="565200" cy="292320"/>
            <a:chOff x="4238280" y="5658840"/>
            <a:chExt cx="565200" cy="292320"/>
          </a:xfrm>
        </p:grpSpPr>
        <p:sp>
          <p:nvSpPr>
            <p:cNvPr id="1104" name="Oval 358"/>
            <p:cNvSpPr/>
            <p:nvPr/>
          </p:nvSpPr>
          <p:spPr>
            <a:xfrm flipV="1">
              <a:off x="4240080" y="5738040"/>
              <a:ext cx="562320" cy="213120"/>
            </a:xfrm>
            <a:prstGeom prst="ellipse">
              <a:avLst/>
            </a:prstGeom>
            <a:gradFill rotWithShape="0">
              <a:gsLst>
                <a:gs pos="0">
                  <a:srgbClr val="262699"/>
                </a:gs>
                <a:gs pos="100000">
                  <a:srgbClr val="8585e0"/>
                </a:gs>
              </a:gsLst>
              <a:lin ang="0"/>
            </a:gradFill>
            <a:ln w="6350">
              <a:solidFill>
                <a:srgbClr val="000000"/>
              </a:solidFill>
              <a:round/>
            </a:ln>
            <a:effectLst>
              <a:outerShdw blurRad="39960" dir="5400000" dist="23040" rotWithShape="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105" name="Rectangle 359"/>
            <p:cNvSpPr/>
            <p:nvPr/>
          </p:nvSpPr>
          <p:spPr>
            <a:xfrm>
              <a:off x="4238640" y="5769000"/>
              <a:ext cx="564120" cy="76680"/>
            </a:xfrm>
            <a:prstGeom prst="rect">
              <a:avLst/>
            </a:prstGeom>
            <a:gradFill rotWithShape="0">
              <a:gsLst>
                <a:gs pos="0">
                  <a:srgbClr val="c55a11"/>
                </a:gs>
                <a:gs pos="100000">
                  <a:srgbClr val="f4b183"/>
                </a:gs>
              </a:gsLst>
              <a:lin ang="10800000"/>
            </a:gradFill>
            <a:ln w="25400"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06" name="Oval 360"/>
            <p:cNvSpPr/>
            <p:nvPr/>
          </p:nvSpPr>
          <p:spPr>
            <a:xfrm flipV="1">
              <a:off x="4238640" y="5658840"/>
              <a:ext cx="562320" cy="2131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</a:ln>
            <a:effectLst>
              <a:outerShdw blurRad="39960" dir="5400000" dist="23040" rotWithShape="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107" name="Freeform 361"/>
            <p:cNvSpPr/>
            <p:nvPr/>
          </p:nvSpPr>
          <p:spPr>
            <a:xfrm>
              <a:off x="4383000" y="5724360"/>
              <a:ext cx="273600" cy="106920"/>
            </a:xfrm>
            <a:custGeom>
              <a:avLst/>
              <a:gdLst/>
              <a:ahLst/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08" name="Freeform 362"/>
            <p:cNvSpPr/>
            <p:nvPr/>
          </p:nvSpPr>
          <p:spPr>
            <a:xfrm>
              <a:off x="4354560" y="5697360"/>
              <a:ext cx="330840" cy="73440"/>
            </a:xfrm>
            <a:custGeom>
              <a:avLst/>
              <a:gdLst/>
              <a:ahLst/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 w="0"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109" name="Freeform 363"/>
            <p:cNvSpPr/>
            <p:nvPr/>
          </p:nvSpPr>
          <p:spPr>
            <a:xfrm>
              <a:off x="4572000" y="5761080"/>
              <a:ext cx="121320" cy="64080"/>
            </a:xfrm>
            <a:custGeom>
              <a:avLst/>
              <a:gdLst/>
              <a:ahLst/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 w="0"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110" name="Freeform 364"/>
            <p:cNvSpPr/>
            <p:nvPr/>
          </p:nvSpPr>
          <p:spPr>
            <a:xfrm>
              <a:off x="4348080" y="5762520"/>
              <a:ext cx="119520" cy="64080"/>
            </a:xfrm>
            <a:custGeom>
              <a:avLst/>
              <a:gdLst/>
              <a:ahLst/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 w="0"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111" name="Straight Connector 365"/>
            <p:cNvSpPr/>
            <p:nvPr/>
          </p:nvSpPr>
          <p:spPr>
            <a:xfrm flipH="1" flipV="1">
              <a:off x="4238280" y="5767200"/>
              <a:ext cx="1800" cy="82440"/>
            </a:xfrm>
            <a:prstGeom prst="line">
              <a:avLst/>
            </a:prstGeom>
            <a:ln w="63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2" name="Straight Connector 366"/>
            <p:cNvSpPr/>
            <p:nvPr/>
          </p:nvSpPr>
          <p:spPr>
            <a:xfrm flipH="1" flipV="1">
              <a:off x="4802040" y="5765760"/>
              <a:ext cx="1440" cy="82440"/>
            </a:xfrm>
            <a:prstGeom prst="line">
              <a:avLst/>
            </a:prstGeom>
            <a:ln w="63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13" name="TextBox 6"/>
          <p:cNvSpPr/>
          <p:nvPr/>
        </p:nvSpPr>
        <p:spPr>
          <a:xfrm>
            <a:off x="1720800" y="4903920"/>
            <a:ext cx="199116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values in arriving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packet header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14" name="TextBox 282"/>
          <p:cNvSpPr/>
          <p:nvPr/>
        </p:nvSpPr>
        <p:spPr>
          <a:xfrm>
            <a:off x="4588560" y="5862600"/>
            <a:ext cx="2772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3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115" name="Picture 246" descr=""/>
          <p:cNvPicPr/>
          <p:nvPr/>
        </p:nvPicPr>
        <p:blipFill>
          <a:blip r:embed="rId4"/>
          <a:stretch/>
        </p:blipFill>
        <p:spPr>
          <a:xfrm>
            <a:off x="10885680" y="472680"/>
            <a:ext cx="1017360" cy="539280"/>
          </a:xfrm>
          <a:prstGeom prst="rect">
            <a:avLst/>
          </a:prstGeom>
          <a:ln w="0">
            <a:noFill/>
          </a:ln>
        </p:spPr>
      </p:pic>
      <p:sp>
        <p:nvSpPr>
          <p:cNvPr id="1116" name="TextBox 247"/>
          <p:cNvSpPr/>
          <p:nvPr/>
        </p:nvSpPr>
        <p:spPr>
          <a:xfrm>
            <a:off x="213120" y="6550200"/>
            <a:ext cx="11977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1" dur="indefinite" restart="never" nodeType="tmRoot">
          <p:childTnLst>
            <p:seq>
              <p:cTn id="52" dur="indefinite" nodeType="mainSeq">
                <p:childTnLst>
                  <p:par>
                    <p:cTn id="53" nodeType="clickEffect" fill="hold">
                      <p:stCondLst>
                        <p:cond delay="indefinite"/>
                      </p:stCondLst>
                      <p:childTnLst>
                        <p:par>
                          <p:cTn id="5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7" dur="1000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nodeType="clickEffect" fill="hold">
                      <p:stCondLst>
                        <p:cond delay="indefinite"/>
                      </p:stCondLst>
                      <p:childTnLst>
                        <p:par>
                          <p:cTn id="5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0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62" dur="500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nodeType="clickEffect" fill="hold">
                      <p:stCondLst>
                        <p:cond delay="indefinite"/>
                      </p:stCondLst>
                      <p:childTnLst>
                        <p:par>
                          <p:cTn id="6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67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nodeType="clickEffect" fill="hold">
                      <p:stCondLst>
                        <p:cond delay="indefinite"/>
                      </p:stCondLst>
                      <p:childTnLst>
                        <p:par>
                          <p:cTn id="6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0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72" dur="500"/>
                                        <p:tgtEl>
                                          <p:spTgt spid="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nodeType="clickEffect" fill="hold">
                      <p:stCondLst>
                        <p:cond delay="indefinite"/>
                      </p:stCondLst>
                      <p:childTnLst>
                        <p:par>
                          <p:cTn id="7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7" dur="50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7" name="Group 24"/>
          <p:cNvGrpSpPr/>
          <p:nvPr/>
        </p:nvGrpSpPr>
        <p:grpSpPr>
          <a:xfrm>
            <a:off x="2978280" y="2021040"/>
            <a:ext cx="6026400" cy="1438920"/>
            <a:chOff x="2978280" y="2021040"/>
            <a:chExt cx="6026400" cy="1438920"/>
          </a:xfrm>
        </p:grpSpPr>
        <p:sp>
          <p:nvSpPr>
            <p:cNvPr id="1118" name="Rectangle 387"/>
            <p:cNvSpPr/>
            <p:nvPr/>
          </p:nvSpPr>
          <p:spPr>
            <a:xfrm>
              <a:off x="3414600" y="2023920"/>
              <a:ext cx="5042520" cy="1016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19" name="Freeform 395"/>
            <p:cNvSpPr/>
            <p:nvPr/>
          </p:nvSpPr>
          <p:spPr>
            <a:xfrm>
              <a:off x="3225960" y="2027160"/>
              <a:ext cx="197280" cy="1384920"/>
            </a:xfrm>
            <a:custGeom>
              <a:avLst/>
              <a:gdLst/>
              <a:ahLst/>
              <a:rect l="l" t="t" r="r" b="b"/>
              <a:pathLst>
                <a:path w="199855" h="1385496">
                  <a:moveTo>
                    <a:pt x="0" y="745656"/>
                  </a:moveTo>
                  <a:lnTo>
                    <a:pt x="193920" y="0"/>
                  </a:lnTo>
                  <a:cubicBezTo>
                    <a:pt x="195898" y="342623"/>
                    <a:pt x="197877" y="685246"/>
                    <a:pt x="199855" y="1027869"/>
                  </a:cubicBezTo>
                  <a:lnTo>
                    <a:pt x="4471" y="1385496"/>
                  </a:lnTo>
                  <a:cubicBezTo>
                    <a:pt x="2981" y="1172216"/>
                    <a:pt x="1490" y="958936"/>
                    <a:pt x="0" y="745656"/>
                  </a:cubicBezTo>
                  <a:close/>
                </a:path>
              </a:pathLst>
            </a:custGeom>
            <a:gradFill rotWithShape="0">
              <a:gsLst>
                <a:gs pos="0">
                  <a:srgbClr val="f2f2f2"/>
                </a:gs>
                <a:gs pos="100000">
                  <a:srgbClr val="e2f0d9"/>
                </a:gs>
              </a:gsLst>
              <a:lin ang="0"/>
            </a:gra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20" name="Freeform 397"/>
            <p:cNvSpPr/>
            <p:nvPr/>
          </p:nvSpPr>
          <p:spPr>
            <a:xfrm flipH="1">
              <a:off x="8454240" y="2021040"/>
              <a:ext cx="218160" cy="1369080"/>
            </a:xfrm>
            <a:custGeom>
              <a:avLst/>
              <a:gdLst/>
              <a:ahLst/>
              <a:rect l="l" t="t" r="r" b="b"/>
              <a:pathLst>
                <a:path w="220239" h="1370199">
                  <a:moveTo>
                    <a:pt x="0" y="730359"/>
                  </a:moveTo>
                  <a:cubicBezTo>
                    <a:pt x="64640" y="481807"/>
                    <a:pt x="154761" y="248552"/>
                    <a:pt x="219401" y="0"/>
                  </a:cubicBezTo>
                  <a:cubicBezTo>
                    <a:pt x="221379" y="342623"/>
                    <a:pt x="218261" y="664850"/>
                    <a:pt x="220239" y="1007473"/>
                  </a:cubicBezTo>
                  <a:lnTo>
                    <a:pt x="4471" y="1370199"/>
                  </a:lnTo>
                  <a:cubicBezTo>
                    <a:pt x="2981" y="1156919"/>
                    <a:pt x="1490" y="943639"/>
                    <a:pt x="0" y="730359"/>
                  </a:cubicBezTo>
                  <a:close/>
                </a:path>
              </a:pathLst>
            </a:custGeom>
            <a:gradFill rotWithShape="0">
              <a:gsLst>
                <a:gs pos="0">
                  <a:srgbClr val="e2f0d9"/>
                </a:gs>
                <a:gs pos="100000">
                  <a:srgbClr val="ffffff"/>
                </a:gs>
              </a:gsLst>
              <a:lin ang="0"/>
            </a:gra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grpSp>
          <p:nvGrpSpPr>
            <p:cNvPr id="1121" name="Group 950"/>
            <p:cNvGrpSpPr/>
            <p:nvPr/>
          </p:nvGrpSpPr>
          <p:grpSpPr>
            <a:xfrm>
              <a:off x="2978280" y="2779920"/>
              <a:ext cx="336960" cy="653040"/>
              <a:chOff x="2978280" y="2779920"/>
              <a:chExt cx="336960" cy="653040"/>
            </a:xfrm>
          </p:grpSpPr>
          <p:sp>
            <p:nvSpPr>
              <p:cNvPr id="1122" name="Freeform 951"/>
              <p:cNvSpPr/>
              <p:nvPr/>
            </p:nvSpPr>
            <p:spPr>
              <a:xfrm>
                <a:off x="3245760" y="2781000"/>
                <a:ext cx="66240" cy="622440"/>
              </a:xfrm>
              <a:custGeom>
                <a:avLst/>
                <a:gdLst/>
                <a:ahLst/>
                <a:rect l="l" t="t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3" name="Rectangle 952"/>
              <p:cNvSpPr/>
              <p:nvPr/>
            </p:nvSpPr>
            <p:spPr>
              <a:xfrm>
                <a:off x="2994840" y="2779920"/>
                <a:ext cx="246960" cy="622440"/>
              </a:xfrm>
              <a:prstGeom prst="rect">
                <a:avLst/>
              </a:pr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4" name="Freeform 953"/>
              <p:cNvSpPr/>
              <p:nvPr/>
            </p:nvSpPr>
            <p:spPr>
              <a:xfrm>
                <a:off x="3258360" y="2818440"/>
                <a:ext cx="38880" cy="576000"/>
              </a:xfrm>
              <a:custGeom>
                <a:avLst/>
                <a:gdLst/>
                <a:ahLst/>
                <a:rect l="l" t="t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5" name="Freeform 954"/>
              <p:cNvSpPr/>
              <p:nvPr/>
            </p:nvSpPr>
            <p:spPr>
              <a:xfrm>
                <a:off x="3249720" y="3110400"/>
                <a:ext cx="61200" cy="50400"/>
              </a:xfrm>
              <a:custGeom>
                <a:avLst/>
                <a:gdLst/>
                <a:ahLst/>
                <a:rect l="l" t="t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6" name="Rectangle 955"/>
              <p:cNvSpPr/>
              <p:nvPr/>
            </p:nvSpPr>
            <p:spPr>
              <a:xfrm>
                <a:off x="2994840" y="2851200"/>
                <a:ext cx="140760" cy="1188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127" name="Group 956"/>
              <p:cNvGrpSpPr/>
              <p:nvPr/>
            </p:nvGrpSpPr>
            <p:grpSpPr>
              <a:xfrm>
                <a:off x="3122640" y="2844720"/>
                <a:ext cx="136080" cy="39960"/>
                <a:chOff x="3122640" y="2844720"/>
                <a:chExt cx="136080" cy="39960"/>
              </a:xfrm>
            </p:grpSpPr>
            <p:sp>
              <p:nvSpPr>
                <p:cNvPr id="1128" name="AutoShape 957"/>
                <p:cNvSpPr/>
                <p:nvPr/>
              </p:nvSpPr>
              <p:spPr>
                <a:xfrm>
                  <a:off x="3122640" y="2844720"/>
                  <a:ext cx="136080" cy="3996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29" name="AutoShape 958"/>
                <p:cNvSpPr/>
                <p:nvPr/>
              </p:nvSpPr>
              <p:spPr>
                <a:xfrm>
                  <a:off x="3124800" y="2849040"/>
                  <a:ext cx="131400" cy="3132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130" name="Rectangle 959"/>
              <p:cNvSpPr/>
              <p:nvPr/>
            </p:nvSpPr>
            <p:spPr>
              <a:xfrm>
                <a:off x="2997000" y="2941920"/>
                <a:ext cx="140760" cy="1188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131" name="Group 960"/>
              <p:cNvGrpSpPr/>
              <p:nvPr/>
            </p:nvGrpSpPr>
            <p:grpSpPr>
              <a:xfrm>
                <a:off x="3122280" y="2933280"/>
                <a:ext cx="136080" cy="35640"/>
                <a:chOff x="3122280" y="2933280"/>
                <a:chExt cx="136080" cy="35640"/>
              </a:xfrm>
            </p:grpSpPr>
            <p:sp>
              <p:nvSpPr>
                <p:cNvPr id="1132" name="AutoShape 961"/>
                <p:cNvSpPr/>
                <p:nvPr/>
              </p:nvSpPr>
              <p:spPr>
                <a:xfrm>
                  <a:off x="3122280" y="2933280"/>
                  <a:ext cx="136080" cy="356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33" name="AutoShape 962"/>
                <p:cNvSpPr/>
                <p:nvPr/>
              </p:nvSpPr>
              <p:spPr>
                <a:xfrm>
                  <a:off x="3124800" y="2937600"/>
                  <a:ext cx="131400" cy="2700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134" name="Rectangle 963"/>
              <p:cNvSpPr/>
              <p:nvPr/>
            </p:nvSpPr>
            <p:spPr>
              <a:xfrm>
                <a:off x="2997000" y="3032280"/>
                <a:ext cx="140760" cy="1188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5" name="Rectangle 964"/>
              <p:cNvSpPr/>
              <p:nvPr/>
            </p:nvSpPr>
            <p:spPr>
              <a:xfrm>
                <a:off x="2999520" y="3114720"/>
                <a:ext cx="140760" cy="1188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136" name="Group 965"/>
              <p:cNvGrpSpPr/>
              <p:nvPr/>
            </p:nvGrpSpPr>
            <p:grpSpPr>
              <a:xfrm>
                <a:off x="3120120" y="3112200"/>
                <a:ext cx="136080" cy="35640"/>
                <a:chOff x="3120120" y="3112200"/>
                <a:chExt cx="136080" cy="35640"/>
              </a:xfrm>
            </p:grpSpPr>
            <p:sp>
              <p:nvSpPr>
                <p:cNvPr id="1137" name="AutoShape 966"/>
                <p:cNvSpPr/>
                <p:nvPr/>
              </p:nvSpPr>
              <p:spPr>
                <a:xfrm>
                  <a:off x="3120120" y="3112200"/>
                  <a:ext cx="136080" cy="356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38" name="AutoShape 967"/>
                <p:cNvSpPr/>
                <p:nvPr/>
              </p:nvSpPr>
              <p:spPr>
                <a:xfrm>
                  <a:off x="3122280" y="3112200"/>
                  <a:ext cx="131400" cy="3132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139" name="Freeform 968"/>
              <p:cNvSpPr/>
              <p:nvPr/>
            </p:nvSpPr>
            <p:spPr>
              <a:xfrm>
                <a:off x="3250440" y="3032280"/>
                <a:ext cx="61200" cy="50040"/>
              </a:xfrm>
              <a:custGeom>
                <a:avLst/>
                <a:gdLst/>
                <a:ahLst/>
                <a:rect l="l" t="t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140" name="Group 969"/>
              <p:cNvGrpSpPr/>
              <p:nvPr/>
            </p:nvGrpSpPr>
            <p:grpSpPr>
              <a:xfrm>
                <a:off x="3120120" y="3025800"/>
                <a:ext cx="138240" cy="35640"/>
                <a:chOff x="3120120" y="3025800"/>
                <a:chExt cx="138240" cy="35640"/>
              </a:xfrm>
            </p:grpSpPr>
            <p:sp>
              <p:nvSpPr>
                <p:cNvPr id="1141" name="AutoShape 970"/>
                <p:cNvSpPr/>
                <p:nvPr/>
              </p:nvSpPr>
              <p:spPr>
                <a:xfrm>
                  <a:off x="3120120" y="3025800"/>
                  <a:ext cx="138240" cy="356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42" name="AutoShape 971"/>
                <p:cNvSpPr/>
                <p:nvPr/>
              </p:nvSpPr>
              <p:spPr>
                <a:xfrm>
                  <a:off x="3122280" y="3030120"/>
                  <a:ext cx="136080" cy="2700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143" name="Rectangle 972"/>
              <p:cNvSpPr/>
              <p:nvPr/>
            </p:nvSpPr>
            <p:spPr>
              <a:xfrm>
                <a:off x="3240720" y="2779920"/>
                <a:ext cx="15480" cy="622440"/>
              </a:xfrm>
              <a:prstGeom prst="rect">
                <a:avLst/>
              </a:prstGeom>
              <a:gradFill rotWithShape="0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/>
              </a:gra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4" name="Freeform 973"/>
              <p:cNvSpPr/>
              <p:nvPr/>
            </p:nvSpPr>
            <p:spPr>
              <a:xfrm>
                <a:off x="3256200" y="2937600"/>
                <a:ext cx="55080" cy="56880"/>
              </a:xfrm>
              <a:custGeom>
                <a:avLst/>
                <a:gdLst/>
                <a:ahLst/>
                <a:rect l="l" t="t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5" name="Freeform 974"/>
              <p:cNvSpPr/>
              <p:nvPr/>
            </p:nvSpPr>
            <p:spPr>
              <a:xfrm>
                <a:off x="3256920" y="2848680"/>
                <a:ext cx="56880" cy="64440"/>
              </a:xfrm>
              <a:custGeom>
                <a:avLst/>
                <a:gdLst/>
                <a:ahLst/>
                <a:rect l="l" t="t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6" name="Oval 975"/>
              <p:cNvSpPr/>
              <p:nvPr/>
            </p:nvSpPr>
            <p:spPr>
              <a:xfrm>
                <a:off x="3304440" y="3375360"/>
                <a:ext cx="10800" cy="24840"/>
              </a:xfrm>
              <a:prstGeom prst="ellipse">
                <a:avLst/>
              </a:prstGeom>
              <a:solidFill>
                <a:srgbClr val="3333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7" name="Freeform 976"/>
              <p:cNvSpPr/>
              <p:nvPr/>
            </p:nvSpPr>
            <p:spPr>
              <a:xfrm>
                <a:off x="3254040" y="3376080"/>
                <a:ext cx="56880" cy="53640"/>
              </a:xfrm>
              <a:custGeom>
                <a:avLst/>
                <a:gdLst/>
                <a:ahLst/>
                <a:rect l="l" t="t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8" name="AutoShape 977"/>
              <p:cNvSpPr/>
              <p:nvPr/>
            </p:nvSpPr>
            <p:spPr>
              <a:xfrm>
                <a:off x="2978280" y="3393000"/>
                <a:ext cx="282600" cy="3996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9" name="AutoShape 978"/>
              <p:cNvSpPr/>
              <p:nvPr/>
            </p:nvSpPr>
            <p:spPr>
              <a:xfrm>
                <a:off x="2994840" y="3403440"/>
                <a:ext cx="252000" cy="205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44546a"/>
                  </a:gs>
                  <a:gs pos="100000">
                    <a:srgbClr val="e7e6e6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0" name="Oval 979"/>
              <p:cNvSpPr/>
              <p:nvPr/>
            </p:nvSpPr>
            <p:spPr>
              <a:xfrm>
                <a:off x="3018240" y="3313080"/>
                <a:ext cx="36720" cy="37800"/>
              </a:xfrm>
              <a:prstGeom prst="ellipse">
                <a:avLst/>
              </a:prstGeom>
              <a:solidFill>
                <a:srgbClr val="33cc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1" name="Oval 980"/>
              <p:cNvSpPr/>
              <p:nvPr/>
            </p:nvSpPr>
            <p:spPr>
              <a:xfrm>
                <a:off x="3061080" y="3313080"/>
                <a:ext cx="36720" cy="37800"/>
              </a:xfrm>
              <a:prstGeom prst="ellipse">
                <a:avLst/>
              </a:pr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2" name="Oval 981"/>
              <p:cNvSpPr/>
              <p:nvPr/>
            </p:nvSpPr>
            <p:spPr>
              <a:xfrm>
                <a:off x="3101040" y="3313080"/>
                <a:ext cx="36720" cy="37800"/>
              </a:xfrm>
              <a:prstGeom prst="ellipse">
                <a:avLst/>
              </a:prstGeom>
              <a:solidFill>
                <a:srgbClr val="33cc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3" name="Rectangle 982"/>
              <p:cNvSpPr/>
              <p:nvPr/>
            </p:nvSpPr>
            <p:spPr>
              <a:xfrm>
                <a:off x="3198240" y="3164400"/>
                <a:ext cx="18000" cy="20592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154" name="Group 950"/>
            <p:cNvGrpSpPr/>
            <p:nvPr/>
          </p:nvGrpSpPr>
          <p:grpSpPr>
            <a:xfrm>
              <a:off x="8667720" y="2806920"/>
              <a:ext cx="336960" cy="653040"/>
              <a:chOff x="8667720" y="2806920"/>
              <a:chExt cx="336960" cy="653040"/>
            </a:xfrm>
          </p:grpSpPr>
          <p:sp>
            <p:nvSpPr>
              <p:cNvPr id="1155" name="Freeform 951"/>
              <p:cNvSpPr/>
              <p:nvPr/>
            </p:nvSpPr>
            <p:spPr>
              <a:xfrm>
                <a:off x="8935560" y="2808000"/>
                <a:ext cx="66240" cy="622440"/>
              </a:xfrm>
              <a:custGeom>
                <a:avLst/>
                <a:gdLst/>
                <a:ahLst/>
                <a:rect l="l" t="t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6" name="Rectangle 952"/>
              <p:cNvSpPr/>
              <p:nvPr/>
            </p:nvSpPr>
            <p:spPr>
              <a:xfrm>
                <a:off x="8684280" y="2806920"/>
                <a:ext cx="246960" cy="622440"/>
              </a:xfrm>
              <a:prstGeom prst="rect">
                <a:avLst/>
              </a:pr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7" name="Freeform 953"/>
              <p:cNvSpPr/>
              <p:nvPr/>
            </p:nvSpPr>
            <p:spPr>
              <a:xfrm>
                <a:off x="8948160" y="2845440"/>
                <a:ext cx="38880" cy="576000"/>
              </a:xfrm>
              <a:custGeom>
                <a:avLst/>
                <a:gdLst/>
                <a:ahLst/>
                <a:rect l="l" t="t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8" name="Freeform 954"/>
              <p:cNvSpPr/>
              <p:nvPr/>
            </p:nvSpPr>
            <p:spPr>
              <a:xfrm>
                <a:off x="8939160" y="3137400"/>
                <a:ext cx="61200" cy="50400"/>
              </a:xfrm>
              <a:custGeom>
                <a:avLst/>
                <a:gdLst/>
                <a:ahLst/>
                <a:rect l="l" t="t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9" name="Rectangle 955"/>
              <p:cNvSpPr/>
              <p:nvPr/>
            </p:nvSpPr>
            <p:spPr>
              <a:xfrm>
                <a:off x="8684280" y="2878200"/>
                <a:ext cx="140760" cy="1188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160" name="Group 956"/>
              <p:cNvGrpSpPr/>
              <p:nvPr/>
            </p:nvGrpSpPr>
            <p:grpSpPr>
              <a:xfrm>
                <a:off x="8812080" y="2871720"/>
                <a:ext cx="136080" cy="39960"/>
                <a:chOff x="8812080" y="2871720"/>
                <a:chExt cx="136080" cy="39960"/>
              </a:xfrm>
            </p:grpSpPr>
            <p:sp>
              <p:nvSpPr>
                <p:cNvPr id="1161" name="AutoShape 957"/>
                <p:cNvSpPr/>
                <p:nvPr/>
              </p:nvSpPr>
              <p:spPr>
                <a:xfrm>
                  <a:off x="8812080" y="2871720"/>
                  <a:ext cx="136080" cy="3996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62" name="AutoShape 958"/>
                <p:cNvSpPr/>
                <p:nvPr/>
              </p:nvSpPr>
              <p:spPr>
                <a:xfrm>
                  <a:off x="8814240" y="2876040"/>
                  <a:ext cx="131400" cy="3132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163" name="Rectangle 959"/>
              <p:cNvSpPr/>
              <p:nvPr/>
            </p:nvSpPr>
            <p:spPr>
              <a:xfrm>
                <a:off x="8686800" y="2968920"/>
                <a:ext cx="140760" cy="1188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164" name="Group 960"/>
              <p:cNvGrpSpPr/>
              <p:nvPr/>
            </p:nvGrpSpPr>
            <p:grpSpPr>
              <a:xfrm>
                <a:off x="8812080" y="2960280"/>
                <a:ext cx="136080" cy="35640"/>
                <a:chOff x="8812080" y="2960280"/>
                <a:chExt cx="136080" cy="35640"/>
              </a:xfrm>
            </p:grpSpPr>
            <p:sp>
              <p:nvSpPr>
                <p:cNvPr id="1165" name="AutoShape 961"/>
                <p:cNvSpPr/>
                <p:nvPr/>
              </p:nvSpPr>
              <p:spPr>
                <a:xfrm>
                  <a:off x="8812080" y="2960280"/>
                  <a:ext cx="136080" cy="356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66" name="AutoShape 962"/>
                <p:cNvSpPr/>
                <p:nvPr/>
              </p:nvSpPr>
              <p:spPr>
                <a:xfrm>
                  <a:off x="8814600" y="2964600"/>
                  <a:ext cx="131400" cy="2700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167" name="Rectangle 963"/>
              <p:cNvSpPr/>
              <p:nvPr/>
            </p:nvSpPr>
            <p:spPr>
              <a:xfrm>
                <a:off x="8686800" y="3059280"/>
                <a:ext cx="140760" cy="1188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8" name="Rectangle 964"/>
              <p:cNvSpPr/>
              <p:nvPr/>
            </p:nvSpPr>
            <p:spPr>
              <a:xfrm>
                <a:off x="8688960" y="3141720"/>
                <a:ext cx="140760" cy="1188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169" name="Group 965"/>
              <p:cNvGrpSpPr/>
              <p:nvPr/>
            </p:nvGrpSpPr>
            <p:grpSpPr>
              <a:xfrm>
                <a:off x="8809560" y="3139200"/>
                <a:ext cx="136080" cy="35640"/>
                <a:chOff x="8809560" y="3139200"/>
                <a:chExt cx="136080" cy="35640"/>
              </a:xfrm>
            </p:grpSpPr>
            <p:sp>
              <p:nvSpPr>
                <p:cNvPr id="1170" name="AutoShape 966"/>
                <p:cNvSpPr/>
                <p:nvPr/>
              </p:nvSpPr>
              <p:spPr>
                <a:xfrm>
                  <a:off x="8809560" y="3139200"/>
                  <a:ext cx="136080" cy="356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71" name="AutoShape 967"/>
                <p:cNvSpPr/>
                <p:nvPr/>
              </p:nvSpPr>
              <p:spPr>
                <a:xfrm>
                  <a:off x="8812080" y="3139200"/>
                  <a:ext cx="131400" cy="3132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172" name="Freeform 968"/>
              <p:cNvSpPr/>
              <p:nvPr/>
            </p:nvSpPr>
            <p:spPr>
              <a:xfrm>
                <a:off x="8940240" y="3059280"/>
                <a:ext cx="61200" cy="50040"/>
              </a:xfrm>
              <a:custGeom>
                <a:avLst/>
                <a:gdLst/>
                <a:ahLst/>
                <a:rect l="l" t="t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173" name="Group 969"/>
              <p:cNvGrpSpPr/>
              <p:nvPr/>
            </p:nvGrpSpPr>
            <p:grpSpPr>
              <a:xfrm>
                <a:off x="8809560" y="3052800"/>
                <a:ext cx="138600" cy="35640"/>
                <a:chOff x="8809560" y="3052800"/>
                <a:chExt cx="138600" cy="35640"/>
              </a:xfrm>
            </p:grpSpPr>
            <p:sp>
              <p:nvSpPr>
                <p:cNvPr id="1174" name="AutoShape 970"/>
                <p:cNvSpPr/>
                <p:nvPr/>
              </p:nvSpPr>
              <p:spPr>
                <a:xfrm>
                  <a:off x="8809560" y="3052800"/>
                  <a:ext cx="138240" cy="356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75" name="AutoShape 971"/>
                <p:cNvSpPr/>
                <p:nvPr/>
              </p:nvSpPr>
              <p:spPr>
                <a:xfrm>
                  <a:off x="8812080" y="3057120"/>
                  <a:ext cx="136080" cy="2700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176" name="Rectangle 972"/>
              <p:cNvSpPr/>
              <p:nvPr/>
            </p:nvSpPr>
            <p:spPr>
              <a:xfrm>
                <a:off x="8930160" y="2806920"/>
                <a:ext cx="15480" cy="622440"/>
              </a:xfrm>
              <a:prstGeom prst="rect">
                <a:avLst/>
              </a:prstGeom>
              <a:gradFill rotWithShape="0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/>
              </a:gra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7" name="Freeform 973"/>
              <p:cNvSpPr/>
              <p:nvPr/>
            </p:nvSpPr>
            <p:spPr>
              <a:xfrm>
                <a:off x="8946000" y="2964600"/>
                <a:ext cx="55080" cy="56880"/>
              </a:xfrm>
              <a:custGeom>
                <a:avLst/>
                <a:gdLst/>
                <a:ahLst/>
                <a:rect l="l" t="t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8" name="Freeform 974"/>
              <p:cNvSpPr/>
              <p:nvPr/>
            </p:nvSpPr>
            <p:spPr>
              <a:xfrm>
                <a:off x="8946720" y="2875680"/>
                <a:ext cx="56880" cy="64440"/>
              </a:xfrm>
              <a:custGeom>
                <a:avLst/>
                <a:gdLst/>
                <a:ahLst/>
                <a:rect l="l" t="t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9" name="Oval 975"/>
              <p:cNvSpPr/>
              <p:nvPr/>
            </p:nvSpPr>
            <p:spPr>
              <a:xfrm>
                <a:off x="8993880" y="3402360"/>
                <a:ext cx="10800" cy="24840"/>
              </a:xfrm>
              <a:prstGeom prst="ellipse">
                <a:avLst/>
              </a:prstGeom>
              <a:solidFill>
                <a:srgbClr val="3333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0" name="Freeform 976"/>
              <p:cNvSpPr/>
              <p:nvPr/>
            </p:nvSpPr>
            <p:spPr>
              <a:xfrm>
                <a:off x="8943480" y="3403080"/>
                <a:ext cx="56880" cy="53640"/>
              </a:xfrm>
              <a:custGeom>
                <a:avLst/>
                <a:gdLst/>
                <a:ahLst/>
                <a:rect l="l" t="t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1" name="AutoShape 977"/>
              <p:cNvSpPr/>
              <p:nvPr/>
            </p:nvSpPr>
            <p:spPr>
              <a:xfrm>
                <a:off x="8667720" y="3420000"/>
                <a:ext cx="282600" cy="3996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2" name="AutoShape 978"/>
              <p:cNvSpPr/>
              <p:nvPr/>
            </p:nvSpPr>
            <p:spPr>
              <a:xfrm>
                <a:off x="8684280" y="3430440"/>
                <a:ext cx="252000" cy="205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44546a"/>
                  </a:gs>
                  <a:gs pos="100000">
                    <a:srgbClr val="e7e6e6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3" name="Oval 979"/>
              <p:cNvSpPr/>
              <p:nvPr/>
            </p:nvSpPr>
            <p:spPr>
              <a:xfrm>
                <a:off x="8707680" y="3339720"/>
                <a:ext cx="36720" cy="37800"/>
              </a:xfrm>
              <a:prstGeom prst="ellipse">
                <a:avLst/>
              </a:prstGeom>
              <a:solidFill>
                <a:srgbClr val="33cc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4" name="Oval 980"/>
              <p:cNvSpPr/>
              <p:nvPr/>
            </p:nvSpPr>
            <p:spPr>
              <a:xfrm>
                <a:off x="8750520" y="3339720"/>
                <a:ext cx="36720" cy="37800"/>
              </a:xfrm>
              <a:prstGeom prst="ellipse">
                <a:avLst/>
              </a:pr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5" name="Oval 981"/>
              <p:cNvSpPr/>
              <p:nvPr/>
            </p:nvSpPr>
            <p:spPr>
              <a:xfrm>
                <a:off x="8790840" y="3339720"/>
                <a:ext cx="36720" cy="37800"/>
              </a:xfrm>
              <a:prstGeom prst="ellipse">
                <a:avLst/>
              </a:prstGeom>
              <a:solidFill>
                <a:srgbClr val="33cc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6" name="Rectangle 982"/>
              <p:cNvSpPr/>
              <p:nvPr/>
            </p:nvSpPr>
            <p:spPr>
              <a:xfrm>
                <a:off x="8887680" y="3191040"/>
                <a:ext cx="18000" cy="20592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187" name="Freeform 2"/>
          <p:cNvSpPr/>
          <p:nvPr/>
        </p:nvSpPr>
        <p:spPr>
          <a:xfrm>
            <a:off x="4116240" y="5749920"/>
            <a:ext cx="4026240" cy="938880"/>
          </a:xfrm>
          <a:custGeom>
            <a:avLst/>
            <a:gdLst/>
            <a:ahLst/>
            <a:rect l="l" t="t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8" name="Straight Connector 147"/>
          <p:cNvSpPr/>
          <p:nvPr/>
        </p:nvSpPr>
        <p:spPr>
          <a:xfrm flipV="1">
            <a:off x="4786200" y="5900400"/>
            <a:ext cx="1315800" cy="1317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89" name="Straight Connector 149"/>
          <p:cNvSpPr/>
          <p:nvPr/>
        </p:nvSpPr>
        <p:spPr>
          <a:xfrm>
            <a:off x="4674960" y="6087960"/>
            <a:ext cx="2259000" cy="2984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90" name="Straight Connector 152"/>
          <p:cNvSpPr/>
          <p:nvPr/>
        </p:nvSpPr>
        <p:spPr>
          <a:xfrm>
            <a:off x="4687560" y="6192720"/>
            <a:ext cx="714600" cy="2761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91" name="Straight Connector 156"/>
          <p:cNvSpPr/>
          <p:nvPr/>
        </p:nvSpPr>
        <p:spPr>
          <a:xfrm flipV="1">
            <a:off x="5705280" y="6386400"/>
            <a:ext cx="1247760" cy="824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92" name="Straight Connector 158"/>
          <p:cNvSpPr/>
          <p:nvPr/>
        </p:nvSpPr>
        <p:spPr>
          <a:xfrm>
            <a:off x="6365520" y="5933880"/>
            <a:ext cx="1057320" cy="1238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93" name="Straight Connector 160"/>
          <p:cNvSpPr/>
          <p:nvPr/>
        </p:nvSpPr>
        <p:spPr>
          <a:xfrm flipV="1">
            <a:off x="5649840" y="6087960"/>
            <a:ext cx="1790640" cy="2984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94" name="Straight Connector 162"/>
          <p:cNvSpPr/>
          <p:nvPr/>
        </p:nvSpPr>
        <p:spPr>
          <a:xfrm flipV="1">
            <a:off x="6976800" y="6116400"/>
            <a:ext cx="588960" cy="27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95" name="Straight Connector 164"/>
          <p:cNvSpPr/>
          <p:nvPr/>
        </p:nvSpPr>
        <p:spPr>
          <a:xfrm>
            <a:off x="6119640" y="5900400"/>
            <a:ext cx="814320" cy="4017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grpSp>
        <p:nvGrpSpPr>
          <p:cNvPr id="1196" name="Group 48260"/>
          <p:cNvGrpSpPr/>
          <p:nvPr/>
        </p:nvGrpSpPr>
        <p:grpSpPr>
          <a:xfrm>
            <a:off x="3049560" y="3003480"/>
            <a:ext cx="6978600" cy="1086840"/>
            <a:chOff x="3049560" y="3003480"/>
            <a:chExt cx="6978600" cy="1086840"/>
          </a:xfrm>
        </p:grpSpPr>
        <p:sp>
          <p:nvSpPr>
            <p:cNvPr id="1197" name="TextBox 399"/>
            <p:cNvSpPr/>
            <p:nvPr/>
          </p:nvSpPr>
          <p:spPr>
            <a:xfrm>
              <a:off x="9198360" y="3629160"/>
              <a:ext cx="675000" cy="461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ts val="1463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data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ts val="1463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plane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198" name="TextBox 400"/>
            <p:cNvSpPr/>
            <p:nvPr/>
          </p:nvSpPr>
          <p:spPr>
            <a:xfrm>
              <a:off x="9207360" y="3003480"/>
              <a:ext cx="799920" cy="461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ts val="1463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control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ts val="1463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plane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199" name="Straight Connector 301"/>
            <p:cNvSpPr/>
            <p:nvPr/>
          </p:nvSpPr>
          <p:spPr>
            <a:xfrm flipV="1">
              <a:off x="3049560" y="3579480"/>
              <a:ext cx="6978600" cy="1116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grpSp>
        <p:nvGrpSpPr>
          <p:cNvPr id="1200" name="Group 26"/>
          <p:cNvGrpSpPr/>
          <p:nvPr/>
        </p:nvGrpSpPr>
        <p:grpSpPr>
          <a:xfrm>
            <a:off x="3960720" y="2735280"/>
            <a:ext cx="4294800" cy="320400"/>
            <a:chOff x="3960720" y="2735280"/>
            <a:chExt cx="4294800" cy="320400"/>
          </a:xfrm>
        </p:grpSpPr>
        <p:grpSp>
          <p:nvGrpSpPr>
            <p:cNvPr id="1201" name="Group 401"/>
            <p:cNvGrpSpPr/>
            <p:nvPr/>
          </p:nvGrpSpPr>
          <p:grpSpPr>
            <a:xfrm>
              <a:off x="3960720" y="2736720"/>
              <a:ext cx="348120" cy="317520"/>
              <a:chOff x="3960720" y="2736720"/>
              <a:chExt cx="348120" cy="317520"/>
            </a:xfrm>
          </p:grpSpPr>
          <p:sp>
            <p:nvSpPr>
              <p:cNvPr id="1202" name="Rectangle 402"/>
              <p:cNvSpPr/>
              <p:nvPr/>
            </p:nvSpPr>
            <p:spPr>
              <a:xfrm>
                <a:off x="3965400" y="2736720"/>
                <a:ext cx="343440" cy="31644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>
                <a:outerShdw blurRad="3996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203" name="Straight Connector 403"/>
              <p:cNvSpPr/>
              <p:nvPr/>
            </p:nvSpPr>
            <p:spPr>
              <a:xfrm>
                <a:off x="3960720" y="2825640"/>
                <a:ext cx="344520" cy="36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1204" name="Straight Connector 404"/>
              <p:cNvSpPr/>
              <p:nvPr/>
            </p:nvSpPr>
            <p:spPr>
              <a:xfrm>
                <a:off x="3960720" y="2885760"/>
                <a:ext cx="344520" cy="36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1205" name="Straight Connector 405"/>
              <p:cNvSpPr/>
              <p:nvPr/>
            </p:nvSpPr>
            <p:spPr>
              <a:xfrm flipV="1">
                <a:off x="4136760" y="2825640"/>
                <a:ext cx="360" cy="22860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</p:grpSp>
        <p:grpSp>
          <p:nvGrpSpPr>
            <p:cNvPr id="1206" name="Group 406"/>
            <p:cNvGrpSpPr/>
            <p:nvPr/>
          </p:nvGrpSpPr>
          <p:grpSpPr>
            <a:xfrm>
              <a:off x="4875120" y="2735280"/>
              <a:ext cx="349560" cy="317160"/>
              <a:chOff x="4875120" y="2735280"/>
              <a:chExt cx="349560" cy="317160"/>
            </a:xfrm>
          </p:grpSpPr>
          <p:sp>
            <p:nvSpPr>
              <p:cNvPr id="1207" name="Rectangle 407"/>
              <p:cNvSpPr/>
              <p:nvPr/>
            </p:nvSpPr>
            <p:spPr>
              <a:xfrm>
                <a:off x="4879800" y="2735280"/>
                <a:ext cx="344880" cy="31644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>
                <a:outerShdw blurRad="3996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208" name="Straight Connector 408"/>
              <p:cNvSpPr/>
              <p:nvPr/>
            </p:nvSpPr>
            <p:spPr>
              <a:xfrm>
                <a:off x="4875120" y="2823840"/>
                <a:ext cx="345960" cy="36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1209" name="Straight Connector 409"/>
              <p:cNvSpPr/>
              <p:nvPr/>
            </p:nvSpPr>
            <p:spPr>
              <a:xfrm>
                <a:off x="4875120" y="2884320"/>
                <a:ext cx="345960" cy="36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1210" name="Straight Connector 410"/>
              <p:cNvSpPr/>
              <p:nvPr/>
            </p:nvSpPr>
            <p:spPr>
              <a:xfrm flipH="1" flipV="1">
                <a:off x="5051160" y="2823840"/>
                <a:ext cx="1800" cy="22860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</p:grpSp>
        <p:grpSp>
          <p:nvGrpSpPr>
            <p:cNvPr id="1211" name="Group 411"/>
            <p:cNvGrpSpPr/>
            <p:nvPr/>
          </p:nvGrpSpPr>
          <p:grpSpPr>
            <a:xfrm>
              <a:off x="5708520" y="2735280"/>
              <a:ext cx="349920" cy="317160"/>
              <a:chOff x="5708520" y="2735280"/>
              <a:chExt cx="349920" cy="317160"/>
            </a:xfrm>
          </p:grpSpPr>
          <p:sp>
            <p:nvSpPr>
              <p:cNvPr id="1212" name="Rectangle 412"/>
              <p:cNvSpPr/>
              <p:nvPr/>
            </p:nvSpPr>
            <p:spPr>
              <a:xfrm>
                <a:off x="5713560" y="2735280"/>
                <a:ext cx="344880" cy="31644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>
                <a:outerShdw blurRad="3996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213" name="Straight Connector 413"/>
              <p:cNvSpPr/>
              <p:nvPr/>
            </p:nvSpPr>
            <p:spPr>
              <a:xfrm>
                <a:off x="5708520" y="2823840"/>
                <a:ext cx="345960" cy="36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1214" name="Straight Connector 414"/>
              <p:cNvSpPr/>
              <p:nvPr/>
            </p:nvSpPr>
            <p:spPr>
              <a:xfrm>
                <a:off x="5708520" y="2884320"/>
                <a:ext cx="345960" cy="36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1215" name="Straight Connector 415"/>
              <p:cNvSpPr/>
              <p:nvPr/>
            </p:nvSpPr>
            <p:spPr>
              <a:xfrm flipH="1" flipV="1">
                <a:off x="5884560" y="2823840"/>
                <a:ext cx="1800" cy="22860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</p:grpSp>
        <p:grpSp>
          <p:nvGrpSpPr>
            <p:cNvPr id="1216" name="Group 416"/>
            <p:cNvGrpSpPr/>
            <p:nvPr/>
          </p:nvGrpSpPr>
          <p:grpSpPr>
            <a:xfrm>
              <a:off x="6900840" y="2738520"/>
              <a:ext cx="348120" cy="317160"/>
              <a:chOff x="6900840" y="2738520"/>
              <a:chExt cx="348120" cy="317160"/>
            </a:xfrm>
          </p:grpSpPr>
          <p:sp>
            <p:nvSpPr>
              <p:cNvPr id="1217" name="Rectangle 417"/>
              <p:cNvSpPr/>
              <p:nvPr/>
            </p:nvSpPr>
            <p:spPr>
              <a:xfrm>
                <a:off x="6905520" y="2738520"/>
                <a:ext cx="343440" cy="31644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>
                <a:outerShdw blurRad="3996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218" name="Straight Connector 418"/>
              <p:cNvSpPr/>
              <p:nvPr/>
            </p:nvSpPr>
            <p:spPr>
              <a:xfrm>
                <a:off x="6900840" y="2827080"/>
                <a:ext cx="344160" cy="36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1219" name="Straight Connector 419"/>
              <p:cNvSpPr/>
              <p:nvPr/>
            </p:nvSpPr>
            <p:spPr>
              <a:xfrm>
                <a:off x="6900840" y="2887560"/>
                <a:ext cx="344160" cy="36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1220" name="Straight Connector 420"/>
              <p:cNvSpPr/>
              <p:nvPr/>
            </p:nvSpPr>
            <p:spPr>
              <a:xfrm flipV="1">
                <a:off x="7076880" y="2827080"/>
                <a:ext cx="360" cy="22860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</p:grpSp>
        <p:grpSp>
          <p:nvGrpSpPr>
            <p:cNvPr id="1221" name="Group 421"/>
            <p:cNvGrpSpPr/>
            <p:nvPr/>
          </p:nvGrpSpPr>
          <p:grpSpPr>
            <a:xfrm>
              <a:off x="7905600" y="2735280"/>
              <a:ext cx="349920" cy="317160"/>
              <a:chOff x="7905600" y="2735280"/>
              <a:chExt cx="349920" cy="317160"/>
            </a:xfrm>
          </p:grpSpPr>
          <p:sp>
            <p:nvSpPr>
              <p:cNvPr id="1222" name="Rectangle 422"/>
              <p:cNvSpPr/>
              <p:nvPr/>
            </p:nvSpPr>
            <p:spPr>
              <a:xfrm>
                <a:off x="7910640" y="2735280"/>
                <a:ext cx="344880" cy="31644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>
                <a:outerShdw blurRad="3996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223" name="Straight Connector 423"/>
              <p:cNvSpPr/>
              <p:nvPr/>
            </p:nvSpPr>
            <p:spPr>
              <a:xfrm>
                <a:off x="7905600" y="2823840"/>
                <a:ext cx="345960" cy="36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1224" name="Straight Connector 424"/>
              <p:cNvSpPr/>
              <p:nvPr/>
            </p:nvSpPr>
            <p:spPr>
              <a:xfrm>
                <a:off x="7905600" y="2884320"/>
                <a:ext cx="345960" cy="36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1225" name="Straight Connector 425"/>
              <p:cNvSpPr/>
              <p:nvPr/>
            </p:nvSpPr>
            <p:spPr>
              <a:xfrm flipH="1" flipV="1">
                <a:off x="8081640" y="2823840"/>
                <a:ext cx="1800" cy="22860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</p:grpSp>
      </p:grpSp>
      <p:grpSp>
        <p:nvGrpSpPr>
          <p:cNvPr id="1226" name="Group 48259"/>
          <p:cNvGrpSpPr/>
          <p:nvPr/>
        </p:nvGrpSpPr>
        <p:grpSpPr>
          <a:xfrm>
            <a:off x="3379680" y="3709440"/>
            <a:ext cx="5210640" cy="2739240"/>
            <a:chOff x="3379680" y="3709440"/>
            <a:chExt cx="5210640" cy="2739240"/>
          </a:xfrm>
        </p:grpSpPr>
        <p:sp>
          <p:nvSpPr>
            <p:cNvPr id="1227" name="Freeform 267"/>
            <p:cNvSpPr/>
            <p:nvPr/>
          </p:nvSpPr>
          <p:spPr>
            <a:xfrm>
              <a:off x="3400560" y="5330880"/>
              <a:ext cx="1280160" cy="757800"/>
            </a:xfrm>
            <a:custGeom>
              <a:avLst/>
              <a:gdLst/>
              <a:ahLst/>
              <a:rect l="l" t="t" r="r" b="b"/>
              <a:pathLst>
                <a:path w="1280499" h="759828">
                  <a:moveTo>
                    <a:pt x="965179" y="759828"/>
                  </a:moveTo>
                  <a:cubicBezTo>
                    <a:pt x="301565" y="231725"/>
                    <a:pt x="628999" y="498939"/>
                    <a:pt x="0" y="0"/>
                  </a:cubicBezTo>
                  <a:lnTo>
                    <a:pt x="999231" y="13701"/>
                  </a:lnTo>
                  <a:cubicBezTo>
                    <a:pt x="1112985" y="379881"/>
                    <a:pt x="1055867" y="236107"/>
                    <a:pt x="1280499" y="723135"/>
                  </a:cubicBezTo>
                  <a:cubicBezTo>
                    <a:pt x="1186079" y="728668"/>
                    <a:pt x="1127207" y="701414"/>
                    <a:pt x="965179" y="759828"/>
                  </a:cubicBezTo>
                  <a:close/>
                </a:path>
              </a:pathLst>
            </a:custGeom>
            <a:gradFill rotWithShape="0">
              <a:gsLst>
                <a:gs pos="0">
                  <a:srgbClr val="f2f2f2"/>
                </a:gs>
                <a:gs pos="100000">
                  <a:srgbClr val="bfbfbf"/>
                </a:gs>
              </a:gsLst>
              <a:lin ang="5400000"/>
            </a:gradFill>
            <a:ln>
              <a:solidFill>
                <a:srgbClr val="bfbfbf"/>
              </a:solidFill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28" name="Freeform 271"/>
            <p:cNvSpPr/>
            <p:nvPr/>
          </p:nvSpPr>
          <p:spPr>
            <a:xfrm>
              <a:off x="7726320" y="5429160"/>
              <a:ext cx="864000" cy="552960"/>
            </a:xfrm>
            <a:custGeom>
              <a:avLst/>
              <a:gdLst/>
              <a:ahLst/>
              <a:rect l="l" t="t" r="r" b="b"/>
              <a:pathLst>
                <a:path w="866251" h="553361">
                  <a:moveTo>
                    <a:pt x="0" y="540783"/>
                  </a:moveTo>
                  <a:cubicBezTo>
                    <a:pt x="274887" y="134762"/>
                    <a:pt x="159176" y="337938"/>
                    <a:pt x="345787" y="13939"/>
                  </a:cubicBezTo>
                  <a:cubicBezTo>
                    <a:pt x="520528" y="18247"/>
                    <a:pt x="691510" y="-3745"/>
                    <a:pt x="866251" y="563"/>
                  </a:cubicBezTo>
                  <a:cubicBezTo>
                    <a:pt x="252709" y="502795"/>
                    <a:pt x="640047" y="209256"/>
                    <a:pt x="173695" y="553361"/>
                  </a:cubicBezTo>
                  <a:cubicBezTo>
                    <a:pt x="39410" y="524725"/>
                    <a:pt x="196198" y="539317"/>
                    <a:pt x="0" y="540783"/>
                  </a:cubicBezTo>
                  <a:close/>
                </a:path>
              </a:pathLst>
            </a:custGeom>
            <a:gradFill rotWithShape="0">
              <a:gsLst>
                <a:gs pos="0">
                  <a:srgbClr val="f2f2f2">
                    <a:alpha val="55294"/>
                  </a:srgbClr>
                </a:gs>
                <a:gs pos="100000">
                  <a:srgbClr val="bfbfbf"/>
                </a:gs>
              </a:gsLst>
              <a:lin ang="5400000"/>
            </a:gradFill>
            <a:ln>
              <a:solidFill>
                <a:srgbClr val="bfbfbf"/>
              </a:solidFill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29" name="Freeform 272"/>
            <p:cNvSpPr/>
            <p:nvPr/>
          </p:nvSpPr>
          <p:spPr>
            <a:xfrm>
              <a:off x="6900840" y="5450040"/>
              <a:ext cx="675360" cy="895680"/>
            </a:xfrm>
            <a:custGeom>
              <a:avLst/>
              <a:gdLst/>
              <a:ahLst/>
              <a:rect l="l" t="t" r="r" b="b"/>
              <a:pathLst>
                <a:path w="675040" h="896577">
                  <a:moveTo>
                    <a:pt x="0" y="894029"/>
                  </a:moveTo>
                  <a:cubicBezTo>
                    <a:pt x="95638" y="409857"/>
                    <a:pt x="76811" y="618448"/>
                    <a:pt x="186623" y="1724"/>
                  </a:cubicBezTo>
                  <a:cubicBezTo>
                    <a:pt x="431451" y="14348"/>
                    <a:pt x="449377" y="35256"/>
                    <a:pt x="675040" y="0"/>
                  </a:cubicBezTo>
                  <a:cubicBezTo>
                    <a:pt x="276172" y="749497"/>
                    <a:pt x="462801" y="344746"/>
                    <a:pt x="179079" y="886531"/>
                  </a:cubicBezTo>
                  <a:cubicBezTo>
                    <a:pt x="44794" y="857895"/>
                    <a:pt x="92525" y="908114"/>
                    <a:pt x="0" y="894029"/>
                  </a:cubicBezTo>
                  <a:close/>
                </a:path>
              </a:pathLst>
            </a:custGeom>
            <a:gradFill rotWithShape="0">
              <a:gsLst>
                <a:gs pos="0">
                  <a:srgbClr val="f2f2f2">
                    <a:alpha val="55294"/>
                  </a:srgbClr>
                </a:gs>
                <a:gs pos="100000">
                  <a:srgbClr val="bfbfbf"/>
                </a:gs>
              </a:gsLst>
              <a:lin ang="5400000"/>
            </a:gradFill>
            <a:ln>
              <a:solidFill>
                <a:srgbClr val="bfbfbf"/>
              </a:solidFill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30" name="Freeform 273"/>
            <p:cNvSpPr/>
            <p:nvPr/>
          </p:nvSpPr>
          <p:spPr>
            <a:xfrm>
              <a:off x="5864400" y="5470560"/>
              <a:ext cx="513360" cy="400680"/>
            </a:xfrm>
            <a:custGeom>
              <a:avLst/>
              <a:gdLst/>
              <a:ahLst/>
              <a:rect l="l" t="t" r="r" b="b"/>
              <a:pathLst>
                <a:path w="514180" h="402193">
                  <a:moveTo>
                    <a:pt x="100781" y="402193"/>
                  </a:moveTo>
                  <a:cubicBezTo>
                    <a:pt x="60584" y="194221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91637" y="89943"/>
                    <a:pt x="404259" y="386400"/>
                  </a:cubicBezTo>
                  <a:cubicBezTo>
                    <a:pt x="357814" y="390704"/>
                    <a:pt x="168880" y="400727"/>
                    <a:pt x="100781" y="402193"/>
                  </a:cubicBezTo>
                  <a:close/>
                </a:path>
              </a:pathLst>
            </a:custGeom>
            <a:gradFill rotWithShape="0">
              <a:gsLst>
                <a:gs pos="0">
                  <a:srgbClr val="f2f2f2">
                    <a:alpha val="55294"/>
                  </a:srgbClr>
                </a:gs>
                <a:gs pos="100000">
                  <a:srgbClr val="bfbfbf"/>
                </a:gs>
              </a:gsLst>
              <a:lin ang="5400000"/>
            </a:gradFill>
            <a:ln>
              <a:solidFill>
                <a:srgbClr val="bfbfbf"/>
              </a:solidFill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31" name="Freeform 274"/>
            <p:cNvSpPr/>
            <p:nvPr/>
          </p:nvSpPr>
          <p:spPr>
            <a:xfrm>
              <a:off x="5084640" y="5433840"/>
              <a:ext cx="572040" cy="1014840"/>
            </a:xfrm>
            <a:custGeom>
              <a:avLst/>
              <a:gdLst/>
              <a:ahLst/>
              <a:rect l="l" t="t" r="r" b="b"/>
              <a:pathLst>
                <a:path w="574100" h="1015244">
                  <a:moveTo>
                    <a:pt x="333190" y="985695"/>
                  </a:moveTo>
                  <a:cubicBezTo>
                    <a:pt x="153901" y="433090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37473" y="350120"/>
                    <a:pt x="574100" y="1014877"/>
                  </a:cubicBezTo>
                  <a:cubicBezTo>
                    <a:pt x="476415" y="1019182"/>
                    <a:pt x="529388" y="984229"/>
                    <a:pt x="333190" y="985695"/>
                  </a:cubicBezTo>
                  <a:close/>
                </a:path>
              </a:pathLst>
            </a:custGeom>
            <a:gradFill rotWithShape="0">
              <a:gsLst>
                <a:gs pos="0">
                  <a:srgbClr val="f2f2f2">
                    <a:alpha val="55294"/>
                  </a:srgbClr>
                </a:gs>
                <a:gs pos="100000">
                  <a:srgbClr val="bfbfbf"/>
                </a:gs>
              </a:gsLst>
              <a:lin ang="5400000"/>
            </a:gradFill>
            <a:ln>
              <a:solidFill>
                <a:srgbClr val="bfbfbf"/>
              </a:solidFill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grpSp>
          <p:nvGrpSpPr>
            <p:cNvPr id="1232" name="Group 28"/>
            <p:cNvGrpSpPr/>
            <p:nvPr/>
          </p:nvGrpSpPr>
          <p:grpSpPr>
            <a:xfrm>
              <a:off x="3379680" y="3709440"/>
              <a:ext cx="1048320" cy="1739520"/>
              <a:chOff x="3379680" y="3709440"/>
              <a:chExt cx="1048320" cy="1739520"/>
            </a:xfrm>
          </p:grpSpPr>
          <p:sp>
            <p:nvSpPr>
              <p:cNvPr id="1233" name="Rectangle 495"/>
              <p:cNvSpPr/>
              <p:nvPr/>
            </p:nvSpPr>
            <p:spPr>
              <a:xfrm rot="10800000">
                <a:off x="3391920" y="3958560"/>
                <a:ext cx="1026000" cy="610200"/>
              </a:xfrm>
              <a:prstGeom prst="rect">
                <a:avLst/>
              </a:prstGeom>
              <a:gradFill rotWithShape="0">
                <a:gsLst>
                  <a:gs pos="0">
                    <a:srgbClr val="c55a11">
                      <a:alpha val="62352"/>
                    </a:srgbClr>
                  </a:gs>
                  <a:gs pos="100000">
                    <a:srgbClr val="f4b183"/>
                  </a:gs>
                </a:gsLst>
                <a:lin ang="16200000"/>
              </a:gradFill>
              <a:ln>
                <a:noFill/>
              </a:ln>
              <a:effectLst>
                <a:outerShdw blurRad="3996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grpSp>
            <p:nvGrpSpPr>
              <p:cNvPr id="1234" name="Group 498"/>
              <p:cNvGrpSpPr/>
              <p:nvPr/>
            </p:nvGrpSpPr>
            <p:grpSpPr>
              <a:xfrm>
                <a:off x="3382920" y="5089680"/>
                <a:ext cx="1035360" cy="359280"/>
                <a:chOff x="3382920" y="5089680"/>
                <a:chExt cx="1035360" cy="359280"/>
              </a:xfrm>
            </p:grpSpPr>
            <p:sp>
              <p:nvSpPr>
                <p:cNvPr id="1235" name="Oval 514"/>
                <p:cNvSpPr/>
                <p:nvPr/>
              </p:nvSpPr>
              <p:spPr>
                <a:xfrm>
                  <a:off x="3382920" y="5210280"/>
                  <a:ext cx="1033920" cy="23868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rgbClr val="000000"/>
                  </a:solidFill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236" name="Rectangle 515"/>
                <p:cNvSpPr/>
                <p:nvPr/>
              </p:nvSpPr>
              <p:spPr>
                <a:xfrm>
                  <a:off x="3382920" y="5210280"/>
                  <a:ext cx="1033920" cy="11808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237" name="Oval 516"/>
                <p:cNvSpPr/>
                <p:nvPr/>
              </p:nvSpPr>
              <p:spPr>
                <a:xfrm>
                  <a:off x="3382920" y="5089680"/>
                  <a:ext cx="1033920" cy="23868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238" name="Straight Connector 517"/>
                <p:cNvSpPr/>
                <p:nvPr/>
              </p:nvSpPr>
              <p:spPr>
                <a:xfrm>
                  <a:off x="4417920" y="5209920"/>
                  <a:ext cx="360" cy="119160"/>
                </a:xfrm>
                <a:prstGeom prst="line">
                  <a:avLst/>
                </a:prstGeom>
                <a:ln w="6350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1239" name="Straight Connector 518"/>
                <p:cNvSpPr/>
                <p:nvPr/>
              </p:nvSpPr>
              <p:spPr>
                <a:xfrm>
                  <a:off x="3382920" y="5209920"/>
                  <a:ext cx="360" cy="119160"/>
                </a:xfrm>
                <a:prstGeom prst="line">
                  <a:avLst/>
                </a:prstGeom>
                <a:ln w="6350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sp>
            <p:nvSpPr>
              <p:cNvPr id="1240" name="Rectangle 499"/>
              <p:cNvSpPr/>
              <p:nvPr/>
            </p:nvSpPr>
            <p:spPr>
              <a:xfrm>
                <a:off x="3400560" y="4705200"/>
                <a:ext cx="1027440" cy="521280"/>
              </a:xfrm>
              <a:prstGeom prst="rect">
                <a:avLst/>
              </a:prstGeom>
              <a:gradFill rotWithShape="0">
                <a:gsLst>
                  <a:gs pos="0">
                    <a:srgbClr val="f4b183">
                      <a:alpha val="62352"/>
                    </a:srgbClr>
                  </a:gs>
                  <a:gs pos="100000">
                    <a:srgbClr val="f8cbad"/>
                  </a:gs>
                </a:gsLst>
                <a:lin ang="5400000"/>
              </a:gradFill>
              <a:ln>
                <a:noFill/>
              </a:ln>
              <a:effectLst>
                <a:outerShdw blurRad="3996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241" name="Straight Connector 501"/>
              <p:cNvSpPr/>
              <p:nvPr/>
            </p:nvSpPr>
            <p:spPr>
              <a:xfrm>
                <a:off x="3384360" y="3981240"/>
                <a:ext cx="17640" cy="1301760"/>
              </a:xfrm>
              <a:prstGeom prst="line">
                <a:avLst/>
              </a:prstGeom>
              <a:ln w="3175">
                <a:solidFill>
                  <a:srgbClr val="000000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1242" name="Straight Connector 502"/>
              <p:cNvSpPr/>
              <p:nvPr/>
            </p:nvSpPr>
            <p:spPr>
              <a:xfrm flipH="1">
                <a:off x="4417920" y="3971880"/>
                <a:ext cx="6120" cy="1269720"/>
              </a:xfrm>
              <a:prstGeom prst="line">
                <a:avLst/>
              </a:prstGeom>
              <a:ln w="3175">
                <a:solidFill>
                  <a:srgbClr val="000000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grpSp>
            <p:nvGrpSpPr>
              <p:cNvPr id="1243" name="Group 504"/>
              <p:cNvGrpSpPr/>
              <p:nvPr/>
            </p:nvGrpSpPr>
            <p:grpSpPr>
              <a:xfrm>
                <a:off x="3379680" y="3709440"/>
                <a:ext cx="1044360" cy="397080"/>
                <a:chOff x="3379680" y="3709440"/>
                <a:chExt cx="1044360" cy="397080"/>
              </a:xfrm>
            </p:grpSpPr>
            <p:sp>
              <p:nvSpPr>
                <p:cNvPr id="1244" name="Oval 505"/>
                <p:cNvSpPr/>
                <p:nvPr/>
              </p:nvSpPr>
              <p:spPr>
                <a:xfrm flipV="1">
                  <a:off x="3381480" y="3815640"/>
                  <a:ext cx="1040400" cy="29088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4b183"/>
                    </a:gs>
                    <a:gs pos="100000">
                      <a:srgbClr val="fbe5d6"/>
                    </a:gs>
                  </a:gsLst>
                  <a:lin ang="5400000"/>
                </a:gradFill>
                <a:ln>
                  <a:noFill/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245" name="Rectangle 506"/>
                <p:cNvSpPr/>
                <p:nvPr/>
              </p:nvSpPr>
              <p:spPr>
                <a:xfrm>
                  <a:off x="3379680" y="3859200"/>
                  <a:ext cx="1041840" cy="103680"/>
                </a:xfrm>
                <a:prstGeom prst="rect">
                  <a:avLst/>
                </a:prstGeom>
                <a:gradFill rotWithShape="0">
                  <a:gsLst>
                    <a:gs pos="0">
                      <a:srgbClr val="f8cbad"/>
                    </a:gs>
                    <a:gs pos="100000">
                      <a:srgbClr val="f4b183"/>
                    </a:gs>
                  </a:gsLst>
                  <a:lin ang="16200000"/>
                </a:gradFill>
                <a:ln w="25400">
                  <a:noFill/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246" name="Oval 507"/>
                <p:cNvSpPr/>
                <p:nvPr/>
              </p:nvSpPr>
              <p:spPr>
                <a:xfrm flipV="1">
                  <a:off x="3379680" y="3709440"/>
                  <a:ext cx="1040400" cy="290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</a:ln>
                <a:effectLst>
                  <a:outerShdw blurRad="39960" dir="5400000" dist="23040" rotWithShape="0">
                    <a:srgbClr val="808080">
                      <a:alpha val="35000"/>
                    </a:srgbClr>
                  </a:outerShdw>
                </a:effectLst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47" name="Freeform 508"/>
                <p:cNvSpPr/>
                <p:nvPr/>
              </p:nvSpPr>
              <p:spPr>
                <a:xfrm>
                  <a:off x="3646440" y="3798720"/>
                  <a:ext cx="505440" cy="145080"/>
                </a:xfrm>
                <a:custGeom>
                  <a:avLst/>
                  <a:gdLst/>
                  <a:ah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248" name="Freeform 509"/>
                <p:cNvSpPr/>
                <p:nvPr/>
              </p:nvSpPr>
              <p:spPr>
                <a:xfrm>
                  <a:off x="3594240" y="3760920"/>
                  <a:ext cx="611640" cy="102240"/>
                </a:xfrm>
                <a:custGeom>
                  <a:avLst/>
                  <a:gdLst/>
                  <a:ah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0">
                  <a:noFill/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49" name="Freeform 510"/>
                <p:cNvSpPr/>
                <p:nvPr/>
              </p:nvSpPr>
              <p:spPr>
                <a:xfrm>
                  <a:off x="3997440" y="3848040"/>
                  <a:ext cx="222840" cy="87840"/>
                </a:xfrm>
                <a:custGeom>
                  <a:avLst/>
                  <a:gdLst/>
                  <a:ah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 w="0">
                  <a:noFill/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50" name="Freeform 511"/>
                <p:cNvSpPr/>
                <p:nvPr/>
              </p:nvSpPr>
              <p:spPr>
                <a:xfrm>
                  <a:off x="3583080" y="3849840"/>
                  <a:ext cx="221040" cy="86400"/>
                </a:xfrm>
                <a:custGeom>
                  <a:avLst/>
                  <a:gdLst/>
                  <a:ah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0">
                  <a:noFill/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51" name="Straight Connector 512"/>
                <p:cNvSpPr/>
                <p:nvPr/>
              </p:nvSpPr>
              <p:spPr>
                <a:xfrm flipH="1" flipV="1">
                  <a:off x="3379680" y="3855960"/>
                  <a:ext cx="1440" cy="112680"/>
                </a:xfrm>
                <a:prstGeom prst="line">
                  <a:avLst/>
                </a:prstGeom>
                <a:ln w="63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52" name="Straight Connector 513"/>
                <p:cNvSpPr/>
                <p:nvPr/>
              </p:nvSpPr>
              <p:spPr>
                <a:xfrm flipH="1" flipV="1">
                  <a:off x="4422600" y="3852720"/>
                  <a:ext cx="1440" cy="112680"/>
                </a:xfrm>
                <a:prstGeom prst="line">
                  <a:avLst/>
                </a:prstGeom>
                <a:ln w="63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1253" name="Group 29"/>
            <p:cNvGrpSpPr/>
            <p:nvPr/>
          </p:nvGrpSpPr>
          <p:grpSpPr>
            <a:xfrm>
              <a:off x="5089320" y="3861720"/>
              <a:ext cx="514440" cy="1669680"/>
              <a:chOff x="5089320" y="3861720"/>
              <a:chExt cx="514440" cy="1669680"/>
            </a:xfrm>
          </p:grpSpPr>
          <p:sp>
            <p:nvSpPr>
              <p:cNvPr id="1254" name="Rectangle 548"/>
              <p:cNvSpPr/>
              <p:nvPr/>
            </p:nvSpPr>
            <p:spPr>
              <a:xfrm rot="10800000">
                <a:off x="5093640" y="3947040"/>
                <a:ext cx="497160" cy="627840"/>
              </a:xfrm>
              <a:prstGeom prst="rect">
                <a:avLst/>
              </a:prstGeom>
              <a:gradFill rotWithShape="0">
                <a:gsLst>
                  <a:gs pos="0">
                    <a:srgbClr val="c55a11">
                      <a:alpha val="62352"/>
                    </a:srgbClr>
                  </a:gs>
                  <a:gs pos="100000">
                    <a:srgbClr val="f4b183"/>
                  </a:gs>
                </a:gsLst>
                <a:lin ang="16200000"/>
              </a:gradFill>
              <a:ln>
                <a:noFill/>
              </a:ln>
              <a:effectLst>
                <a:outerShdw blurRad="3996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255" name="Straight Connector 549"/>
              <p:cNvSpPr/>
              <p:nvPr/>
            </p:nvSpPr>
            <p:spPr>
              <a:xfrm flipH="1">
                <a:off x="5601960" y="4019400"/>
                <a:ext cx="1800" cy="1365120"/>
              </a:xfrm>
              <a:prstGeom prst="line">
                <a:avLst/>
              </a:prstGeom>
              <a:ln w="3175">
                <a:solidFill>
                  <a:srgbClr val="000000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grpSp>
            <p:nvGrpSpPr>
              <p:cNvPr id="1256" name="Group 552"/>
              <p:cNvGrpSpPr/>
              <p:nvPr/>
            </p:nvGrpSpPr>
            <p:grpSpPr>
              <a:xfrm>
                <a:off x="5094000" y="5303880"/>
                <a:ext cx="508320" cy="227520"/>
                <a:chOff x="5094000" y="5303880"/>
                <a:chExt cx="508320" cy="227520"/>
              </a:xfrm>
            </p:grpSpPr>
            <p:sp>
              <p:nvSpPr>
                <p:cNvPr id="1257" name="Oval 561"/>
                <p:cNvSpPr/>
                <p:nvPr/>
              </p:nvSpPr>
              <p:spPr>
                <a:xfrm>
                  <a:off x="5094360" y="5384880"/>
                  <a:ext cx="506880" cy="14652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rgbClr val="000000"/>
                  </a:solidFill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258" name="Rectangle 562"/>
                <p:cNvSpPr/>
                <p:nvPr/>
              </p:nvSpPr>
              <p:spPr>
                <a:xfrm>
                  <a:off x="5094360" y="5384880"/>
                  <a:ext cx="506880" cy="720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259" name="Oval 563"/>
                <p:cNvSpPr/>
                <p:nvPr/>
              </p:nvSpPr>
              <p:spPr>
                <a:xfrm>
                  <a:off x="5094360" y="5303880"/>
                  <a:ext cx="506880" cy="1530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260" name="Straight Connector 564"/>
                <p:cNvSpPr/>
                <p:nvPr/>
              </p:nvSpPr>
              <p:spPr>
                <a:xfrm>
                  <a:off x="5601960" y="5384520"/>
                  <a:ext cx="360" cy="73080"/>
                </a:xfrm>
                <a:prstGeom prst="line">
                  <a:avLst/>
                </a:prstGeom>
                <a:ln w="6350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1261" name="Straight Connector 565"/>
                <p:cNvSpPr/>
                <p:nvPr/>
              </p:nvSpPr>
              <p:spPr>
                <a:xfrm>
                  <a:off x="5094000" y="5384520"/>
                  <a:ext cx="360" cy="73080"/>
                </a:xfrm>
                <a:prstGeom prst="line">
                  <a:avLst/>
                </a:prstGeom>
                <a:ln w="6350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sp>
            <p:nvSpPr>
              <p:cNvPr id="1262" name="Rectangle 553"/>
              <p:cNvSpPr/>
              <p:nvPr/>
            </p:nvSpPr>
            <p:spPr>
              <a:xfrm>
                <a:off x="5095800" y="4575240"/>
                <a:ext cx="495720" cy="811800"/>
              </a:xfrm>
              <a:prstGeom prst="rect">
                <a:avLst/>
              </a:prstGeom>
              <a:gradFill rotWithShape="0">
                <a:gsLst>
                  <a:gs pos="0">
                    <a:srgbClr val="c55a11">
                      <a:alpha val="62352"/>
                    </a:srgbClr>
                  </a:gs>
                  <a:gs pos="100000">
                    <a:srgbClr val="f4b183"/>
                  </a:gs>
                </a:gsLst>
                <a:lin ang="5400000"/>
              </a:gradFill>
              <a:ln>
                <a:noFill/>
              </a:ln>
              <a:effectLst>
                <a:outerShdw blurRad="3996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263" name="Straight Connector 556"/>
              <p:cNvSpPr/>
              <p:nvPr/>
            </p:nvSpPr>
            <p:spPr>
              <a:xfrm flipH="1">
                <a:off x="5089320" y="4027320"/>
                <a:ext cx="3240" cy="1450800"/>
              </a:xfrm>
              <a:prstGeom prst="line">
                <a:avLst/>
              </a:prstGeom>
              <a:ln w="3175">
                <a:solidFill>
                  <a:srgbClr val="000000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grpSp>
            <p:nvGrpSpPr>
              <p:cNvPr id="1264" name="Group 538"/>
              <p:cNvGrpSpPr/>
              <p:nvPr/>
            </p:nvGrpSpPr>
            <p:grpSpPr>
              <a:xfrm>
                <a:off x="5092560" y="3861720"/>
                <a:ext cx="503280" cy="246240"/>
                <a:chOff x="5092560" y="3861720"/>
                <a:chExt cx="503280" cy="246240"/>
              </a:xfrm>
            </p:grpSpPr>
            <p:sp>
              <p:nvSpPr>
                <p:cNvPr id="1265" name="Oval 539"/>
                <p:cNvSpPr/>
                <p:nvPr/>
              </p:nvSpPr>
              <p:spPr>
                <a:xfrm flipV="1">
                  <a:off x="5094360" y="3933000"/>
                  <a:ext cx="500400" cy="1749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4b183"/>
                    </a:gs>
                    <a:gs pos="100000">
                      <a:srgbClr val="ffffff"/>
                    </a:gs>
                  </a:gsLst>
                  <a:lin ang="5400000"/>
                </a:gradFill>
                <a:ln>
                  <a:noFill/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266" name="Rectangle 540"/>
                <p:cNvSpPr/>
                <p:nvPr/>
              </p:nvSpPr>
              <p:spPr>
                <a:xfrm>
                  <a:off x="5092560" y="3959280"/>
                  <a:ext cx="502200" cy="62280"/>
                </a:xfrm>
                <a:prstGeom prst="rect">
                  <a:avLst/>
                </a:prstGeom>
                <a:gradFill rotWithShape="0">
                  <a:gsLst>
                    <a:gs pos="0">
                      <a:srgbClr val="f8cbad"/>
                    </a:gs>
                    <a:gs pos="100000">
                      <a:srgbClr val="f4b183"/>
                    </a:gs>
                  </a:gsLst>
                  <a:lin ang="16200000"/>
                </a:gradFill>
                <a:ln w="25400">
                  <a:noFill/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267" name="Oval 541"/>
                <p:cNvSpPr/>
                <p:nvPr/>
              </p:nvSpPr>
              <p:spPr>
                <a:xfrm flipV="1">
                  <a:off x="5092560" y="3861720"/>
                  <a:ext cx="500400" cy="17496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</a:ln>
                <a:effectLst>
                  <a:outerShdw blurRad="39960" dir="5400000" dist="23040" rotWithShape="0">
                    <a:srgbClr val="808080">
                      <a:alpha val="35000"/>
                    </a:srgbClr>
                  </a:outerShdw>
                </a:effectLst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68" name="Freeform 542"/>
                <p:cNvSpPr/>
                <p:nvPr/>
              </p:nvSpPr>
              <p:spPr>
                <a:xfrm>
                  <a:off x="5221440" y="3922560"/>
                  <a:ext cx="243360" cy="86400"/>
                </a:xfrm>
                <a:custGeom>
                  <a:avLst/>
                  <a:gdLst/>
                  <a:ah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269" name="Freeform 543"/>
                <p:cNvSpPr/>
                <p:nvPr/>
              </p:nvSpPr>
              <p:spPr>
                <a:xfrm>
                  <a:off x="5195880" y="3898800"/>
                  <a:ext cx="294120" cy="60840"/>
                </a:xfrm>
                <a:custGeom>
                  <a:avLst/>
                  <a:gdLst/>
                  <a:ah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0">
                  <a:noFill/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70" name="Freeform 544"/>
                <p:cNvSpPr/>
                <p:nvPr/>
              </p:nvSpPr>
              <p:spPr>
                <a:xfrm>
                  <a:off x="5389560" y="3951360"/>
                  <a:ext cx="108360" cy="52920"/>
                </a:xfrm>
                <a:custGeom>
                  <a:avLst/>
                  <a:gdLst/>
                  <a:ah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 w="0">
                  <a:noFill/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71" name="Freeform 545"/>
                <p:cNvSpPr/>
                <p:nvPr/>
              </p:nvSpPr>
              <p:spPr>
                <a:xfrm>
                  <a:off x="5191200" y="3952800"/>
                  <a:ext cx="105120" cy="52920"/>
                </a:xfrm>
                <a:custGeom>
                  <a:avLst/>
                  <a:gdLst/>
                  <a:ah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0">
                  <a:noFill/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72" name="Straight Connector 546"/>
                <p:cNvSpPr/>
                <p:nvPr/>
              </p:nvSpPr>
              <p:spPr>
                <a:xfrm flipH="1" flipV="1">
                  <a:off x="5092560" y="3951000"/>
                  <a:ext cx="1440" cy="68400"/>
                </a:xfrm>
                <a:prstGeom prst="line">
                  <a:avLst/>
                </a:prstGeom>
                <a:ln w="63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73" name="Straight Connector 547"/>
                <p:cNvSpPr/>
                <p:nvPr/>
              </p:nvSpPr>
              <p:spPr>
                <a:xfrm flipH="1" flipV="1">
                  <a:off x="5594040" y="3954240"/>
                  <a:ext cx="1800" cy="68400"/>
                </a:xfrm>
                <a:prstGeom prst="line">
                  <a:avLst/>
                </a:prstGeom>
                <a:ln w="63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1274" name="Group 30"/>
            <p:cNvGrpSpPr/>
            <p:nvPr/>
          </p:nvGrpSpPr>
          <p:grpSpPr>
            <a:xfrm>
              <a:off x="5871960" y="3866400"/>
              <a:ext cx="514440" cy="1669680"/>
              <a:chOff x="5871960" y="3866400"/>
              <a:chExt cx="514440" cy="1669680"/>
            </a:xfrm>
          </p:grpSpPr>
          <p:sp>
            <p:nvSpPr>
              <p:cNvPr id="1275" name="Rectangle 578"/>
              <p:cNvSpPr/>
              <p:nvPr/>
            </p:nvSpPr>
            <p:spPr>
              <a:xfrm rot="10800000">
                <a:off x="5876280" y="3951720"/>
                <a:ext cx="497160" cy="627840"/>
              </a:xfrm>
              <a:prstGeom prst="rect">
                <a:avLst/>
              </a:prstGeom>
              <a:gradFill rotWithShape="0">
                <a:gsLst>
                  <a:gs pos="0">
                    <a:srgbClr val="c55a11">
                      <a:alpha val="62352"/>
                    </a:srgbClr>
                  </a:gs>
                  <a:gs pos="100000">
                    <a:srgbClr val="f4b183"/>
                  </a:gs>
                </a:gsLst>
                <a:lin ang="16200000"/>
              </a:gradFill>
              <a:ln>
                <a:noFill/>
              </a:ln>
              <a:effectLst>
                <a:outerShdw blurRad="3996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276" name="Straight Connector 579"/>
              <p:cNvSpPr/>
              <p:nvPr/>
            </p:nvSpPr>
            <p:spPr>
              <a:xfrm flipH="1">
                <a:off x="6384600" y="4024080"/>
                <a:ext cx="1800" cy="1365480"/>
              </a:xfrm>
              <a:prstGeom prst="line">
                <a:avLst/>
              </a:prstGeom>
              <a:ln w="3175">
                <a:solidFill>
                  <a:srgbClr val="000000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grpSp>
            <p:nvGrpSpPr>
              <p:cNvPr id="1277" name="Group 580"/>
              <p:cNvGrpSpPr/>
              <p:nvPr/>
            </p:nvGrpSpPr>
            <p:grpSpPr>
              <a:xfrm>
                <a:off x="5876640" y="5308560"/>
                <a:ext cx="508320" cy="227520"/>
                <a:chOff x="5876640" y="5308560"/>
                <a:chExt cx="508320" cy="227520"/>
              </a:xfrm>
            </p:grpSpPr>
            <p:sp>
              <p:nvSpPr>
                <p:cNvPr id="1278" name="Oval 588"/>
                <p:cNvSpPr/>
                <p:nvPr/>
              </p:nvSpPr>
              <p:spPr>
                <a:xfrm>
                  <a:off x="5877000" y="5389560"/>
                  <a:ext cx="506880" cy="14652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rgbClr val="000000"/>
                  </a:solidFill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279" name="Rectangle 589"/>
                <p:cNvSpPr/>
                <p:nvPr/>
              </p:nvSpPr>
              <p:spPr>
                <a:xfrm>
                  <a:off x="5877000" y="5389560"/>
                  <a:ext cx="506880" cy="720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280" name="Oval 590"/>
                <p:cNvSpPr/>
                <p:nvPr/>
              </p:nvSpPr>
              <p:spPr>
                <a:xfrm>
                  <a:off x="5877000" y="5308560"/>
                  <a:ext cx="506880" cy="1530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281" name="Straight Connector 591"/>
                <p:cNvSpPr/>
                <p:nvPr/>
              </p:nvSpPr>
              <p:spPr>
                <a:xfrm>
                  <a:off x="6384600" y="5389560"/>
                  <a:ext cx="360" cy="72720"/>
                </a:xfrm>
                <a:prstGeom prst="line">
                  <a:avLst/>
                </a:prstGeom>
                <a:ln w="6350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1282" name="Straight Connector 592"/>
                <p:cNvSpPr/>
                <p:nvPr/>
              </p:nvSpPr>
              <p:spPr>
                <a:xfrm>
                  <a:off x="5876640" y="5389560"/>
                  <a:ext cx="360" cy="72720"/>
                </a:xfrm>
                <a:prstGeom prst="line">
                  <a:avLst/>
                </a:prstGeom>
                <a:ln w="6350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sp>
            <p:nvSpPr>
              <p:cNvPr id="1283" name="Rectangle 581"/>
              <p:cNvSpPr/>
              <p:nvPr/>
            </p:nvSpPr>
            <p:spPr>
              <a:xfrm>
                <a:off x="5878440" y="4579920"/>
                <a:ext cx="495720" cy="811800"/>
              </a:xfrm>
              <a:prstGeom prst="rect">
                <a:avLst/>
              </a:prstGeom>
              <a:gradFill rotWithShape="0">
                <a:gsLst>
                  <a:gs pos="0">
                    <a:srgbClr val="c55a11">
                      <a:alpha val="62352"/>
                    </a:srgbClr>
                  </a:gs>
                  <a:gs pos="100000">
                    <a:srgbClr val="f4b183"/>
                  </a:gs>
                </a:gsLst>
                <a:lin ang="5400000"/>
              </a:gradFill>
              <a:ln>
                <a:noFill/>
              </a:ln>
              <a:effectLst>
                <a:outerShdw blurRad="3996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284" name="Straight Connector 583"/>
              <p:cNvSpPr/>
              <p:nvPr/>
            </p:nvSpPr>
            <p:spPr>
              <a:xfrm flipH="1">
                <a:off x="5871960" y="4032000"/>
                <a:ext cx="3240" cy="1451160"/>
              </a:xfrm>
              <a:prstGeom prst="line">
                <a:avLst/>
              </a:prstGeom>
              <a:ln w="3175">
                <a:solidFill>
                  <a:srgbClr val="000000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grpSp>
            <p:nvGrpSpPr>
              <p:cNvPr id="1285" name="Group 568"/>
              <p:cNvGrpSpPr/>
              <p:nvPr/>
            </p:nvGrpSpPr>
            <p:grpSpPr>
              <a:xfrm>
                <a:off x="5875200" y="3866400"/>
                <a:ext cx="503280" cy="246600"/>
                <a:chOff x="5875200" y="3866400"/>
                <a:chExt cx="503280" cy="246600"/>
              </a:xfrm>
            </p:grpSpPr>
            <p:sp>
              <p:nvSpPr>
                <p:cNvPr id="1286" name="Oval 569"/>
                <p:cNvSpPr/>
                <p:nvPr/>
              </p:nvSpPr>
              <p:spPr>
                <a:xfrm flipV="1">
                  <a:off x="5877000" y="3938040"/>
                  <a:ext cx="500400" cy="1749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4b183"/>
                    </a:gs>
                    <a:gs pos="100000">
                      <a:srgbClr val="ffffff"/>
                    </a:gs>
                  </a:gsLst>
                  <a:lin ang="5400000"/>
                </a:gradFill>
                <a:ln>
                  <a:noFill/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287" name="Rectangle 570"/>
                <p:cNvSpPr/>
                <p:nvPr/>
              </p:nvSpPr>
              <p:spPr>
                <a:xfrm>
                  <a:off x="5875200" y="3963960"/>
                  <a:ext cx="502200" cy="62280"/>
                </a:xfrm>
                <a:prstGeom prst="rect">
                  <a:avLst/>
                </a:prstGeom>
                <a:gradFill rotWithShape="0">
                  <a:gsLst>
                    <a:gs pos="0">
                      <a:srgbClr val="f8cbad"/>
                    </a:gs>
                    <a:gs pos="100000">
                      <a:srgbClr val="f4b183"/>
                    </a:gs>
                  </a:gsLst>
                  <a:lin ang="16200000"/>
                </a:gradFill>
                <a:ln w="25400">
                  <a:noFill/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288" name="Oval 571"/>
                <p:cNvSpPr/>
                <p:nvPr/>
              </p:nvSpPr>
              <p:spPr>
                <a:xfrm flipV="1">
                  <a:off x="5875200" y="3866400"/>
                  <a:ext cx="500400" cy="17496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</a:ln>
                <a:effectLst>
                  <a:outerShdw blurRad="39960" dir="5400000" dist="23040" rotWithShape="0">
                    <a:srgbClr val="808080">
                      <a:alpha val="35000"/>
                    </a:srgbClr>
                  </a:outerShdw>
                </a:effectLst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89" name="Freeform 572"/>
                <p:cNvSpPr/>
                <p:nvPr/>
              </p:nvSpPr>
              <p:spPr>
                <a:xfrm>
                  <a:off x="6004080" y="3927600"/>
                  <a:ext cx="243360" cy="86400"/>
                </a:xfrm>
                <a:custGeom>
                  <a:avLst/>
                  <a:gdLst/>
                  <a:ah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290" name="Freeform 573"/>
                <p:cNvSpPr/>
                <p:nvPr/>
              </p:nvSpPr>
              <p:spPr>
                <a:xfrm>
                  <a:off x="5978520" y="3903840"/>
                  <a:ext cx="294120" cy="60840"/>
                </a:xfrm>
                <a:custGeom>
                  <a:avLst/>
                  <a:gdLst/>
                  <a:ah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0">
                  <a:noFill/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91" name="Freeform 574"/>
                <p:cNvSpPr/>
                <p:nvPr/>
              </p:nvSpPr>
              <p:spPr>
                <a:xfrm>
                  <a:off x="6172200" y="3956040"/>
                  <a:ext cx="108360" cy="52920"/>
                </a:xfrm>
                <a:custGeom>
                  <a:avLst/>
                  <a:gdLst/>
                  <a:ah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 w="0">
                  <a:noFill/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92" name="Freeform 575"/>
                <p:cNvSpPr/>
                <p:nvPr/>
              </p:nvSpPr>
              <p:spPr>
                <a:xfrm>
                  <a:off x="5973840" y="3957480"/>
                  <a:ext cx="105120" cy="52920"/>
                </a:xfrm>
                <a:custGeom>
                  <a:avLst/>
                  <a:gdLst/>
                  <a:ah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0">
                  <a:noFill/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93" name="Straight Connector 576"/>
                <p:cNvSpPr/>
                <p:nvPr/>
              </p:nvSpPr>
              <p:spPr>
                <a:xfrm flipH="1" flipV="1">
                  <a:off x="5875200" y="3956040"/>
                  <a:ext cx="1440" cy="68040"/>
                </a:xfrm>
                <a:prstGeom prst="line">
                  <a:avLst/>
                </a:prstGeom>
                <a:ln w="63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94" name="Straight Connector 577"/>
                <p:cNvSpPr/>
                <p:nvPr/>
              </p:nvSpPr>
              <p:spPr>
                <a:xfrm flipH="1" flipV="1">
                  <a:off x="6376680" y="3958920"/>
                  <a:ext cx="1800" cy="68400"/>
                </a:xfrm>
                <a:prstGeom prst="line">
                  <a:avLst/>
                </a:prstGeom>
                <a:ln w="63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1295" name="Group 48257"/>
            <p:cNvGrpSpPr/>
            <p:nvPr/>
          </p:nvGrpSpPr>
          <p:grpSpPr>
            <a:xfrm>
              <a:off x="7075440" y="3849120"/>
              <a:ext cx="514080" cy="1669680"/>
              <a:chOff x="7075440" y="3849120"/>
              <a:chExt cx="514080" cy="1669680"/>
            </a:xfrm>
          </p:grpSpPr>
          <p:sp>
            <p:nvSpPr>
              <p:cNvPr id="1296" name="Rectangle 605"/>
              <p:cNvSpPr/>
              <p:nvPr/>
            </p:nvSpPr>
            <p:spPr>
              <a:xfrm rot="10800000">
                <a:off x="7079400" y="3934440"/>
                <a:ext cx="497160" cy="627840"/>
              </a:xfrm>
              <a:prstGeom prst="rect">
                <a:avLst/>
              </a:prstGeom>
              <a:gradFill rotWithShape="0">
                <a:gsLst>
                  <a:gs pos="0">
                    <a:srgbClr val="c55a11">
                      <a:alpha val="62352"/>
                    </a:srgbClr>
                  </a:gs>
                  <a:gs pos="100000">
                    <a:srgbClr val="f4b183"/>
                  </a:gs>
                </a:gsLst>
                <a:lin ang="16200000"/>
              </a:gradFill>
              <a:ln>
                <a:noFill/>
              </a:ln>
              <a:effectLst>
                <a:outerShdw blurRad="3996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297" name="Straight Connector 606"/>
              <p:cNvSpPr/>
              <p:nvPr/>
            </p:nvSpPr>
            <p:spPr>
              <a:xfrm flipH="1">
                <a:off x="7588080" y="4006800"/>
                <a:ext cx="1440" cy="1365120"/>
              </a:xfrm>
              <a:prstGeom prst="line">
                <a:avLst/>
              </a:prstGeom>
              <a:ln w="3175">
                <a:solidFill>
                  <a:srgbClr val="000000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grpSp>
            <p:nvGrpSpPr>
              <p:cNvPr id="1298" name="Group 607"/>
              <p:cNvGrpSpPr/>
              <p:nvPr/>
            </p:nvGrpSpPr>
            <p:grpSpPr>
              <a:xfrm>
                <a:off x="7080120" y="5291280"/>
                <a:ext cx="508320" cy="227520"/>
                <a:chOff x="7080120" y="5291280"/>
                <a:chExt cx="508320" cy="227520"/>
              </a:xfrm>
            </p:grpSpPr>
            <p:sp>
              <p:nvSpPr>
                <p:cNvPr id="1299" name="Oval 615"/>
                <p:cNvSpPr/>
                <p:nvPr/>
              </p:nvSpPr>
              <p:spPr>
                <a:xfrm>
                  <a:off x="7080120" y="5372280"/>
                  <a:ext cx="506880" cy="14652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rgbClr val="000000"/>
                  </a:solidFill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300" name="Rectangle 616"/>
                <p:cNvSpPr/>
                <p:nvPr/>
              </p:nvSpPr>
              <p:spPr>
                <a:xfrm>
                  <a:off x="7080120" y="5372280"/>
                  <a:ext cx="506880" cy="720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301" name="Oval 617"/>
                <p:cNvSpPr/>
                <p:nvPr/>
              </p:nvSpPr>
              <p:spPr>
                <a:xfrm>
                  <a:off x="7080120" y="5291280"/>
                  <a:ext cx="506880" cy="1530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302" name="Straight Connector 618"/>
                <p:cNvSpPr/>
                <p:nvPr/>
              </p:nvSpPr>
              <p:spPr>
                <a:xfrm>
                  <a:off x="7588080" y="5371920"/>
                  <a:ext cx="360" cy="73080"/>
                </a:xfrm>
                <a:prstGeom prst="line">
                  <a:avLst/>
                </a:prstGeom>
                <a:ln w="6350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1303" name="Straight Connector 619"/>
                <p:cNvSpPr/>
                <p:nvPr/>
              </p:nvSpPr>
              <p:spPr>
                <a:xfrm>
                  <a:off x="7080120" y="5371920"/>
                  <a:ext cx="360" cy="73080"/>
                </a:xfrm>
                <a:prstGeom prst="line">
                  <a:avLst/>
                </a:prstGeom>
                <a:ln w="6350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sp>
            <p:nvSpPr>
              <p:cNvPr id="1304" name="Rectangle 608"/>
              <p:cNvSpPr/>
              <p:nvPr/>
            </p:nvSpPr>
            <p:spPr>
              <a:xfrm>
                <a:off x="7081920" y="4562640"/>
                <a:ext cx="495720" cy="811800"/>
              </a:xfrm>
              <a:prstGeom prst="rect">
                <a:avLst/>
              </a:prstGeom>
              <a:gradFill rotWithShape="0">
                <a:gsLst>
                  <a:gs pos="0">
                    <a:srgbClr val="c55a11">
                      <a:alpha val="62352"/>
                    </a:srgbClr>
                  </a:gs>
                  <a:gs pos="100000">
                    <a:srgbClr val="f4b183"/>
                  </a:gs>
                </a:gsLst>
                <a:lin ang="5400000"/>
              </a:gradFill>
              <a:ln>
                <a:noFill/>
              </a:ln>
              <a:effectLst>
                <a:outerShdw blurRad="3996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305" name="Straight Connector 610"/>
              <p:cNvSpPr/>
              <p:nvPr/>
            </p:nvSpPr>
            <p:spPr>
              <a:xfrm flipH="1">
                <a:off x="7075440" y="4014720"/>
                <a:ext cx="2880" cy="1450800"/>
              </a:xfrm>
              <a:prstGeom prst="line">
                <a:avLst/>
              </a:prstGeom>
              <a:ln w="3175">
                <a:solidFill>
                  <a:srgbClr val="000000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grpSp>
            <p:nvGrpSpPr>
              <p:cNvPr id="1306" name="Group 595"/>
              <p:cNvGrpSpPr/>
              <p:nvPr/>
            </p:nvGrpSpPr>
            <p:grpSpPr>
              <a:xfrm>
                <a:off x="7078320" y="3849120"/>
                <a:ext cx="503280" cy="246240"/>
                <a:chOff x="7078320" y="3849120"/>
                <a:chExt cx="503280" cy="246240"/>
              </a:xfrm>
            </p:grpSpPr>
            <p:sp>
              <p:nvSpPr>
                <p:cNvPr id="1307" name="Oval 596"/>
                <p:cNvSpPr/>
                <p:nvPr/>
              </p:nvSpPr>
              <p:spPr>
                <a:xfrm flipV="1">
                  <a:off x="7080120" y="3920400"/>
                  <a:ext cx="500400" cy="1749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4b183"/>
                    </a:gs>
                    <a:gs pos="100000">
                      <a:srgbClr val="ffffff"/>
                    </a:gs>
                  </a:gsLst>
                  <a:lin ang="5400000"/>
                </a:gradFill>
                <a:ln>
                  <a:noFill/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308" name="Rectangle 597"/>
                <p:cNvSpPr/>
                <p:nvPr/>
              </p:nvSpPr>
              <p:spPr>
                <a:xfrm>
                  <a:off x="7078680" y="3946680"/>
                  <a:ext cx="502200" cy="62280"/>
                </a:xfrm>
                <a:prstGeom prst="rect">
                  <a:avLst/>
                </a:prstGeom>
                <a:gradFill rotWithShape="0">
                  <a:gsLst>
                    <a:gs pos="0">
                      <a:srgbClr val="f8cbad"/>
                    </a:gs>
                    <a:gs pos="100000">
                      <a:srgbClr val="f4b183"/>
                    </a:gs>
                  </a:gsLst>
                  <a:lin ang="16200000"/>
                </a:gradFill>
                <a:ln w="25400">
                  <a:noFill/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309" name="Oval 598"/>
                <p:cNvSpPr/>
                <p:nvPr/>
              </p:nvSpPr>
              <p:spPr>
                <a:xfrm flipV="1">
                  <a:off x="7078680" y="3849120"/>
                  <a:ext cx="500400" cy="17496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</a:ln>
                <a:effectLst>
                  <a:outerShdw blurRad="39960" dir="5400000" dist="23040" rotWithShape="0">
                    <a:srgbClr val="808080">
                      <a:alpha val="35000"/>
                    </a:srgbClr>
                  </a:outerShdw>
                </a:effectLst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10" name="Freeform 599"/>
                <p:cNvSpPr/>
                <p:nvPr/>
              </p:nvSpPr>
              <p:spPr>
                <a:xfrm>
                  <a:off x="7207200" y="3909960"/>
                  <a:ext cx="243360" cy="86400"/>
                </a:xfrm>
                <a:custGeom>
                  <a:avLst/>
                  <a:gdLst/>
                  <a:ah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311" name="Freeform 600"/>
                <p:cNvSpPr/>
                <p:nvPr/>
              </p:nvSpPr>
              <p:spPr>
                <a:xfrm>
                  <a:off x="7182000" y="3886200"/>
                  <a:ext cx="294120" cy="60840"/>
                </a:xfrm>
                <a:custGeom>
                  <a:avLst/>
                  <a:gdLst/>
                  <a:ah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0">
                  <a:noFill/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12" name="Freeform 601"/>
                <p:cNvSpPr/>
                <p:nvPr/>
              </p:nvSpPr>
              <p:spPr>
                <a:xfrm>
                  <a:off x="7375680" y="3938760"/>
                  <a:ext cx="108360" cy="52920"/>
                </a:xfrm>
                <a:custGeom>
                  <a:avLst/>
                  <a:gdLst/>
                  <a:ah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 w="0">
                  <a:noFill/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13" name="Freeform 602"/>
                <p:cNvSpPr/>
                <p:nvPr/>
              </p:nvSpPr>
              <p:spPr>
                <a:xfrm>
                  <a:off x="7176960" y="3940200"/>
                  <a:ext cx="105120" cy="52920"/>
                </a:xfrm>
                <a:custGeom>
                  <a:avLst/>
                  <a:gdLst/>
                  <a:ah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0">
                  <a:noFill/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14" name="Straight Connector 603"/>
                <p:cNvSpPr/>
                <p:nvPr/>
              </p:nvSpPr>
              <p:spPr>
                <a:xfrm flipH="1" flipV="1">
                  <a:off x="7078320" y="3938400"/>
                  <a:ext cx="1800" cy="68400"/>
                </a:xfrm>
                <a:prstGeom prst="line">
                  <a:avLst/>
                </a:prstGeom>
                <a:ln w="63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15" name="Straight Connector 604"/>
                <p:cNvSpPr/>
                <p:nvPr/>
              </p:nvSpPr>
              <p:spPr>
                <a:xfrm flipH="1" flipV="1">
                  <a:off x="7580160" y="3941640"/>
                  <a:ext cx="1440" cy="68040"/>
                </a:xfrm>
                <a:prstGeom prst="line">
                  <a:avLst/>
                </a:prstGeom>
                <a:ln w="63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1316" name="Group 48258"/>
            <p:cNvGrpSpPr/>
            <p:nvPr/>
          </p:nvGrpSpPr>
          <p:grpSpPr>
            <a:xfrm>
              <a:off x="8070840" y="3835800"/>
              <a:ext cx="514080" cy="1671840"/>
              <a:chOff x="8070840" y="3835800"/>
              <a:chExt cx="514080" cy="1671840"/>
            </a:xfrm>
          </p:grpSpPr>
          <p:sp>
            <p:nvSpPr>
              <p:cNvPr id="1317" name="Rectangle 632"/>
              <p:cNvSpPr/>
              <p:nvPr/>
            </p:nvSpPr>
            <p:spPr>
              <a:xfrm rot="10800000">
                <a:off x="8074800" y="3921840"/>
                <a:ext cx="497160" cy="628200"/>
              </a:xfrm>
              <a:prstGeom prst="rect">
                <a:avLst/>
              </a:prstGeom>
              <a:gradFill rotWithShape="0">
                <a:gsLst>
                  <a:gs pos="0">
                    <a:srgbClr val="c55a11">
                      <a:alpha val="62352"/>
                    </a:srgbClr>
                  </a:gs>
                  <a:gs pos="100000">
                    <a:srgbClr val="f4b183"/>
                  </a:gs>
                </a:gsLst>
                <a:lin ang="16200000"/>
              </a:gradFill>
              <a:ln>
                <a:noFill/>
              </a:ln>
              <a:effectLst>
                <a:outerShdw blurRad="3996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318" name="Straight Connector 633"/>
              <p:cNvSpPr/>
              <p:nvPr/>
            </p:nvSpPr>
            <p:spPr>
              <a:xfrm flipH="1">
                <a:off x="8583480" y="3993840"/>
                <a:ext cx="1440" cy="1366920"/>
              </a:xfrm>
              <a:prstGeom prst="line">
                <a:avLst/>
              </a:prstGeom>
              <a:ln w="3175">
                <a:solidFill>
                  <a:srgbClr val="000000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grpSp>
            <p:nvGrpSpPr>
              <p:cNvPr id="1319" name="Group 634"/>
              <p:cNvGrpSpPr/>
              <p:nvPr/>
            </p:nvGrpSpPr>
            <p:grpSpPr>
              <a:xfrm>
                <a:off x="8075520" y="5286240"/>
                <a:ext cx="508320" cy="221400"/>
                <a:chOff x="8075520" y="5286240"/>
                <a:chExt cx="508320" cy="221400"/>
              </a:xfrm>
            </p:grpSpPr>
            <p:sp>
              <p:nvSpPr>
                <p:cNvPr id="1320" name="Oval 642"/>
                <p:cNvSpPr/>
                <p:nvPr/>
              </p:nvSpPr>
              <p:spPr>
                <a:xfrm>
                  <a:off x="8075520" y="5361120"/>
                  <a:ext cx="506880" cy="14652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rgbClr val="000000"/>
                  </a:solidFill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321" name="Rectangle 643"/>
                <p:cNvSpPr/>
                <p:nvPr/>
              </p:nvSpPr>
              <p:spPr>
                <a:xfrm>
                  <a:off x="8075520" y="5361120"/>
                  <a:ext cx="506880" cy="720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322" name="Oval 644"/>
                <p:cNvSpPr/>
                <p:nvPr/>
              </p:nvSpPr>
              <p:spPr>
                <a:xfrm>
                  <a:off x="8075520" y="5286240"/>
                  <a:ext cx="506880" cy="14652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323" name="Straight Connector 645"/>
                <p:cNvSpPr/>
                <p:nvPr/>
              </p:nvSpPr>
              <p:spPr>
                <a:xfrm>
                  <a:off x="8583480" y="5360760"/>
                  <a:ext cx="360" cy="73080"/>
                </a:xfrm>
                <a:prstGeom prst="line">
                  <a:avLst/>
                </a:prstGeom>
                <a:ln w="6350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1324" name="Straight Connector 646"/>
                <p:cNvSpPr/>
                <p:nvPr/>
              </p:nvSpPr>
              <p:spPr>
                <a:xfrm>
                  <a:off x="8075520" y="5360760"/>
                  <a:ext cx="360" cy="73080"/>
                </a:xfrm>
                <a:prstGeom prst="line">
                  <a:avLst/>
                </a:prstGeom>
                <a:ln w="6350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sp>
            <p:nvSpPr>
              <p:cNvPr id="1325" name="Rectangle 635"/>
              <p:cNvSpPr/>
              <p:nvPr/>
            </p:nvSpPr>
            <p:spPr>
              <a:xfrm>
                <a:off x="8077320" y="4551480"/>
                <a:ext cx="495720" cy="811800"/>
              </a:xfrm>
              <a:prstGeom prst="rect">
                <a:avLst/>
              </a:prstGeom>
              <a:gradFill rotWithShape="0">
                <a:gsLst>
                  <a:gs pos="0">
                    <a:srgbClr val="c55a11">
                      <a:alpha val="62352"/>
                    </a:srgbClr>
                  </a:gs>
                  <a:gs pos="100000">
                    <a:srgbClr val="f4b183"/>
                  </a:gs>
                </a:gsLst>
                <a:lin ang="5400000"/>
              </a:gradFill>
              <a:ln>
                <a:noFill/>
              </a:ln>
              <a:effectLst>
                <a:outerShdw blurRad="3996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326" name="Straight Connector 637"/>
              <p:cNvSpPr/>
              <p:nvPr/>
            </p:nvSpPr>
            <p:spPr>
              <a:xfrm flipH="1">
                <a:off x="8070840" y="4001760"/>
                <a:ext cx="2880" cy="1452600"/>
              </a:xfrm>
              <a:prstGeom prst="line">
                <a:avLst/>
              </a:prstGeom>
              <a:ln w="3175">
                <a:solidFill>
                  <a:srgbClr val="000000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grpSp>
            <p:nvGrpSpPr>
              <p:cNvPr id="1327" name="Group 622"/>
              <p:cNvGrpSpPr/>
              <p:nvPr/>
            </p:nvGrpSpPr>
            <p:grpSpPr>
              <a:xfrm>
                <a:off x="8073720" y="3835800"/>
                <a:ext cx="503280" cy="248400"/>
                <a:chOff x="8073720" y="3835800"/>
                <a:chExt cx="503280" cy="248400"/>
              </a:xfrm>
            </p:grpSpPr>
            <p:sp>
              <p:nvSpPr>
                <p:cNvPr id="1328" name="Oval 623"/>
                <p:cNvSpPr/>
                <p:nvPr/>
              </p:nvSpPr>
              <p:spPr>
                <a:xfrm flipV="1">
                  <a:off x="8075520" y="3907080"/>
                  <a:ext cx="500400" cy="1767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4b183"/>
                    </a:gs>
                    <a:gs pos="100000">
                      <a:srgbClr val="ffffff"/>
                    </a:gs>
                  </a:gsLst>
                  <a:lin ang="5400000"/>
                </a:gradFill>
                <a:ln>
                  <a:noFill/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329" name="Rectangle 624"/>
                <p:cNvSpPr/>
                <p:nvPr/>
              </p:nvSpPr>
              <p:spPr>
                <a:xfrm>
                  <a:off x="8074080" y="3933720"/>
                  <a:ext cx="502200" cy="62280"/>
                </a:xfrm>
                <a:prstGeom prst="rect">
                  <a:avLst/>
                </a:prstGeom>
                <a:gradFill rotWithShape="0">
                  <a:gsLst>
                    <a:gs pos="0">
                      <a:srgbClr val="f8cbad"/>
                    </a:gs>
                    <a:gs pos="100000">
                      <a:srgbClr val="f4b183"/>
                    </a:gs>
                  </a:gsLst>
                  <a:lin ang="16200000"/>
                </a:gradFill>
                <a:ln w="25400">
                  <a:noFill/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330" name="Oval 625"/>
                <p:cNvSpPr/>
                <p:nvPr/>
              </p:nvSpPr>
              <p:spPr>
                <a:xfrm flipV="1">
                  <a:off x="8074080" y="3835440"/>
                  <a:ext cx="500400" cy="17676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</a:ln>
                <a:effectLst>
                  <a:outerShdw blurRad="39960" dir="5400000" dist="23040" rotWithShape="0">
                    <a:srgbClr val="808080">
                      <a:alpha val="35000"/>
                    </a:srgbClr>
                  </a:outerShdw>
                </a:effectLst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31" name="Freeform 626"/>
                <p:cNvSpPr/>
                <p:nvPr/>
              </p:nvSpPr>
              <p:spPr>
                <a:xfrm>
                  <a:off x="8202600" y="3897360"/>
                  <a:ext cx="243360" cy="87840"/>
                </a:xfrm>
                <a:custGeom>
                  <a:avLst/>
                  <a:gdLst/>
                  <a:ah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332" name="Freeform 627"/>
                <p:cNvSpPr/>
                <p:nvPr/>
              </p:nvSpPr>
              <p:spPr>
                <a:xfrm>
                  <a:off x="8177040" y="3873600"/>
                  <a:ext cx="294120" cy="62280"/>
                </a:xfrm>
                <a:custGeom>
                  <a:avLst/>
                  <a:gdLst/>
                  <a:ah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0">
                  <a:noFill/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33" name="Freeform 628"/>
                <p:cNvSpPr/>
                <p:nvPr/>
              </p:nvSpPr>
              <p:spPr>
                <a:xfrm>
                  <a:off x="8370720" y="3927600"/>
                  <a:ext cx="108360" cy="52920"/>
                </a:xfrm>
                <a:custGeom>
                  <a:avLst/>
                  <a:gdLst/>
                  <a:ah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 w="0">
                  <a:noFill/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34" name="Freeform 629"/>
                <p:cNvSpPr/>
                <p:nvPr/>
              </p:nvSpPr>
              <p:spPr>
                <a:xfrm>
                  <a:off x="8172360" y="3929040"/>
                  <a:ext cx="105120" cy="51480"/>
                </a:xfrm>
                <a:custGeom>
                  <a:avLst/>
                  <a:gdLst/>
                  <a:ah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0">
                  <a:noFill/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35" name="Straight Connector 630"/>
                <p:cNvSpPr/>
                <p:nvPr/>
              </p:nvSpPr>
              <p:spPr>
                <a:xfrm flipH="1" flipV="1">
                  <a:off x="8073720" y="3925800"/>
                  <a:ext cx="1800" cy="68040"/>
                </a:xfrm>
                <a:prstGeom prst="line">
                  <a:avLst/>
                </a:prstGeom>
                <a:ln w="63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36" name="Straight Connector 631"/>
                <p:cNvSpPr/>
                <p:nvPr/>
              </p:nvSpPr>
              <p:spPr>
                <a:xfrm flipH="1" flipV="1">
                  <a:off x="8575560" y="3930480"/>
                  <a:ext cx="1440" cy="68400"/>
                </a:xfrm>
                <a:prstGeom prst="line">
                  <a:avLst/>
                </a:prstGeom>
                <a:ln w="63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  <p:grpSp>
        <p:nvGrpSpPr>
          <p:cNvPr id="1337" name="Group 27"/>
          <p:cNvGrpSpPr/>
          <p:nvPr/>
        </p:nvGrpSpPr>
        <p:grpSpPr>
          <a:xfrm>
            <a:off x="3905280" y="2476440"/>
            <a:ext cx="4414320" cy="2312280"/>
            <a:chOff x="3905280" y="2476440"/>
            <a:chExt cx="4414320" cy="2312280"/>
          </a:xfrm>
        </p:grpSpPr>
        <p:sp>
          <p:nvSpPr>
            <p:cNvPr id="1338" name="Freeform 390"/>
            <p:cNvSpPr/>
            <p:nvPr/>
          </p:nvSpPr>
          <p:spPr>
            <a:xfrm>
              <a:off x="3905280" y="2481120"/>
              <a:ext cx="295920" cy="1742040"/>
            </a:xfrm>
            <a:custGeom>
              <a:avLst/>
              <a:gdLst/>
              <a:ahLst/>
              <a:rect l="l" t="t" r="r" b="b"/>
              <a:pathLst>
                <a:path w="228538" h="2022548">
                  <a:moveTo>
                    <a:pt x="228538" y="0"/>
                  </a:moveTo>
                  <a:lnTo>
                    <a:pt x="0" y="6607"/>
                  </a:lnTo>
                  <a:lnTo>
                    <a:pt x="0" y="2022548"/>
                  </a:lnTo>
                </a:path>
              </a:pathLst>
            </a:custGeom>
            <a:noFill/>
            <a:ln w="31750">
              <a:solidFill>
                <a:srgbClr val="cc0000"/>
              </a:solidFill>
              <a:headEnd len="med" type="triangle" w="med"/>
              <a:tailEnd len="med" type="triangle" w="med"/>
            </a:ln>
            <a:effectLst>
              <a:outerShdw blurRad="3996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39" name="Freeform 391"/>
            <p:cNvSpPr/>
            <p:nvPr/>
          </p:nvSpPr>
          <p:spPr>
            <a:xfrm flipH="1">
              <a:off x="7934400" y="2476440"/>
              <a:ext cx="384840" cy="2299320"/>
            </a:xfrm>
            <a:custGeom>
              <a:avLst/>
              <a:gdLst/>
              <a:ahLst/>
              <a:rect l="l" t="t" r="r" b="b"/>
              <a:pathLst>
                <a:path w="307275" h="2117725">
                  <a:moveTo>
                    <a:pt x="307275" y="0"/>
                  </a:moveTo>
                  <a:lnTo>
                    <a:pt x="0" y="0"/>
                  </a:lnTo>
                  <a:lnTo>
                    <a:pt x="0" y="2117725"/>
                  </a:lnTo>
                </a:path>
              </a:pathLst>
            </a:custGeom>
            <a:noFill/>
            <a:ln w="31750">
              <a:solidFill>
                <a:srgbClr val="cc0000"/>
              </a:solidFill>
              <a:headEnd len="med" type="triangle" w="med"/>
              <a:tailEnd len="med" type="triangle" w="med"/>
            </a:ln>
            <a:effectLst>
              <a:outerShdw blurRad="3996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40" name="Straight Arrow Connector 392"/>
            <p:cNvSpPr/>
            <p:nvPr/>
          </p:nvSpPr>
          <p:spPr>
            <a:xfrm flipV="1">
              <a:off x="7315200" y="2727360"/>
              <a:ext cx="6840" cy="2061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1750">
              <a:solidFill>
                <a:srgbClr val="cc0000"/>
              </a:solidFill>
              <a:headEnd len="med" type="triangle" w="med"/>
              <a:tailEnd len="med" type="triangle" w="med"/>
            </a:ln>
            <a:effectLst>
              <a:outerShdw blurRad="3996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41" name="Straight Arrow Connector 393"/>
            <p:cNvSpPr/>
            <p:nvPr/>
          </p:nvSpPr>
          <p:spPr>
            <a:xfrm flipV="1">
              <a:off x="6122880" y="2748240"/>
              <a:ext cx="16560" cy="2035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1750">
              <a:solidFill>
                <a:srgbClr val="cc0000"/>
              </a:solidFill>
              <a:headEnd len="med" type="triangle" w="med"/>
              <a:tailEnd len="med" type="triangle" w="med"/>
            </a:ln>
            <a:effectLst>
              <a:outerShdw blurRad="3996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42" name="Straight Arrow Connector 394"/>
            <p:cNvSpPr/>
            <p:nvPr/>
          </p:nvSpPr>
          <p:spPr>
            <a:xfrm flipH="1" flipV="1">
              <a:off x="5329440" y="2802240"/>
              <a:ext cx="8280" cy="1981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1750">
              <a:solidFill>
                <a:srgbClr val="cc0000"/>
              </a:solidFill>
              <a:headEnd len="med" type="triangle" w="med"/>
              <a:tailEnd len="med" type="triangle" w="med"/>
            </a:ln>
            <a:effectLst>
              <a:outerShdw blurRad="3996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343" name="Text Box 167"/>
          <p:cNvSpPr/>
          <p:nvPr/>
        </p:nvSpPr>
        <p:spPr>
          <a:xfrm>
            <a:off x="1802880" y="307080"/>
            <a:ext cx="72464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Logically Centralized Control Plane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44" name="TextBox 335"/>
          <p:cNvSpPr/>
          <p:nvPr/>
        </p:nvSpPr>
        <p:spPr>
          <a:xfrm>
            <a:off x="2154240" y="1063800"/>
            <a:ext cx="845568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 distinct (typically remote) controller interacts with local control agents (CAs)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1345" name="Group 23"/>
          <p:cNvGrpSpPr/>
          <p:nvPr/>
        </p:nvGrpSpPr>
        <p:grpSpPr>
          <a:xfrm>
            <a:off x="3581280" y="4689360"/>
            <a:ext cx="4955400" cy="691920"/>
            <a:chOff x="3581280" y="4689360"/>
            <a:chExt cx="4955400" cy="691920"/>
          </a:xfrm>
        </p:grpSpPr>
        <p:grpSp>
          <p:nvGrpSpPr>
            <p:cNvPr id="1346" name="Group 554"/>
            <p:cNvGrpSpPr/>
            <p:nvPr/>
          </p:nvGrpSpPr>
          <p:grpSpPr>
            <a:xfrm>
              <a:off x="5130720" y="5052960"/>
              <a:ext cx="429120" cy="328320"/>
              <a:chOff x="5130720" y="5052960"/>
              <a:chExt cx="429120" cy="328320"/>
            </a:xfrm>
          </p:grpSpPr>
          <p:sp>
            <p:nvSpPr>
              <p:cNvPr id="1347" name="Rectangle 557"/>
              <p:cNvSpPr/>
              <p:nvPr/>
            </p:nvSpPr>
            <p:spPr>
              <a:xfrm>
                <a:off x="5135400" y="5052960"/>
                <a:ext cx="424440" cy="3276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>
                <a:outerShdw blurRad="3996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348" name="Straight Connector 558"/>
              <p:cNvSpPr/>
              <p:nvPr/>
            </p:nvSpPr>
            <p:spPr>
              <a:xfrm>
                <a:off x="5130720" y="5144760"/>
                <a:ext cx="425520" cy="36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1349" name="Straight Connector 559"/>
              <p:cNvSpPr/>
              <p:nvPr/>
            </p:nvSpPr>
            <p:spPr>
              <a:xfrm>
                <a:off x="5130720" y="5208480"/>
                <a:ext cx="425520" cy="36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1350" name="Straight Connector 560"/>
              <p:cNvSpPr/>
              <p:nvPr/>
            </p:nvSpPr>
            <p:spPr>
              <a:xfrm flipH="1" flipV="1">
                <a:off x="5346360" y="5144760"/>
                <a:ext cx="1800" cy="23652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</p:grpSp>
        <p:grpSp>
          <p:nvGrpSpPr>
            <p:cNvPr id="1351" name="Group 582"/>
            <p:cNvGrpSpPr/>
            <p:nvPr/>
          </p:nvGrpSpPr>
          <p:grpSpPr>
            <a:xfrm>
              <a:off x="5913360" y="5052960"/>
              <a:ext cx="429120" cy="328320"/>
              <a:chOff x="5913360" y="5052960"/>
              <a:chExt cx="429120" cy="328320"/>
            </a:xfrm>
          </p:grpSpPr>
          <p:sp>
            <p:nvSpPr>
              <p:cNvPr id="1352" name="Rectangle 584"/>
              <p:cNvSpPr/>
              <p:nvPr/>
            </p:nvSpPr>
            <p:spPr>
              <a:xfrm>
                <a:off x="5918040" y="5052960"/>
                <a:ext cx="424440" cy="3276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>
                <a:outerShdw blurRad="3996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353" name="Straight Connector 585"/>
              <p:cNvSpPr/>
              <p:nvPr/>
            </p:nvSpPr>
            <p:spPr>
              <a:xfrm>
                <a:off x="5913360" y="5144760"/>
                <a:ext cx="425520" cy="36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1354" name="Straight Connector 586"/>
              <p:cNvSpPr/>
              <p:nvPr/>
            </p:nvSpPr>
            <p:spPr>
              <a:xfrm>
                <a:off x="5913360" y="5208480"/>
                <a:ext cx="425520" cy="36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1355" name="Straight Connector 587"/>
              <p:cNvSpPr/>
              <p:nvPr/>
            </p:nvSpPr>
            <p:spPr>
              <a:xfrm flipH="1" flipV="1">
                <a:off x="6129000" y="5144760"/>
                <a:ext cx="1800" cy="23652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</p:grpSp>
        <p:grpSp>
          <p:nvGrpSpPr>
            <p:cNvPr id="1356" name="Group 609"/>
            <p:cNvGrpSpPr/>
            <p:nvPr/>
          </p:nvGrpSpPr>
          <p:grpSpPr>
            <a:xfrm>
              <a:off x="7116480" y="5049720"/>
              <a:ext cx="429480" cy="328680"/>
              <a:chOff x="7116480" y="5049720"/>
              <a:chExt cx="429480" cy="328680"/>
            </a:xfrm>
          </p:grpSpPr>
          <p:sp>
            <p:nvSpPr>
              <p:cNvPr id="1357" name="Rectangle 611"/>
              <p:cNvSpPr/>
              <p:nvPr/>
            </p:nvSpPr>
            <p:spPr>
              <a:xfrm>
                <a:off x="7121520" y="5049720"/>
                <a:ext cx="424440" cy="3276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>
                <a:outerShdw blurRad="3996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358" name="Straight Connector 612"/>
              <p:cNvSpPr/>
              <p:nvPr/>
            </p:nvSpPr>
            <p:spPr>
              <a:xfrm>
                <a:off x="7116480" y="5141880"/>
                <a:ext cx="425520" cy="36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1359" name="Straight Connector 613"/>
              <p:cNvSpPr/>
              <p:nvPr/>
            </p:nvSpPr>
            <p:spPr>
              <a:xfrm>
                <a:off x="7116480" y="5205240"/>
                <a:ext cx="425520" cy="36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1360" name="Straight Connector 614"/>
              <p:cNvSpPr/>
              <p:nvPr/>
            </p:nvSpPr>
            <p:spPr>
              <a:xfrm flipH="1" flipV="1">
                <a:off x="7332480" y="5141880"/>
                <a:ext cx="1440" cy="23652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</p:grpSp>
        <p:grpSp>
          <p:nvGrpSpPr>
            <p:cNvPr id="1361" name="Group 636"/>
            <p:cNvGrpSpPr/>
            <p:nvPr/>
          </p:nvGrpSpPr>
          <p:grpSpPr>
            <a:xfrm>
              <a:off x="8107200" y="5043600"/>
              <a:ext cx="429480" cy="328320"/>
              <a:chOff x="8107200" y="5043600"/>
              <a:chExt cx="429480" cy="328320"/>
            </a:xfrm>
          </p:grpSpPr>
          <p:sp>
            <p:nvSpPr>
              <p:cNvPr id="1362" name="Rectangle 638"/>
              <p:cNvSpPr/>
              <p:nvPr/>
            </p:nvSpPr>
            <p:spPr>
              <a:xfrm>
                <a:off x="8112240" y="5043600"/>
                <a:ext cx="424440" cy="3276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>
                <a:outerShdw blurRad="3996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363" name="Straight Connector 639"/>
              <p:cNvSpPr/>
              <p:nvPr/>
            </p:nvSpPr>
            <p:spPr>
              <a:xfrm>
                <a:off x="8107200" y="5135400"/>
                <a:ext cx="425520" cy="36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1364" name="Straight Connector 640"/>
              <p:cNvSpPr/>
              <p:nvPr/>
            </p:nvSpPr>
            <p:spPr>
              <a:xfrm>
                <a:off x="8107200" y="5197320"/>
                <a:ext cx="425520" cy="36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1365" name="Straight Connector 641"/>
              <p:cNvSpPr/>
              <p:nvPr/>
            </p:nvSpPr>
            <p:spPr>
              <a:xfrm flipH="1" flipV="1">
                <a:off x="8323200" y="5135400"/>
                <a:ext cx="1440" cy="23652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</p:grpSp>
        <p:grpSp>
          <p:nvGrpSpPr>
            <p:cNvPr id="1366" name="Group 554"/>
            <p:cNvGrpSpPr/>
            <p:nvPr/>
          </p:nvGrpSpPr>
          <p:grpSpPr>
            <a:xfrm>
              <a:off x="3581280" y="4689360"/>
              <a:ext cx="673560" cy="519120"/>
              <a:chOff x="3581280" y="4689360"/>
              <a:chExt cx="673560" cy="519120"/>
            </a:xfrm>
          </p:grpSpPr>
          <p:sp>
            <p:nvSpPr>
              <p:cNvPr id="1367" name="Rectangle 357"/>
              <p:cNvSpPr/>
              <p:nvPr/>
            </p:nvSpPr>
            <p:spPr>
              <a:xfrm>
                <a:off x="3587760" y="4689360"/>
                <a:ext cx="667080" cy="51804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>
                <a:outerShdw blurRad="3996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368" name="Straight Connector 358"/>
              <p:cNvSpPr/>
              <p:nvPr/>
            </p:nvSpPr>
            <p:spPr>
              <a:xfrm>
                <a:off x="3581280" y="4833720"/>
                <a:ext cx="666720" cy="36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1369" name="Straight Connector 359"/>
              <p:cNvSpPr/>
              <p:nvPr/>
            </p:nvSpPr>
            <p:spPr>
              <a:xfrm>
                <a:off x="3581280" y="4935240"/>
                <a:ext cx="666720" cy="36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1370" name="Straight Connector 360"/>
              <p:cNvSpPr/>
              <p:nvPr/>
            </p:nvSpPr>
            <p:spPr>
              <a:xfrm flipH="1" flipV="1">
                <a:off x="3919320" y="4833720"/>
                <a:ext cx="1800" cy="37476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</p:grpSp>
      </p:grpSp>
      <p:grpSp>
        <p:nvGrpSpPr>
          <p:cNvPr id="1371" name="Group 347"/>
          <p:cNvGrpSpPr/>
          <p:nvPr/>
        </p:nvGrpSpPr>
        <p:grpSpPr>
          <a:xfrm>
            <a:off x="7380000" y="5942520"/>
            <a:ext cx="588960" cy="241920"/>
            <a:chOff x="7380000" y="5942520"/>
            <a:chExt cx="588960" cy="241920"/>
          </a:xfrm>
        </p:grpSpPr>
        <p:sp>
          <p:nvSpPr>
            <p:cNvPr id="1372" name="Oval 362"/>
            <p:cNvSpPr/>
            <p:nvPr/>
          </p:nvSpPr>
          <p:spPr>
            <a:xfrm flipV="1">
              <a:off x="7381800" y="6007320"/>
              <a:ext cx="586440" cy="176760"/>
            </a:xfrm>
            <a:prstGeom prst="ellipse">
              <a:avLst/>
            </a:prstGeom>
            <a:gradFill rotWithShape="0">
              <a:gsLst>
                <a:gs pos="0">
                  <a:srgbClr val="262699"/>
                </a:gs>
                <a:gs pos="100000">
                  <a:srgbClr val="8585e0"/>
                </a:gs>
              </a:gsLst>
              <a:lin ang="0"/>
            </a:gradFill>
            <a:ln w="6350">
              <a:solidFill>
                <a:srgbClr val="000000"/>
              </a:solidFill>
              <a:round/>
            </a:ln>
            <a:effectLst>
              <a:outerShdw blurRad="39960" dir="5400000" dist="23040" rotWithShape="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73" name="Rectangle 363"/>
            <p:cNvSpPr/>
            <p:nvPr/>
          </p:nvSpPr>
          <p:spPr>
            <a:xfrm>
              <a:off x="7380360" y="6033960"/>
              <a:ext cx="587880" cy="64080"/>
            </a:xfrm>
            <a:prstGeom prst="rect">
              <a:avLst/>
            </a:prstGeom>
            <a:gradFill rotWithShape="0">
              <a:gsLst>
                <a:gs pos="0">
                  <a:srgbClr val="c55a11"/>
                </a:gs>
                <a:gs pos="100000">
                  <a:srgbClr val="f4b183"/>
                </a:gs>
              </a:gsLst>
              <a:lin ang="10800000"/>
            </a:gradFill>
            <a:ln w="25400"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74" name="Oval 364"/>
            <p:cNvSpPr/>
            <p:nvPr/>
          </p:nvSpPr>
          <p:spPr>
            <a:xfrm flipV="1">
              <a:off x="7380360" y="5942160"/>
              <a:ext cx="586440" cy="17676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</a:ln>
            <a:effectLst>
              <a:outerShdw blurRad="39960" dir="5400000" dist="23040" rotWithShape="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75" name="Freeform 365"/>
            <p:cNvSpPr/>
            <p:nvPr/>
          </p:nvSpPr>
          <p:spPr>
            <a:xfrm>
              <a:off x="7531200" y="5997600"/>
              <a:ext cx="284760" cy="87840"/>
            </a:xfrm>
            <a:custGeom>
              <a:avLst/>
              <a:gdLst/>
              <a:ahLst/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76" name="Freeform 366"/>
            <p:cNvSpPr/>
            <p:nvPr/>
          </p:nvSpPr>
          <p:spPr>
            <a:xfrm>
              <a:off x="7500960" y="5975280"/>
              <a:ext cx="344880" cy="60840"/>
            </a:xfrm>
            <a:custGeom>
              <a:avLst/>
              <a:gdLst/>
              <a:ahLst/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 w="0"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77" name="Freeform 367"/>
            <p:cNvSpPr/>
            <p:nvPr/>
          </p:nvSpPr>
          <p:spPr>
            <a:xfrm>
              <a:off x="7728120" y="6027840"/>
              <a:ext cx="126000" cy="52920"/>
            </a:xfrm>
            <a:custGeom>
              <a:avLst/>
              <a:gdLst/>
              <a:ahLst/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 w="0"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78" name="Freeform 368"/>
            <p:cNvSpPr/>
            <p:nvPr/>
          </p:nvSpPr>
          <p:spPr>
            <a:xfrm>
              <a:off x="7494480" y="6029280"/>
              <a:ext cx="124200" cy="52920"/>
            </a:xfrm>
            <a:custGeom>
              <a:avLst/>
              <a:gdLst/>
              <a:ahLst/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 w="0"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79" name="Straight Connector 369"/>
            <p:cNvSpPr/>
            <p:nvPr/>
          </p:nvSpPr>
          <p:spPr>
            <a:xfrm flipH="1" flipV="1">
              <a:off x="7380000" y="6032160"/>
              <a:ext cx="1800" cy="68400"/>
            </a:xfrm>
            <a:prstGeom prst="line">
              <a:avLst/>
            </a:prstGeom>
            <a:ln w="63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0" name="Straight Connector 370"/>
            <p:cNvSpPr/>
            <p:nvPr/>
          </p:nvSpPr>
          <p:spPr>
            <a:xfrm flipH="1" flipV="1">
              <a:off x="7967520" y="6030720"/>
              <a:ext cx="1440" cy="68400"/>
            </a:xfrm>
            <a:prstGeom prst="line">
              <a:avLst/>
            </a:prstGeom>
            <a:ln w="63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81" name="Group 347"/>
          <p:cNvGrpSpPr/>
          <p:nvPr/>
        </p:nvGrpSpPr>
        <p:grpSpPr>
          <a:xfrm>
            <a:off x="5898960" y="5801400"/>
            <a:ext cx="588960" cy="241560"/>
            <a:chOff x="5898960" y="5801400"/>
            <a:chExt cx="588960" cy="241560"/>
          </a:xfrm>
        </p:grpSpPr>
        <p:sp>
          <p:nvSpPr>
            <p:cNvPr id="1382" name="Oval 372"/>
            <p:cNvSpPr/>
            <p:nvPr/>
          </p:nvSpPr>
          <p:spPr>
            <a:xfrm flipV="1">
              <a:off x="5900760" y="5865840"/>
              <a:ext cx="586440" cy="176760"/>
            </a:xfrm>
            <a:prstGeom prst="ellipse">
              <a:avLst/>
            </a:prstGeom>
            <a:gradFill rotWithShape="0">
              <a:gsLst>
                <a:gs pos="0">
                  <a:srgbClr val="262699"/>
                </a:gs>
                <a:gs pos="100000">
                  <a:srgbClr val="8585e0"/>
                </a:gs>
              </a:gsLst>
              <a:lin ang="0"/>
            </a:gradFill>
            <a:ln w="6350">
              <a:solidFill>
                <a:srgbClr val="000000"/>
              </a:solidFill>
              <a:round/>
            </a:ln>
            <a:effectLst>
              <a:outerShdw blurRad="39960" dir="5400000" dist="23040" rotWithShape="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83" name="Rectangle 373"/>
            <p:cNvSpPr/>
            <p:nvPr/>
          </p:nvSpPr>
          <p:spPr>
            <a:xfrm>
              <a:off x="5899320" y="5892840"/>
              <a:ext cx="587880" cy="64080"/>
            </a:xfrm>
            <a:prstGeom prst="rect">
              <a:avLst/>
            </a:prstGeom>
            <a:gradFill rotWithShape="0">
              <a:gsLst>
                <a:gs pos="0">
                  <a:srgbClr val="c55a11"/>
                </a:gs>
                <a:gs pos="100000">
                  <a:srgbClr val="f4b183"/>
                </a:gs>
              </a:gsLst>
              <a:lin ang="10800000"/>
            </a:gradFill>
            <a:ln w="25400"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84" name="Oval 374"/>
            <p:cNvSpPr/>
            <p:nvPr/>
          </p:nvSpPr>
          <p:spPr>
            <a:xfrm flipV="1">
              <a:off x="5899320" y="5801040"/>
              <a:ext cx="586440" cy="17676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</a:ln>
            <a:effectLst>
              <a:outerShdw blurRad="39960" dir="5400000" dist="23040" rotWithShape="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85" name="Freeform 375"/>
            <p:cNvSpPr/>
            <p:nvPr/>
          </p:nvSpPr>
          <p:spPr>
            <a:xfrm>
              <a:off x="6049800" y="5856120"/>
              <a:ext cx="284760" cy="87840"/>
            </a:xfrm>
            <a:custGeom>
              <a:avLst/>
              <a:gdLst/>
              <a:ahLst/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86" name="Freeform 376"/>
            <p:cNvSpPr/>
            <p:nvPr/>
          </p:nvSpPr>
          <p:spPr>
            <a:xfrm>
              <a:off x="6019920" y="5834160"/>
              <a:ext cx="344880" cy="60840"/>
            </a:xfrm>
            <a:custGeom>
              <a:avLst/>
              <a:gdLst/>
              <a:ahLst/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 w="0"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87" name="Freeform 377"/>
            <p:cNvSpPr/>
            <p:nvPr/>
          </p:nvSpPr>
          <p:spPr>
            <a:xfrm>
              <a:off x="6246720" y="5886360"/>
              <a:ext cx="126000" cy="52920"/>
            </a:xfrm>
            <a:custGeom>
              <a:avLst/>
              <a:gdLst/>
              <a:ahLst/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 w="0"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88" name="Freeform 378"/>
            <p:cNvSpPr/>
            <p:nvPr/>
          </p:nvSpPr>
          <p:spPr>
            <a:xfrm>
              <a:off x="6013440" y="5888160"/>
              <a:ext cx="124200" cy="52920"/>
            </a:xfrm>
            <a:custGeom>
              <a:avLst/>
              <a:gdLst/>
              <a:ahLst/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 w="0"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89" name="Straight Connector 379"/>
            <p:cNvSpPr/>
            <p:nvPr/>
          </p:nvSpPr>
          <p:spPr>
            <a:xfrm flipH="1" flipV="1">
              <a:off x="5898960" y="5891040"/>
              <a:ext cx="1440" cy="68400"/>
            </a:xfrm>
            <a:prstGeom prst="line">
              <a:avLst/>
            </a:prstGeom>
            <a:ln w="63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0" name="Straight Connector 380"/>
            <p:cNvSpPr/>
            <p:nvPr/>
          </p:nvSpPr>
          <p:spPr>
            <a:xfrm flipH="1" flipV="1">
              <a:off x="6486480" y="5889600"/>
              <a:ext cx="1440" cy="68040"/>
            </a:xfrm>
            <a:prstGeom prst="line">
              <a:avLst/>
            </a:prstGeom>
            <a:ln w="63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91" name="Group 347"/>
          <p:cNvGrpSpPr/>
          <p:nvPr/>
        </p:nvGrpSpPr>
        <p:grpSpPr>
          <a:xfrm>
            <a:off x="6690960" y="6261480"/>
            <a:ext cx="588960" cy="241920"/>
            <a:chOff x="6690960" y="6261480"/>
            <a:chExt cx="588960" cy="241920"/>
          </a:xfrm>
        </p:grpSpPr>
        <p:sp>
          <p:nvSpPr>
            <p:cNvPr id="1392" name="Oval 401"/>
            <p:cNvSpPr/>
            <p:nvPr/>
          </p:nvSpPr>
          <p:spPr>
            <a:xfrm flipV="1">
              <a:off x="6692760" y="6326280"/>
              <a:ext cx="586440" cy="176760"/>
            </a:xfrm>
            <a:prstGeom prst="ellipse">
              <a:avLst/>
            </a:prstGeom>
            <a:gradFill rotWithShape="0">
              <a:gsLst>
                <a:gs pos="0">
                  <a:srgbClr val="262699"/>
                </a:gs>
                <a:gs pos="100000">
                  <a:srgbClr val="8585e0"/>
                </a:gs>
              </a:gsLst>
              <a:lin ang="0"/>
            </a:gradFill>
            <a:ln w="6350">
              <a:solidFill>
                <a:srgbClr val="000000"/>
              </a:solidFill>
              <a:round/>
            </a:ln>
            <a:effectLst>
              <a:outerShdw blurRad="39960" dir="5400000" dist="23040" rotWithShape="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93" name="Rectangle 406"/>
            <p:cNvSpPr/>
            <p:nvPr/>
          </p:nvSpPr>
          <p:spPr>
            <a:xfrm>
              <a:off x="6691320" y="6353280"/>
              <a:ext cx="587880" cy="64080"/>
            </a:xfrm>
            <a:prstGeom prst="rect">
              <a:avLst/>
            </a:prstGeom>
            <a:gradFill rotWithShape="0">
              <a:gsLst>
                <a:gs pos="0">
                  <a:srgbClr val="c55a11"/>
                </a:gs>
                <a:gs pos="100000">
                  <a:srgbClr val="f4b183"/>
                </a:gs>
              </a:gsLst>
              <a:lin ang="10800000"/>
            </a:gradFill>
            <a:ln w="25400"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94" name="Oval 411"/>
            <p:cNvSpPr/>
            <p:nvPr/>
          </p:nvSpPr>
          <p:spPr>
            <a:xfrm flipV="1">
              <a:off x="6691320" y="6261120"/>
              <a:ext cx="586440" cy="17676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</a:ln>
            <a:effectLst>
              <a:outerShdw blurRad="39960" dir="5400000" dist="23040" rotWithShape="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95" name="Freeform 416"/>
            <p:cNvSpPr/>
            <p:nvPr/>
          </p:nvSpPr>
          <p:spPr>
            <a:xfrm>
              <a:off x="6842160" y="6316560"/>
              <a:ext cx="284760" cy="87840"/>
            </a:xfrm>
            <a:custGeom>
              <a:avLst/>
              <a:gdLst/>
              <a:ahLst/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96" name="Freeform 421"/>
            <p:cNvSpPr/>
            <p:nvPr/>
          </p:nvSpPr>
          <p:spPr>
            <a:xfrm>
              <a:off x="6811920" y="6294600"/>
              <a:ext cx="344880" cy="60840"/>
            </a:xfrm>
            <a:custGeom>
              <a:avLst/>
              <a:gdLst/>
              <a:ahLst/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 w="0"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97" name="Freeform 426"/>
            <p:cNvSpPr/>
            <p:nvPr/>
          </p:nvSpPr>
          <p:spPr>
            <a:xfrm>
              <a:off x="7039080" y="6346800"/>
              <a:ext cx="126000" cy="52920"/>
            </a:xfrm>
            <a:custGeom>
              <a:avLst/>
              <a:gdLst/>
              <a:ahLst/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 w="0"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98" name="Freeform 427"/>
            <p:cNvSpPr/>
            <p:nvPr/>
          </p:nvSpPr>
          <p:spPr>
            <a:xfrm>
              <a:off x="6805440" y="6348240"/>
              <a:ext cx="124200" cy="52920"/>
            </a:xfrm>
            <a:custGeom>
              <a:avLst/>
              <a:gdLst/>
              <a:ahLst/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 w="0"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99" name="Straight Connector 428"/>
            <p:cNvSpPr/>
            <p:nvPr/>
          </p:nvSpPr>
          <p:spPr>
            <a:xfrm flipH="1" flipV="1">
              <a:off x="6690960" y="6351480"/>
              <a:ext cx="1800" cy="68040"/>
            </a:xfrm>
            <a:prstGeom prst="line">
              <a:avLst/>
            </a:prstGeom>
            <a:ln w="63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0" name="Straight Connector 429"/>
            <p:cNvSpPr/>
            <p:nvPr/>
          </p:nvSpPr>
          <p:spPr>
            <a:xfrm flipH="1" flipV="1">
              <a:off x="7278480" y="6349680"/>
              <a:ext cx="1440" cy="68400"/>
            </a:xfrm>
            <a:prstGeom prst="line">
              <a:avLst/>
            </a:prstGeom>
            <a:ln w="63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01" name="Group 347"/>
          <p:cNvGrpSpPr/>
          <p:nvPr/>
        </p:nvGrpSpPr>
        <p:grpSpPr>
          <a:xfrm>
            <a:off x="5227560" y="6353640"/>
            <a:ext cx="588960" cy="241920"/>
            <a:chOff x="5227560" y="6353640"/>
            <a:chExt cx="588960" cy="241920"/>
          </a:xfrm>
        </p:grpSpPr>
        <p:sp>
          <p:nvSpPr>
            <p:cNvPr id="1402" name="Oval 431"/>
            <p:cNvSpPr/>
            <p:nvPr/>
          </p:nvSpPr>
          <p:spPr>
            <a:xfrm flipV="1">
              <a:off x="5229360" y="6418440"/>
              <a:ext cx="586440" cy="176760"/>
            </a:xfrm>
            <a:prstGeom prst="ellipse">
              <a:avLst/>
            </a:prstGeom>
            <a:gradFill rotWithShape="0">
              <a:gsLst>
                <a:gs pos="0">
                  <a:srgbClr val="262699"/>
                </a:gs>
                <a:gs pos="100000">
                  <a:srgbClr val="8585e0"/>
                </a:gs>
              </a:gsLst>
              <a:lin ang="0"/>
            </a:gradFill>
            <a:ln w="6350">
              <a:solidFill>
                <a:srgbClr val="000000"/>
              </a:solidFill>
              <a:round/>
            </a:ln>
            <a:effectLst>
              <a:outerShdw blurRad="39960" dir="5400000" dist="23040" rotWithShape="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03" name="Rectangle 432"/>
            <p:cNvSpPr/>
            <p:nvPr/>
          </p:nvSpPr>
          <p:spPr>
            <a:xfrm>
              <a:off x="5227560" y="6445080"/>
              <a:ext cx="587880" cy="64080"/>
            </a:xfrm>
            <a:prstGeom prst="rect">
              <a:avLst/>
            </a:prstGeom>
            <a:gradFill rotWithShape="0">
              <a:gsLst>
                <a:gs pos="0">
                  <a:srgbClr val="c55a11"/>
                </a:gs>
                <a:gs pos="100000">
                  <a:srgbClr val="f4b183"/>
                </a:gs>
              </a:gsLst>
              <a:lin ang="10800000"/>
            </a:gradFill>
            <a:ln w="25400"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404" name="Oval 433"/>
            <p:cNvSpPr/>
            <p:nvPr/>
          </p:nvSpPr>
          <p:spPr>
            <a:xfrm flipV="1">
              <a:off x="5227560" y="6353280"/>
              <a:ext cx="586440" cy="17676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</a:ln>
            <a:effectLst>
              <a:outerShdw blurRad="39960" dir="5400000" dist="23040" rotWithShape="0">
                <a:srgbClr val="80808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05" name="Freeform 434"/>
            <p:cNvSpPr/>
            <p:nvPr/>
          </p:nvSpPr>
          <p:spPr>
            <a:xfrm>
              <a:off x="5378400" y="6408720"/>
              <a:ext cx="284760" cy="87840"/>
            </a:xfrm>
            <a:custGeom>
              <a:avLst/>
              <a:gdLst/>
              <a:ahLst/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406" name="Freeform 435"/>
            <p:cNvSpPr/>
            <p:nvPr/>
          </p:nvSpPr>
          <p:spPr>
            <a:xfrm>
              <a:off x="5348160" y="6386400"/>
              <a:ext cx="344880" cy="60840"/>
            </a:xfrm>
            <a:custGeom>
              <a:avLst/>
              <a:gdLst/>
              <a:ahLst/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 w="0"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07" name="Freeform 436"/>
            <p:cNvSpPr/>
            <p:nvPr/>
          </p:nvSpPr>
          <p:spPr>
            <a:xfrm>
              <a:off x="5575320" y="6438960"/>
              <a:ext cx="126000" cy="52920"/>
            </a:xfrm>
            <a:custGeom>
              <a:avLst/>
              <a:gdLst/>
              <a:ahLst/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 w="0"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08" name="Freeform 437"/>
            <p:cNvSpPr/>
            <p:nvPr/>
          </p:nvSpPr>
          <p:spPr>
            <a:xfrm>
              <a:off x="5342040" y="6440400"/>
              <a:ext cx="124200" cy="52920"/>
            </a:xfrm>
            <a:custGeom>
              <a:avLst/>
              <a:gdLst/>
              <a:ahLst/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 w="0"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09" name="Straight Connector 438"/>
            <p:cNvSpPr/>
            <p:nvPr/>
          </p:nvSpPr>
          <p:spPr>
            <a:xfrm flipH="1" flipV="1">
              <a:off x="5227560" y="6443640"/>
              <a:ext cx="1440" cy="68040"/>
            </a:xfrm>
            <a:prstGeom prst="line">
              <a:avLst/>
            </a:prstGeom>
            <a:ln w="63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0" name="Straight Connector 439"/>
            <p:cNvSpPr/>
            <p:nvPr/>
          </p:nvSpPr>
          <p:spPr>
            <a:xfrm flipH="1" flipV="1">
              <a:off x="5814720" y="6441840"/>
              <a:ext cx="1800" cy="68400"/>
            </a:xfrm>
            <a:prstGeom prst="line">
              <a:avLst/>
            </a:prstGeom>
            <a:ln w="63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11" name="Group 25"/>
          <p:cNvGrpSpPr/>
          <p:nvPr/>
        </p:nvGrpSpPr>
        <p:grpSpPr>
          <a:xfrm>
            <a:off x="3449520" y="2220840"/>
            <a:ext cx="5095080" cy="2823120"/>
            <a:chOff x="3449520" y="2220840"/>
            <a:chExt cx="5095080" cy="2823120"/>
          </a:xfrm>
        </p:grpSpPr>
        <p:grpSp>
          <p:nvGrpSpPr>
            <p:cNvPr id="1412" name="Group 11"/>
            <p:cNvGrpSpPr/>
            <p:nvPr/>
          </p:nvGrpSpPr>
          <p:grpSpPr>
            <a:xfrm>
              <a:off x="4268880" y="2220840"/>
              <a:ext cx="3597480" cy="492840"/>
              <a:chOff x="4268880" y="2220840"/>
              <a:chExt cx="3597480" cy="492840"/>
            </a:xfrm>
          </p:grpSpPr>
          <p:sp>
            <p:nvSpPr>
              <p:cNvPr id="1413" name="Oval 341"/>
              <p:cNvSpPr/>
              <p:nvPr/>
            </p:nvSpPr>
            <p:spPr>
              <a:xfrm>
                <a:off x="4286160" y="2220840"/>
                <a:ext cx="3580200" cy="491040"/>
              </a:xfrm>
              <a:prstGeom prst="ellipse">
                <a:avLst/>
              </a:prstGeom>
              <a:solidFill>
                <a:schemeClr val="bg1">
                  <a:alpha val="42000"/>
                </a:schemeClr>
              </a:solidFill>
              <a:ln w="3175">
                <a:noFill/>
              </a:ln>
              <a:effectLst>
                <a:outerShdw blurRad="3996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414" name="Oval 388"/>
              <p:cNvSpPr/>
              <p:nvPr/>
            </p:nvSpPr>
            <p:spPr>
              <a:xfrm>
                <a:off x="4268880" y="2222640"/>
                <a:ext cx="3580200" cy="491040"/>
              </a:xfrm>
              <a:prstGeom prst="ellipse">
                <a:avLst/>
              </a:prstGeom>
              <a:solidFill>
                <a:srgbClr val="cc0000">
                  <a:alpha val="42000"/>
                </a:srgbClr>
              </a:solidFill>
              <a:ln w="3175">
                <a:solidFill>
                  <a:srgbClr val="cc0000"/>
                </a:solidFill>
              </a:ln>
              <a:effectLst>
                <a:outerShdw blurRad="3996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415" name="TextBox 389"/>
              <p:cNvSpPr/>
              <p:nvPr/>
            </p:nvSpPr>
            <p:spPr>
              <a:xfrm>
                <a:off x="4915800" y="2336760"/>
                <a:ext cx="2260080" cy="276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474"/>
                  </a:lnSpc>
                  <a:buNone/>
                </a:pPr>
                <a:r>
                  <a:rPr b="0" lang="en-US" sz="1800" spc="-1" strike="noStrike">
                    <a:solidFill>
                      <a:srgbClr val="ffffff"/>
                    </a:solidFill>
                    <a:latin typeface="Arial Unicode MS"/>
                    <a:ea typeface="Arial Unicode MS"/>
                  </a:rPr>
                  <a:t>Remote Controller</a:t>
                </a:r>
                <a:endParaRPr b="0" lang="en-US" sz="1800" spc="-1" strike="noStrike">
                  <a:latin typeface="Arial"/>
                </a:endParaRPr>
              </a:p>
            </p:txBody>
          </p:sp>
        </p:grpSp>
        <p:grpSp>
          <p:nvGrpSpPr>
            <p:cNvPr id="1416" name="Group 441"/>
            <p:cNvGrpSpPr/>
            <p:nvPr/>
          </p:nvGrpSpPr>
          <p:grpSpPr>
            <a:xfrm>
              <a:off x="3449520" y="4230720"/>
              <a:ext cx="923040" cy="405000"/>
              <a:chOff x="3449520" y="4230720"/>
              <a:chExt cx="923040" cy="405000"/>
            </a:xfrm>
          </p:grpSpPr>
          <p:sp>
            <p:nvSpPr>
              <p:cNvPr id="1417" name="Oval 442"/>
              <p:cNvSpPr/>
              <p:nvPr/>
            </p:nvSpPr>
            <p:spPr>
              <a:xfrm>
                <a:off x="3454560" y="4230720"/>
                <a:ext cx="918000" cy="403560"/>
              </a:xfrm>
              <a:prstGeom prst="ellipse">
                <a:avLst/>
              </a:prstGeom>
              <a:solidFill>
                <a:schemeClr val="bg1">
                  <a:alpha val="42000"/>
                </a:schemeClr>
              </a:solidFill>
              <a:ln w="3175">
                <a:noFill/>
              </a:ln>
              <a:effectLst>
                <a:outerShdw blurRad="3996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418" name="Oval 443"/>
              <p:cNvSpPr/>
              <p:nvPr/>
            </p:nvSpPr>
            <p:spPr>
              <a:xfrm>
                <a:off x="3449520" y="4232160"/>
                <a:ext cx="918000" cy="403560"/>
              </a:xfrm>
              <a:prstGeom prst="ellipse">
                <a:avLst/>
              </a:prstGeom>
              <a:solidFill>
                <a:srgbClr val="cc0000">
                  <a:alpha val="42000"/>
                </a:srgbClr>
              </a:solidFill>
              <a:ln w="3175">
                <a:solidFill>
                  <a:srgbClr val="cc0000"/>
                </a:solidFill>
              </a:ln>
              <a:effectLst>
                <a:outerShdw blurRad="3996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419" name="TextBox 389"/>
              <p:cNvSpPr/>
              <p:nvPr/>
            </p:nvSpPr>
            <p:spPr>
              <a:xfrm>
                <a:off x="3656160" y="4325760"/>
                <a:ext cx="497520" cy="276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474"/>
                  </a:lnSpc>
                  <a:buNone/>
                </a:pPr>
                <a:r>
                  <a:rPr b="0" lang="en-US" sz="1800" spc="-1" strike="noStrike">
                    <a:solidFill>
                      <a:srgbClr val="ffffff"/>
                    </a:solidFill>
                    <a:latin typeface="Arial Unicode MS"/>
                    <a:ea typeface="Arial Unicode MS"/>
                  </a:rPr>
                  <a:t>CA</a:t>
                </a:r>
                <a:endParaRPr b="0" lang="en-US" sz="1800" spc="-1" strike="noStrike">
                  <a:latin typeface="Arial"/>
                </a:endParaRPr>
              </a:p>
            </p:txBody>
          </p:sp>
        </p:grpSp>
        <p:grpSp>
          <p:nvGrpSpPr>
            <p:cNvPr id="1420" name="Group 16"/>
            <p:cNvGrpSpPr/>
            <p:nvPr/>
          </p:nvGrpSpPr>
          <p:grpSpPr>
            <a:xfrm>
              <a:off x="5113440" y="4767120"/>
              <a:ext cx="462600" cy="276840"/>
              <a:chOff x="5113440" y="4767120"/>
              <a:chExt cx="462600" cy="276840"/>
            </a:xfrm>
          </p:grpSpPr>
          <p:grpSp>
            <p:nvGrpSpPr>
              <p:cNvPr id="1421" name="Group 12"/>
              <p:cNvGrpSpPr/>
              <p:nvPr/>
            </p:nvGrpSpPr>
            <p:grpSpPr>
              <a:xfrm>
                <a:off x="5113440" y="4772160"/>
                <a:ext cx="462600" cy="260640"/>
                <a:chOff x="5113440" y="4772160"/>
                <a:chExt cx="462600" cy="260640"/>
              </a:xfrm>
            </p:grpSpPr>
            <p:sp>
              <p:nvSpPr>
                <p:cNvPr id="1422" name="Oval 446"/>
                <p:cNvSpPr/>
                <p:nvPr/>
              </p:nvSpPr>
              <p:spPr>
                <a:xfrm>
                  <a:off x="5127480" y="4772160"/>
                  <a:ext cx="438480" cy="259200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423" name="Oval 447"/>
                <p:cNvSpPr/>
                <p:nvPr/>
              </p:nvSpPr>
              <p:spPr>
                <a:xfrm>
                  <a:off x="5113440" y="4781520"/>
                  <a:ext cx="462600" cy="251280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</p:grpSp>
          <p:sp>
            <p:nvSpPr>
              <p:cNvPr id="1424" name="TextBox 389"/>
              <p:cNvSpPr/>
              <p:nvPr/>
            </p:nvSpPr>
            <p:spPr>
              <a:xfrm>
                <a:off x="5123520" y="4767120"/>
                <a:ext cx="427320" cy="276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474"/>
                  </a:lnSpc>
                  <a:buNone/>
                </a:pPr>
                <a:r>
                  <a:rPr b="0" lang="en-US" sz="1400" spc="-1" strike="noStrike">
                    <a:solidFill>
                      <a:srgbClr val="ffffff"/>
                    </a:solidFill>
                    <a:latin typeface="Arial Unicode MS"/>
                    <a:ea typeface="Arial Unicode MS"/>
                  </a:rPr>
                  <a:t>CA</a:t>
                </a:r>
                <a:endParaRPr b="0" lang="en-US" sz="1400" spc="-1" strike="noStrike">
                  <a:latin typeface="Arial"/>
                </a:endParaRPr>
              </a:p>
            </p:txBody>
          </p:sp>
        </p:grpSp>
        <p:grpSp>
          <p:nvGrpSpPr>
            <p:cNvPr id="1425" name="Group 450"/>
            <p:cNvGrpSpPr/>
            <p:nvPr/>
          </p:nvGrpSpPr>
          <p:grpSpPr>
            <a:xfrm>
              <a:off x="5894280" y="4765320"/>
              <a:ext cx="462600" cy="276840"/>
              <a:chOff x="5894280" y="4765320"/>
              <a:chExt cx="462600" cy="276840"/>
            </a:xfrm>
          </p:grpSpPr>
          <p:grpSp>
            <p:nvGrpSpPr>
              <p:cNvPr id="1426" name="Group 451"/>
              <p:cNvGrpSpPr/>
              <p:nvPr/>
            </p:nvGrpSpPr>
            <p:grpSpPr>
              <a:xfrm>
                <a:off x="5894280" y="4776840"/>
                <a:ext cx="462600" cy="254520"/>
                <a:chOff x="5894280" y="4776840"/>
                <a:chExt cx="462600" cy="254520"/>
              </a:xfrm>
            </p:grpSpPr>
            <p:sp>
              <p:nvSpPr>
                <p:cNvPr id="1427" name="Oval 453"/>
                <p:cNvSpPr/>
                <p:nvPr/>
              </p:nvSpPr>
              <p:spPr>
                <a:xfrm>
                  <a:off x="5908680" y="4776840"/>
                  <a:ext cx="438480" cy="253080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428" name="Oval 454"/>
                <p:cNvSpPr/>
                <p:nvPr/>
              </p:nvSpPr>
              <p:spPr>
                <a:xfrm>
                  <a:off x="5894280" y="4786200"/>
                  <a:ext cx="462600" cy="245160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</p:grpSp>
          <p:sp>
            <p:nvSpPr>
              <p:cNvPr id="1429" name="TextBox 389"/>
              <p:cNvSpPr/>
              <p:nvPr/>
            </p:nvSpPr>
            <p:spPr>
              <a:xfrm>
                <a:off x="5903640" y="4765320"/>
                <a:ext cx="427320" cy="276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474"/>
                  </a:lnSpc>
                  <a:buNone/>
                </a:pPr>
                <a:r>
                  <a:rPr b="0" lang="en-US" sz="1400" spc="-1" strike="noStrike">
                    <a:solidFill>
                      <a:srgbClr val="ffffff"/>
                    </a:solidFill>
                    <a:latin typeface="Arial Unicode MS"/>
                    <a:ea typeface="Arial Unicode MS"/>
                  </a:rPr>
                  <a:t>CA</a:t>
                </a:r>
                <a:endParaRPr b="0" lang="en-US" sz="1400" spc="-1" strike="noStrike">
                  <a:latin typeface="Arial"/>
                </a:endParaRPr>
              </a:p>
            </p:txBody>
          </p:sp>
        </p:grpSp>
        <p:grpSp>
          <p:nvGrpSpPr>
            <p:cNvPr id="1430" name="Group 455"/>
            <p:cNvGrpSpPr/>
            <p:nvPr/>
          </p:nvGrpSpPr>
          <p:grpSpPr>
            <a:xfrm>
              <a:off x="7094520" y="4763160"/>
              <a:ext cx="462600" cy="276840"/>
              <a:chOff x="7094520" y="4763160"/>
              <a:chExt cx="462600" cy="276840"/>
            </a:xfrm>
          </p:grpSpPr>
          <p:grpSp>
            <p:nvGrpSpPr>
              <p:cNvPr id="1431" name="Group 456"/>
              <p:cNvGrpSpPr/>
              <p:nvPr/>
            </p:nvGrpSpPr>
            <p:grpSpPr>
              <a:xfrm>
                <a:off x="7094520" y="4767120"/>
                <a:ext cx="462600" cy="261000"/>
                <a:chOff x="7094520" y="4767120"/>
                <a:chExt cx="462600" cy="261000"/>
              </a:xfrm>
            </p:grpSpPr>
            <p:sp>
              <p:nvSpPr>
                <p:cNvPr id="1432" name="Oval 458"/>
                <p:cNvSpPr/>
                <p:nvPr/>
              </p:nvSpPr>
              <p:spPr>
                <a:xfrm>
                  <a:off x="7108920" y="4767120"/>
                  <a:ext cx="438480" cy="259200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433" name="Oval 459"/>
                <p:cNvSpPr/>
                <p:nvPr/>
              </p:nvSpPr>
              <p:spPr>
                <a:xfrm>
                  <a:off x="7094520" y="4776840"/>
                  <a:ext cx="462600" cy="251280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</p:grpSp>
          <p:sp>
            <p:nvSpPr>
              <p:cNvPr id="1434" name="TextBox 389"/>
              <p:cNvSpPr/>
              <p:nvPr/>
            </p:nvSpPr>
            <p:spPr>
              <a:xfrm>
                <a:off x="7103880" y="4763160"/>
                <a:ext cx="427320" cy="276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474"/>
                  </a:lnSpc>
                  <a:buNone/>
                </a:pPr>
                <a:r>
                  <a:rPr b="0" lang="en-US" sz="1400" spc="-1" strike="noStrike">
                    <a:solidFill>
                      <a:srgbClr val="ffffff"/>
                    </a:solidFill>
                    <a:latin typeface="Arial Unicode MS"/>
                    <a:ea typeface="Arial Unicode MS"/>
                  </a:rPr>
                  <a:t>CA</a:t>
                </a:r>
                <a:endParaRPr b="0" lang="en-US" sz="1400" spc="-1" strike="noStrike">
                  <a:latin typeface="Arial"/>
                </a:endParaRPr>
              </a:p>
            </p:txBody>
          </p:sp>
        </p:grpSp>
        <p:grpSp>
          <p:nvGrpSpPr>
            <p:cNvPr id="1435" name="Group 460"/>
            <p:cNvGrpSpPr/>
            <p:nvPr/>
          </p:nvGrpSpPr>
          <p:grpSpPr>
            <a:xfrm>
              <a:off x="8082000" y="4761000"/>
              <a:ext cx="462600" cy="276840"/>
              <a:chOff x="8082000" y="4761000"/>
              <a:chExt cx="462600" cy="276840"/>
            </a:xfrm>
          </p:grpSpPr>
          <p:grpSp>
            <p:nvGrpSpPr>
              <p:cNvPr id="1436" name="Group 461"/>
              <p:cNvGrpSpPr/>
              <p:nvPr/>
            </p:nvGrpSpPr>
            <p:grpSpPr>
              <a:xfrm>
                <a:off x="8082000" y="4765680"/>
                <a:ext cx="462600" cy="260640"/>
                <a:chOff x="8082000" y="4765680"/>
                <a:chExt cx="462600" cy="260640"/>
              </a:xfrm>
            </p:grpSpPr>
            <p:sp>
              <p:nvSpPr>
                <p:cNvPr id="1437" name="Oval 463"/>
                <p:cNvSpPr/>
                <p:nvPr/>
              </p:nvSpPr>
              <p:spPr>
                <a:xfrm>
                  <a:off x="8096400" y="4765680"/>
                  <a:ext cx="438480" cy="259200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438" name="Oval 464"/>
                <p:cNvSpPr/>
                <p:nvPr/>
              </p:nvSpPr>
              <p:spPr>
                <a:xfrm>
                  <a:off x="8082000" y="4775040"/>
                  <a:ext cx="462600" cy="251280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</p:grpSp>
          <p:sp>
            <p:nvSpPr>
              <p:cNvPr id="1439" name="TextBox 389"/>
              <p:cNvSpPr/>
              <p:nvPr/>
            </p:nvSpPr>
            <p:spPr>
              <a:xfrm>
                <a:off x="8091720" y="4761000"/>
                <a:ext cx="427320" cy="276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474"/>
                  </a:lnSpc>
                  <a:buNone/>
                </a:pPr>
                <a:r>
                  <a:rPr b="0" lang="en-US" sz="1400" spc="-1" strike="noStrike">
                    <a:solidFill>
                      <a:srgbClr val="ffffff"/>
                    </a:solidFill>
                    <a:latin typeface="Arial Unicode MS"/>
                    <a:ea typeface="Arial Unicode MS"/>
                  </a:rPr>
                  <a:t>CA</a:t>
                </a:r>
                <a:endParaRPr b="0" lang="en-US" sz="1400" spc="-1" strike="noStrike">
                  <a:latin typeface="Arial"/>
                </a:endParaRPr>
              </a:p>
            </p:txBody>
          </p:sp>
        </p:grpSp>
      </p:grpSp>
      <p:grpSp>
        <p:nvGrpSpPr>
          <p:cNvPr id="1440" name="Group 1"/>
          <p:cNvGrpSpPr/>
          <p:nvPr/>
        </p:nvGrpSpPr>
        <p:grpSpPr>
          <a:xfrm>
            <a:off x="2462040" y="5527440"/>
            <a:ext cx="2708640" cy="897840"/>
            <a:chOff x="2462040" y="5527440"/>
            <a:chExt cx="2708640" cy="897840"/>
          </a:xfrm>
        </p:grpSpPr>
        <p:sp>
          <p:nvSpPr>
            <p:cNvPr id="1441" name="Straight Connector 338"/>
            <p:cNvSpPr/>
            <p:nvPr/>
          </p:nvSpPr>
          <p:spPr>
            <a:xfrm flipH="1">
              <a:off x="2806560" y="6092640"/>
              <a:ext cx="1508040" cy="1440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42" name="TextBox 265"/>
            <p:cNvSpPr/>
            <p:nvPr/>
          </p:nvSpPr>
          <p:spPr>
            <a:xfrm>
              <a:off x="4718880" y="5764320"/>
              <a:ext cx="2772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1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1443" name="TextBox 281"/>
            <p:cNvSpPr/>
            <p:nvPr/>
          </p:nvSpPr>
          <p:spPr>
            <a:xfrm>
              <a:off x="4893480" y="6051600"/>
              <a:ext cx="2772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2</a:t>
              </a:r>
              <a:endParaRPr b="0" lang="en-US" sz="1200" spc="-1" strike="noStrike">
                <a:latin typeface="Arial"/>
              </a:endParaRPr>
            </a:p>
          </p:txBody>
        </p:sp>
        <p:grpSp>
          <p:nvGrpSpPr>
            <p:cNvPr id="1444" name="Group 5"/>
            <p:cNvGrpSpPr/>
            <p:nvPr/>
          </p:nvGrpSpPr>
          <p:grpSpPr>
            <a:xfrm>
              <a:off x="2462040" y="5527440"/>
              <a:ext cx="1616040" cy="519480"/>
              <a:chOff x="2462040" y="5527440"/>
              <a:chExt cx="1616040" cy="519480"/>
            </a:xfrm>
          </p:grpSpPr>
          <p:sp>
            <p:nvSpPr>
              <p:cNvPr id="1445" name="Rectangle 97"/>
              <p:cNvSpPr/>
              <p:nvPr/>
            </p:nvSpPr>
            <p:spPr>
              <a:xfrm>
                <a:off x="2488680" y="5774760"/>
                <a:ext cx="1288800" cy="207360"/>
              </a:xfrm>
              <a:prstGeom prst="rect">
                <a:avLst/>
              </a:prstGeom>
              <a:solidFill>
                <a:schemeClr val="bg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6" name="Rectangle 98"/>
              <p:cNvSpPr/>
              <p:nvPr/>
            </p:nvSpPr>
            <p:spPr>
              <a:xfrm>
                <a:off x="2462040" y="5795640"/>
                <a:ext cx="1280160" cy="20736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7" name="Line 99"/>
              <p:cNvSpPr/>
              <p:nvPr/>
            </p:nvSpPr>
            <p:spPr>
              <a:xfrm>
                <a:off x="3606840" y="5910840"/>
                <a:ext cx="471240" cy="360"/>
              </a:xfrm>
              <a:prstGeom prst="line">
                <a:avLst/>
              </a:prstGeom>
              <a:ln w="9525">
                <a:solidFill>
                  <a:srgbClr val="ed7d31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8" name="Rectangle 104"/>
              <p:cNvSpPr/>
              <p:nvPr/>
            </p:nvSpPr>
            <p:spPr>
              <a:xfrm>
                <a:off x="3164040" y="5798520"/>
                <a:ext cx="475560" cy="2084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9" name="Text Box 105"/>
              <p:cNvSpPr/>
              <p:nvPr/>
            </p:nvSpPr>
            <p:spPr>
              <a:xfrm>
                <a:off x="3088080" y="5774760"/>
                <a:ext cx="569880" cy="272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2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0111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1450" name="Line 119"/>
              <p:cNvSpPr/>
              <p:nvPr/>
            </p:nvSpPr>
            <p:spPr>
              <a:xfrm>
                <a:off x="2919240" y="5527440"/>
                <a:ext cx="405720" cy="29988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451" name="Freeform 120"/>
            <p:cNvSpPr/>
            <p:nvPr/>
          </p:nvSpPr>
          <p:spPr>
            <a:xfrm>
              <a:off x="4017960" y="5959440"/>
              <a:ext cx="981720" cy="232200"/>
            </a:xfrm>
            <a:custGeom>
              <a:avLst/>
              <a:gdLst/>
              <a:ahLst/>
              <a:rect l="l" t="t" r="r" b="b"/>
              <a:pathLst>
                <a:path w="554" h="167">
                  <a:moveTo>
                    <a:pt x="0" y="10"/>
                  </a:moveTo>
                  <a:cubicBezTo>
                    <a:pt x="102" y="0"/>
                    <a:pt x="240" y="5"/>
                    <a:pt x="324" y="26"/>
                  </a:cubicBezTo>
                  <a:cubicBezTo>
                    <a:pt x="416" y="52"/>
                    <a:pt x="502" y="120"/>
                    <a:pt x="554" y="167"/>
                  </a:cubicBezTo>
                </a:path>
              </a:pathLst>
            </a:custGeom>
            <a:noFill/>
            <a:ln w="57150">
              <a:solidFill>
                <a:srgbClr val="ff33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452" name="Group 357"/>
            <p:cNvGrpSpPr/>
            <p:nvPr/>
          </p:nvGrpSpPr>
          <p:grpSpPr>
            <a:xfrm>
              <a:off x="4238280" y="5949360"/>
              <a:ext cx="565200" cy="292320"/>
              <a:chOff x="4238280" y="5949360"/>
              <a:chExt cx="565200" cy="292320"/>
            </a:xfrm>
          </p:grpSpPr>
          <p:sp>
            <p:nvSpPr>
              <p:cNvPr id="1453" name="Oval 351"/>
              <p:cNvSpPr/>
              <p:nvPr/>
            </p:nvSpPr>
            <p:spPr>
              <a:xfrm flipV="1">
                <a:off x="4240080" y="6028560"/>
                <a:ext cx="562320" cy="213120"/>
              </a:xfrm>
              <a:prstGeom prst="ellipse">
                <a:avLst/>
              </a:prstGeom>
              <a:gradFill rotWithShape="0">
                <a:gsLst>
                  <a:gs pos="0">
                    <a:srgbClr val="262699"/>
                  </a:gs>
                  <a:gs pos="100000">
                    <a:srgbClr val="8585e0"/>
                  </a:gs>
                </a:gsLst>
                <a:lin ang="0"/>
              </a:gradFill>
              <a:ln w="6350">
                <a:solidFill>
                  <a:srgbClr val="000000"/>
                </a:solidFill>
                <a:round/>
              </a:ln>
              <a:effectLst>
                <a:outerShdw blurRad="39960" dir="5400000" dist="23040" rotWithShape="0">
                  <a:srgbClr val="808080">
                    <a:alpha val="3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4" name="Rectangle 352"/>
              <p:cNvSpPr/>
              <p:nvPr/>
            </p:nvSpPr>
            <p:spPr>
              <a:xfrm>
                <a:off x="4238640" y="6059520"/>
                <a:ext cx="564120" cy="76680"/>
              </a:xfrm>
              <a:prstGeom prst="rect">
                <a:avLst/>
              </a:prstGeom>
              <a:gradFill rotWithShape="0">
                <a:gsLst>
                  <a:gs pos="0">
                    <a:srgbClr val="c55a11"/>
                  </a:gs>
                  <a:gs pos="100000">
                    <a:srgbClr val="f4b183"/>
                  </a:gs>
                </a:gsLst>
                <a:lin ang="10800000"/>
              </a:gradFill>
              <a:ln w="25400">
                <a:noFill/>
              </a:ln>
              <a:effectLst>
                <a:outerShdw blurRad="3996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455" name="Oval 353"/>
              <p:cNvSpPr/>
              <p:nvPr/>
            </p:nvSpPr>
            <p:spPr>
              <a:xfrm flipV="1">
                <a:off x="4238640" y="5949360"/>
                <a:ext cx="562320" cy="213120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</a:ln>
              <a:effectLst>
                <a:outerShdw blurRad="39960" dir="5400000" dist="23040" rotWithShape="0">
                  <a:srgbClr val="808080">
                    <a:alpha val="3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6" name="Freeform 354"/>
              <p:cNvSpPr/>
              <p:nvPr/>
            </p:nvSpPr>
            <p:spPr>
              <a:xfrm>
                <a:off x="4383000" y="6014880"/>
                <a:ext cx="273600" cy="106920"/>
              </a:xfrm>
              <a:custGeom>
                <a:avLst/>
                <a:gdLst/>
                <a:ahLst/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996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457" name="Freeform 355"/>
              <p:cNvSpPr/>
              <p:nvPr/>
            </p:nvSpPr>
            <p:spPr>
              <a:xfrm>
                <a:off x="4354560" y="5987880"/>
                <a:ext cx="330840" cy="73440"/>
              </a:xfrm>
              <a:custGeom>
                <a:avLst/>
                <a:gdLst/>
                <a:ahLst/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 w="0">
                <a:noFill/>
              </a:ln>
              <a:effectLst>
                <a:outerShdw blurRad="3996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8" name="Freeform 440"/>
              <p:cNvSpPr/>
              <p:nvPr/>
            </p:nvSpPr>
            <p:spPr>
              <a:xfrm>
                <a:off x="4572000" y="6051600"/>
                <a:ext cx="121320" cy="64080"/>
              </a:xfrm>
              <a:custGeom>
                <a:avLst/>
                <a:gdLst/>
                <a:ahLst/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 w="0">
                <a:noFill/>
              </a:ln>
              <a:effectLst>
                <a:outerShdw blurRad="3996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9" name="Freeform 445"/>
              <p:cNvSpPr/>
              <p:nvPr/>
            </p:nvSpPr>
            <p:spPr>
              <a:xfrm>
                <a:off x="4348080" y="6053040"/>
                <a:ext cx="119520" cy="64080"/>
              </a:xfrm>
              <a:custGeom>
                <a:avLst/>
                <a:gdLst/>
                <a:ahLst/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 w="0">
                <a:noFill/>
              </a:ln>
              <a:effectLst>
                <a:outerShdw blurRad="3996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0" name="Straight Connector 449"/>
              <p:cNvSpPr/>
              <p:nvPr/>
            </p:nvSpPr>
            <p:spPr>
              <a:xfrm flipH="1" flipV="1">
                <a:off x="4238280" y="6057720"/>
                <a:ext cx="1800" cy="82440"/>
              </a:xfrm>
              <a:prstGeom prst="line">
                <a:avLst/>
              </a:prstGeom>
              <a:ln w="63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1" name="Straight Connector 467"/>
              <p:cNvSpPr/>
              <p:nvPr/>
            </p:nvSpPr>
            <p:spPr>
              <a:xfrm flipH="1" flipV="1">
                <a:off x="4802040" y="6056280"/>
                <a:ext cx="1440" cy="82440"/>
              </a:xfrm>
              <a:prstGeom prst="line">
                <a:avLst/>
              </a:prstGeom>
              <a:ln w="63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462" name="TextBox 282"/>
            <p:cNvSpPr/>
            <p:nvPr/>
          </p:nvSpPr>
          <p:spPr>
            <a:xfrm>
              <a:off x="4588560" y="6153120"/>
              <a:ext cx="2772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3</a:t>
              </a:r>
              <a:endParaRPr b="0" lang="en-US" sz="1200" spc="-1" strike="noStrike">
                <a:latin typeface="Arial"/>
              </a:endParaRPr>
            </a:p>
          </p:txBody>
        </p:sp>
      </p:grpSp>
      <p:sp>
        <p:nvSpPr>
          <p:cNvPr id="1463" name="TextBox 6"/>
          <p:cNvSpPr/>
          <p:nvPr/>
        </p:nvSpPr>
        <p:spPr>
          <a:xfrm>
            <a:off x="1720800" y="4903920"/>
            <a:ext cx="199116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values in arriving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packet header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464" name="Picture 348" descr=""/>
          <p:cNvPicPr/>
          <p:nvPr/>
        </p:nvPicPr>
        <p:blipFill>
          <a:blip r:embed="rId1"/>
          <a:stretch/>
        </p:blipFill>
        <p:spPr>
          <a:xfrm>
            <a:off x="10885680" y="472680"/>
            <a:ext cx="1017360" cy="539280"/>
          </a:xfrm>
          <a:prstGeom prst="rect">
            <a:avLst/>
          </a:prstGeom>
          <a:ln w="0">
            <a:noFill/>
          </a:ln>
        </p:spPr>
      </p:pic>
      <p:sp>
        <p:nvSpPr>
          <p:cNvPr id="1465" name="TextBox 349"/>
          <p:cNvSpPr/>
          <p:nvPr/>
        </p:nvSpPr>
        <p:spPr>
          <a:xfrm>
            <a:off x="2436120" y="6536880"/>
            <a:ext cx="11977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8" dur="indefinite" restart="never" nodeType="tmRoot">
          <p:childTnLst>
            <p:seq>
              <p:cTn id="79" dur="indefinite" nodeType="mainSeq">
                <p:childTnLst>
                  <p:par>
                    <p:cTn id="80" nodeType="clickEffect" fill="hold">
                      <p:stCondLst>
                        <p:cond delay="indefinite"/>
                      </p:stCondLst>
                      <p:childTnLst>
                        <p:par>
                          <p:cTn id="8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84" dur="500"/>
                                        <p:tgtEl>
                                          <p:spTgt spid="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nodeType="clickEffect" fill="hold">
                      <p:stCondLst>
                        <p:cond delay="indefinite"/>
                      </p:stCondLst>
                      <p:childTnLst>
                        <p:par>
                          <p:cTn id="8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89" dur="500"/>
                                        <p:tgtEl>
                                          <p:spTgt spid="1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nodeType="clickEffect" fill="hold">
                      <p:stCondLst>
                        <p:cond delay="indefinite"/>
                      </p:stCondLst>
                      <p:childTnLst>
                        <p:par>
                          <p:cTn id="9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2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94" dur="500"/>
                                        <p:tgtEl>
                                          <p:spTgt spid="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nodeType="clickEffect" fill="hold">
                      <p:stCondLst>
                        <p:cond delay="indefinite"/>
                      </p:stCondLst>
                      <p:childTnLst>
                        <p:par>
                          <p:cTn id="9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99" dur="500"/>
                                        <p:tgtEl>
                                          <p:spTgt spid="1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nodeType="clickEffect" fill="hold">
                      <p:stCondLst>
                        <p:cond delay="indefinite"/>
                      </p:stCondLst>
                      <p:childTnLst>
                        <p:par>
                          <p:cTn id="10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2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04" dur="500"/>
                                        <p:tgtEl>
                                          <p:spTgt spid="1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nodeType="clickEffect" fill="hold">
                      <p:stCondLst>
                        <p:cond delay="indefinite"/>
                      </p:stCondLst>
                      <p:childTnLst>
                        <p:par>
                          <p:cTn id="10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09" dur="1000"/>
                                        <p:tgtEl>
                                          <p:spTgt spid="1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nodeType="clickEffect" fill="hold">
                      <p:stCondLst>
                        <p:cond delay="indefinite"/>
                      </p:stCondLst>
                      <p:childTnLst>
                        <p:par>
                          <p:cTn id="11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2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14" dur="500"/>
                                        <p:tgtEl>
                                          <p:spTgt spid="1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PlaceHolder 1"/>
          <p:cNvSpPr>
            <a:spLocks noGrp="1"/>
          </p:cNvSpPr>
          <p:nvPr>
            <p:ph type="title"/>
          </p:nvPr>
        </p:nvSpPr>
        <p:spPr>
          <a:xfrm>
            <a:off x="2257560" y="428400"/>
            <a:ext cx="7771320" cy="608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Router Architecture Overview</a:t>
            </a:r>
            <a:endParaRPr b="0" lang="en-US" sz="3200" spc="-1" strike="noStrike">
              <a:latin typeface="Arial"/>
            </a:endParaRPr>
          </a:p>
        </p:txBody>
      </p:sp>
      <p:grpSp>
        <p:nvGrpSpPr>
          <p:cNvPr id="1467" name="Group 60"/>
          <p:cNvGrpSpPr/>
          <p:nvPr/>
        </p:nvGrpSpPr>
        <p:grpSpPr>
          <a:xfrm>
            <a:off x="4311720" y="3333600"/>
            <a:ext cx="1608480" cy="2342160"/>
            <a:chOff x="4311720" y="3333600"/>
            <a:chExt cx="1608480" cy="2342160"/>
          </a:xfrm>
        </p:grpSpPr>
        <p:sp>
          <p:nvSpPr>
            <p:cNvPr id="1468" name="Rectangle 45"/>
            <p:cNvSpPr/>
            <p:nvPr/>
          </p:nvSpPr>
          <p:spPr>
            <a:xfrm>
              <a:off x="4311720" y="3333600"/>
              <a:ext cx="1608480" cy="23421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9" name="Text Box 48"/>
            <p:cNvSpPr/>
            <p:nvPr/>
          </p:nvSpPr>
          <p:spPr>
            <a:xfrm>
              <a:off x="4424040" y="4184640"/>
              <a:ext cx="1377360" cy="788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85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high-seed 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85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switching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85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fabric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70" name="Rectangle 46"/>
          <p:cNvSpPr/>
          <p:nvPr/>
        </p:nvSpPr>
        <p:spPr>
          <a:xfrm>
            <a:off x="4329000" y="2371680"/>
            <a:ext cx="1589760" cy="64656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71" name="Text Box 47"/>
          <p:cNvSpPr/>
          <p:nvPr/>
        </p:nvSpPr>
        <p:spPr>
          <a:xfrm>
            <a:off x="4455000" y="2413080"/>
            <a:ext cx="1290600" cy="55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85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routing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85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processor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2" name="Line 50"/>
          <p:cNvSpPr/>
          <p:nvPr/>
        </p:nvSpPr>
        <p:spPr>
          <a:xfrm>
            <a:off x="5057640" y="2890800"/>
            <a:ext cx="19080" cy="571320"/>
          </a:xfrm>
          <a:prstGeom prst="line">
            <a:avLst/>
          </a:prstGeom>
          <a:ln w="38100">
            <a:solidFill>
              <a:srgbClr val="ff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473" name="Group 17"/>
          <p:cNvGrpSpPr/>
          <p:nvPr/>
        </p:nvGrpSpPr>
        <p:grpSpPr>
          <a:xfrm>
            <a:off x="2268360" y="3348000"/>
            <a:ext cx="2033640" cy="565560"/>
            <a:chOff x="2268360" y="3348000"/>
            <a:chExt cx="2033640" cy="565560"/>
          </a:xfrm>
        </p:grpSpPr>
        <p:sp>
          <p:nvSpPr>
            <p:cNvPr id="1474" name="Rectangle 9"/>
            <p:cNvSpPr/>
            <p:nvPr/>
          </p:nvSpPr>
          <p:spPr>
            <a:xfrm>
              <a:off x="2573280" y="3348000"/>
              <a:ext cx="1488960" cy="56556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5" name="Rectangle 5"/>
            <p:cNvSpPr/>
            <p:nvPr/>
          </p:nvSpPr>
          <p:spPr>
            <a:xfrm>
              <a:off x="2634840" y="3506760"/>
              <a:ext cx="461520" cy="2545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66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6" name="Rectangle 6"/>
            <p:cNvSpPr/>
            <p:nvPr/>
          </p:nvSpPr>
          <p:spPr>
            <a:xfrm>
              <a:off x="3163320" y="3405240"/>
              <a:ext cx="373680" cy="4338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ed7d3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7" name="Rectangle 8"/>
            <p:cNvSpPr/>
            <p:nvPr/>
          </p:nvSpPr>
          <p:spPr>
            <a:xfrm>
              <a:off x="3605040" y="3402000"/>
              <a:ext cx="374760" cy="4338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8" name="Line 16"/>
            <p:cNvSpPr/>
            <p:nvPr/>
          </p:nvSpPr>
          <p:spPr>
            <a:xfrm>
              <a:off x="2268360" y="3633480"/>
              <a:ext cx="2033640" cy="360"/>
            </a:xfrm>
            <a:prstGeom prst="line">
              <a:avLst/>
            </a:prstGeom>
            <a:ln w="2857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79" name="Group 18"/>
          <p:cNvGrpSpPr/>
          <p:nvPr/>
        </p:nvGrpSpPr>
        <p:grpSpPr>
          <a:xfrm>
            <a:off x="2257200" y="5086440"/>
            <a:ext cx="2059200" cy="565560"/>
            <a:chOff x="2257200" y="5086440"/>
            <a:chExt cx="2059200" cy="565560"/>
          </a:xfrm>
        </p:grpSpPr>
        <p:sp>
          <p:nvSpPr>
            <p:cNvPr id="1480" name="Rectangle 19"/>
            <p:cNvSpPr/>
            <p:nvPr/>
          </p:nvSpPr>
          <p:spPr>
            <a:xfrm>
              <a:off x="2565720" y="5086440"/>
              <a:ext cx="1510560" cy="56556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1" name="Rectangle 20"/>
            <p:cNvSpPr/>
            <p:nvPr/>
          </p:nvSpPr>
          <p:spPr>
            <a:xfrm>
              <a:off x="2628360" y="5245200"/>
              <a:ext cx="467280" cy="2545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66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2" name="Rectangle 21"/>
            <p:cNvSpPr/>
            <p:nvPr/>
          </p:nvSpPr>
          <p:spPr>
            <a:xfrm>
              <a:off x="3163320" y="5143680"/>
              <a:ext cx="378360" cy="4338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ed7d3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3" name="Rectangle 22"/>
            <p:cNvSpPr/>
            <p:nvPr/>
          </p:nvSpPr>
          <p:spPr>
            <a:xfrm>
              <a:off x="3610800" y="5140440"/>
              <a:ext cx="379440" cy="4338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4" name="Line 23"/>
            <p:cNvSpPr/>
            <p:nvPr/>
          </p:nvSpPr>
          <p:spPr>
            <a:xfrm>
              <a:off x="2257200" y="5371920"/>
              <a:ext cx="2059200" cy="360"/>
            </a:xfrm>
            <a:prstGeom prst="line">
              <a:avLst/>
            </a:prstGeom>
            <a:ln w="2857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85" name="Group 29"/>
          <p:cNvGrpSpPr/>
          <p:nvPr/>
        </p:nvGrpSpPr>
        <p:grpSpPr>
          <a:xfrm>
            <a:off x="3092040" y="4122720"/>
            <a:ext cx="132480" cy="770760"/>
            <a:chOff x="3092040" y="4122720"/>
            <a:chExt cx="132480" cy="770760"/>
          </a:xfrm>
        </p:grpSpPr>
        <p:sp>
          <p:nvSpPr>
            <p:cNvPr id="1486" name="Oval 25"/>
            <p:cNvSpPr/>
            <p:nvPr/>
          </p:nvSpPr>
          <p:spPr>
            <a:xfrm rot="2656200">
              <a:off x="3110040" y="4140720"/>
              <a:ext cx="87840" cy="8784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7" name="Oval 26"/>
            <p:cNvSpPr/>
            <p:nvPr/>
          </p:nvSpPr>
          <p:spPr>
            <a:xfrm rot="2656200">
              <a:off x="3115080" y="4358520"/>
              <a:ext cx="87840" cy="8784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8" name="Oval 27"/>
            <p:cNvSpPr/>
            <p:nvPr/>
          </p:nvSpPr>
          <p:spPr>
            <a:xfrm rot="2656200">
              <a:off x="3116520" y="4572720"/>
              <a:ext cx="87840" cy="8784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9" name="Oval 28"/>
            <p:cNvSpPr/>
            <p:nvPr/>
          </p:nvSpPr>
          <p:spPr>
            <a:xfrm rot="2656200">
              <a:off x="3118320" y="4787280"/>
              <a:ext cx="87840" cy="8784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90" name="Text Box 57"/>
          <p:cNvSpPr/>
          <p:nvPr/>
        </p:nvSpPr>
        <p:spPr>
          <a:xfrm>
            <a:off x="2018880" y="5732640"/>
            <a:ext cx="2200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router input ports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491" name="Group 37"/>
          <p:cNvGrpSpPr/>
          <p:nvPr/>
        </p:nvGrpSpPr>
        <p:grpSpPr>
          <a:xfrm>
            <a:off x="5868720" y="3352680"/>
            <a:ext cx="1957320" cy="565560"/>
            <a:chOff x="5868720" y="3352680"/>
            <a:chExt cx="1957320" cy="565560"/>
          </a:xfrm>
        </p:grpSpPr>
        <p:grpSp>
          <p:nvGrpSpPr>
            <p:cNvPr id="1492" name="Group 36"/>
            <p:cNvGrpSpPr/>
            <p:nvPr/>
          </p:nvGrpSpPr>
          <p:grpSpPr>
            <a:xfrm>
              <a:off x="6164280" y="3352680"/>
              <a:ext cx="1430640" cy="565560"/>
              <a:chOff x="6164280" y="3352680"/>
              <a:chExt cx="1430640" cy="565560"/>
            </a:xfrm>
          </p:grpSpPr>
          <p:sp>
            <p:nvSpPr>
              <p:cNvPr id="1493" name="Rectangle 31"/>
              <p:cNvSpPr/>
              <p:nvPr/>
            </p:nvSpPr>
            <p:spPr>
              <a:xfrm flipH="1">
                <a:off x="6164280" y="3352680"/>
                <a:ext cx="1430640" cy="5655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4" name="Rectangle 32"/>
              <p:cNvSpPr/>
              <p:nvPr/>
            </p:nvSpPr>
            <p:spPr>
              <a:xfrm flipH="1">
                <a:off x="7089120" y="3511440"/>
                <a:ext cx="445320" cy="2545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66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5" name="Rectangle 33"/>
              <p:cNvSpPr/>
              <p:nvPr/>
            </p:nvSpPr>
            <p:spPr>
              <a:xfrm flipH="1">
                <a:off x="6664680" y="3409920"/>
                <a:ext cx="360720" cy="4338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ed7d3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6" name="Rectangle 34"/>
              <p:cNvSpPr/>
              <p:nvPr/>
            </p:nvSpPr>
            <p:spPr>
              <a:xfrm flipH="1">
                <a:off x="6243480" y="3406680"/>
                <a:ext cx="360720" cy="4338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497" name="Line 35"/>
            <p:cNvSpPr/>
            <p:nvPr/>
          </p:nvSpPr>
          <p:spPr>
            <a:xfrm>
              <a:off x="5868720" y="3638520"/>
              <a:ext cx="1957320" cy="360"/>
            </a:xfrm>
            <a:prstGeom prst="line">
              <a:avLst/>
            </a:prstGeom>
            <a:ln w="2857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98" name="Group 38"/>
          <p:cNvGrpSpPr/>
          <p:nvPr/>
        </p:nvGrpSpPr>
        <p:grpSpPr>
          <a:xfrm>
            <a:off x="5887800" y="5086440"/>
            <a:ext cx="2011320" cy="565560"/>
            <a:chOff x="5887800" y="5086440"/>
            <a:chExt cx="2011320" cy="565560"/>
          </a:xfrm>
        </p:grpSpPr>
        <p:grpSp>
          <p:nvGrpSpPr>
            <p:cNvPr id="1499" name="Group 39"/>
            <p:cNvGrpSpPr/>
            <p:nvPr/>
          </p:nvGrpSpPr>
          <p:grpSpPr>
            <a:xfrm>
              <a:off x="6191280" y="5086440"/>
              <a:ext cx="1470240" cy="565560"/>
              <a:chOff x="6191280" y="5086440"/>
              <a:chExt cx="1470240" cy="565560"/>
            </a:xfrm>
          </p:grpSpPr>
          <p:sp>
            <p:nvSpPr>
              <p:cNvPr id="1500" name="Rectangle 40"/>
              <p:cNvSpPr/>
              <p:nvPr/>
            </p:nvSpPr>
            <p:spPr>
              <a:xfrm flipH="1">
                <a:off x="6191280" y="5086440"/>
                <a:ext cx="1470240" cy="5655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1" name="Rectangle 41"/>
              <p:cNvSpPr/>
              <p:nvPr/>
            </p:nvSpPr>
            <p:spPr>
              <a:xfrm flipH="1">
                <a:off x="7143480" y="5245200"/>
                <a:ext cx="456120" cy="2545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66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2" name="Rectangle 42"/>
              <p:cNvSpPr/>
              <p:nvPr/>
            </p:nvSpPr>
            <p:spPr>
              <a:xfrm flipH="1">
                <a:off x="6705720" y="5143680"/>
                <a:ext cx="370800" cy="4338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ed7d3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3" name="Rectangle 43"/>
              <p:cNvSpPr/>
              <p:nvPr/>
            </p:nvSpPr>
            <p:spPr>
              <a:xfrm flipH="1">
                <a:off x="6270120" y="5140440"/>
                <a:ext cx="370800" cy="4338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504" name="Line 44"/>
            <p:cNvSpPr/>
            <p:nvPr/>
          </p:nvSpPr>
          <p:spPr>
            <a:xfrm>
              <a:off x="5887800" y="5371920"/>
              <a:ext cx="2011320" cy="360"/>
            </a:xfrm>
            <a:prstGeom prst="line">
              <a:avLst/>
            </a:prstGeom>
            <a:ln w="2857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05" name="Group 51"/>
          <p:cNvGrpSpPr/>
          <p:nvPr/>
        </p:nvGrpSpPr>
        <p:grpSpPr>
          <a:xfrm>
            <a:off x="6959160" y="4113000"/>
            <a:ext cx="132480" cy="770760"/>
            <a:chOff x="6959160" y="4113000"/>
            <a:chExt cx="132480" cy="770760"/>
          </a:xfrm>
        </p:grpSpPr>
        <p:sp>
          <p:nvSpPr>
            <p:cNvPr id="1506" name="Oval 52"/>
            <p:cNvSpPr/>
            <p:nvPr/>
          </p:nvSpPr>
          <p:spPr>
            <a:xfrm rot="2656200">
              <a:off x="6977160" y="4131000"/>
              <a:ext cx="87840" cy="8784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7" name="Oval 53"/>
            <p:cNvSpPr/>
            <p:nvPr/>
          </p:nvSpPr>
          <p:spPr>
            <a:xfrm rot="2656200">
              <a:off x="6982200" y="4348800"/>
              <a:ext cx="87840" cy="8784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8" name="Oval 54"/>
            <p:cNvSpPr/>
            <p:nvPr/>
          </p:nvSpPr>
          <p:spPr>
            <a:xfrm rot="2656200">
              <a:off x="6983640" y="4563360"/>
              <a:ext cx="87840" cy="8784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9" name="Oval 55"/>
            <p:cNvSpPr/>
            <p:nvPr/>
          </p:nvSpPr>
          <p:spPr>
            <a:xfrm rot="2656200">
              <a:off x="6985440" y="4777560"/>
              <a:ext cx="87840" cy="8784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10" name="Text Box 58"/>
          <p:cNvSpPr/>
          <p:nvPr/>
        </p:nvSpPr>
        <p:spPr>
          <a:xfrm>
            <a:off x="6030000" y="5773680"/>
            <a:ext cx="2366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router output ports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11" name="Straight Connector 2"/>
          <p:cNvSpPr/>
          <p:nvPr/>
        </p:nvSpPr>
        <p:spPr>
          <a:xfrm>
            <a:off x="2257200" y="3143160"/>
            <a:ext cx="7802640" cy="12600"/>
          </a:xfrm>
          <a:prstGeom prst="line">
            <a:avLst/>
          </a:prstGeom>
          <a:ln w="9525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12" name="TextBox 4"/>
          <p:cNvSpPr/>
          <p:nvPr/>
        </p:nvSpPr>
        <p:spPr>
          <a:xfrm>
            <a:off x="8164440" y="3179880"/>
            <a:ext cx="2184840" cy="130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i="1" lang="en-US" sz="1600" spc="-1" strike="noStrike">
                <a:solidFill>
                  <a:srgbClr val="cc0000"/>
                </a:solidFill>
                <a:latin typeface="Arial Unicode MS"/>
                <a:ea typeface="Arial Unicode MS"/>
              </a:rPr>
              <a:t>forwarding data plane  </a:t>
            </a: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(hardware) operttes in nanosecond timeframe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13" name="Rectangle 5"/>
          <p:cNvSpPr/>
          <p:nvPr/>
        </p:nvSpPr>
        <p:spPr>
          <a:xfrm>
            <a:off x="7477200" y="2076480"/>
            <a:ext cx="2878560" cy="106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i="1" lang="en-US" sz="1600" spc="-1" strike="noStrike">
                <a:solidFill>
                  <a:srgbClr val="cc0000"/>
                </a:solidFill>
                <a:latin typeface="Arial Unicode MS"/>
                <a:ea typeface="Arial Unicode MS"/>
              </a:rPr>
              <a:t>routing, management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i="1" lang="en-US" sz="1600" spc="-1" strike="noStrike">
                <a:solidFill>
                  <a:srgbClr val="cc0000"/>
                </a:solidFill>
                <a:latin typeface="Arial Unicode MS"/>
                <a:ea typeface="Arial Unicode MS"/>
              </a:rPr>
              <a:t>control plane </a:t>
            </a: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(software)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operates in millisecond 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time frame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14" name="Freeform 10"/>
          <p:cNvSpPr/>
          <p:nvPr/>
        </p:nvSpPr>
        <p:spPr>
          <a:xfrm>
            <a:off x="3722760" y="2666880"/>
            <a:ext cx="511560" cy="72000"/>
          </a:xfrm>
          <a:custGeom>
            <a:avLst/>
            <a:gdLst/>
            <a:ahLst/>
            <a:rect l="l" t="t" r="r" b="b"/>
            <a:pathLst>
              <a:path w="512919" h="73266">
                <a:moveTo>
                  <a:pt x="488494" y="73266"/>
                </a:moveTo>
                <a:lnTo>
                  <a:pt x="512919" y="0"/>
                </a:lnTo>
                <a:cubicBezTo>
                  <a:pt x="390795" y="4070"/>
                  <a:pt x="268529" y="5036"/>
                  <a:pt x="146548" y="12211"/>
                </a:cubicBezTo>
                <a:cubicBezTo>
                  <a:pt x="129793" y="13196"/>
                  <a:pt x="114483" y="24422"/>
                  <a:pt x="97699" y="24422"/>
                </a:cubicBezTo>
                <a:cubicBezTo>
                  <a:pt x="64879" y="24422"/>
                  <a:pt x="0" y="12211"/>
                  <a:pt x="0" y="12211"/>
                </a:cubicBezTo>
                <a:lnTo>
                  <a:pt x="512919" y="12211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5" name="Freeform 11"/>
          <p:cNvSpPr/>
          <p:nvPr/>
        </p:nvSpPr>
        <p:spPr>
          <a:xfrm>
            <a:off x="1379520" y="647640"/>
            <a:ext cx="8801640" cy="2196000"/>
          </a:xfrm>
          <a:custGeom>
            <a:avLst/>
            <a:gdLst/>
            <a:ahLst/>
            <a:rect l="l" t="t" r="r" b="b"/>
            <a:pathLst>
              <a:path w="8802811" h="2197979">
                <a:moveTo>
                  <a:pt x="8253255" y="0"/>
                </a:moveTo>
                <a:lnTo>
                  <a:pt x="8289892" y="354119"/>
                </a:lnTo>
                <a:cubicBezTo>
                  <a:pt x="8293963" y="565776"/>
                  <a:pt x="8296057" y="777480"/>
                  <a:pt x="8302104" y="989090"/>
                </a:cubicBezTo>
                <a:cubicBezTo>
                  <a:pt x="8304200" y="1062439"/>
                  <a:pt x="8308222" y="1135763"/>
                  <a:pt x="8314317" y="1208888"/>
                </a:cubicBezTo>
                <a:cubicBezTo>
                  <a:pt x="8316142" y="1230787"/>
                  <a:pt x="8344376" y="1368573"/>
                  <a:pt x="8338741" y="1379842"/>
                </a:cubicBezTo>
                <a:cubicBezTo>
                  <a:pt x="8327228" y="1402867"/>
                  <a:pt x="8314317" y="1306576"/>
                  <a:pt x="8314317" y="1306576"/>
                </a:cubicBezTo>
                <a:cubicBezTo>
                  <a:pt x="8310246" y="1278084"/>
                  <a:pt x="8307253" y="1249416"/>
                  <a:pt x="8302104" y="1221099"/>
                </a:cubicBezTo>
                <a:cubicBezTo>
                  <a:pt x="8299101" y="1204587"/>
                  <a:pt x="8292894" y="1188767"/>
                  <a:pt x="8289892" y="1172255"/>
                </a:cubicBezTo>
                <a:cubicBezTo>
                  <a:pt x="8255975" y="985729"/>
                  <a:pt x="8304437" y="1193793"/>
                  <a:pt x="8253255" y="989090"/>
                </a:cubicBezTo>
                <a:cubicBezTo>
                  <a:pt x="8249184" y="944316"/>
                  <a:pt x="8246400" y="899407"/>
                  <a:pt x="8241043" y="854769"/>
                </a:cubicBezTo>
                <a:cubicBezTo>
                  <a:pt x="8234184" y="797616"/>
                  <a:pt x="8221830" y="741142"/>
                  <a:pt x="8216618" y="683815"/>
                </a:cubicBezTo>
                <a:cubicBezTo>
                  <a:pt x="8212547" y="639041"/>
                  <a:pt x="8216237" y="592868"/>
                  <a:pt x="8204406" y="549494"/>
                </a:cubicBezTo>
                <a:cubicBezTo>
                  <a:pt x="8202264" y="541639"/>
                  <a:pt x="8188123" y="549494"/>
                  <a:pt x="8179981" y="549494"/>
                </a:cubicBezTo>
                <a:cubicBezTo>
                  <a:pt x="8254412" y="566668"/>
                  <a:pt x="8345942" y="574712"/>
                  <a:pt x="8412016" y="622760"/>
                </a:cubicBezTo>
                <a:cubicBezTo>
                  <a:pt x="8435295" y="639688"/>
                  <a:pt x="8454344" y="661962"/>
                  <a:pt x="8473077" y="683815"/>
                </a:cubicBezTo>
                <a:cubicBezTo>
                  <a:pt x="8503283" y="719051"/>
                  <a:pt x="8558564" y="793714"/>
                  <a:pt x="8558564" y="793714"/>
                </a:cubicBezTo>
                <a:cubicBezTo>
                  <a:pt x="8566706" y="818136"/>
                  <a:pt x="8573747" y="842953"/>
                  <a:pt x="8582989" y="866980"/>
                </a:cubicBezTo>
                <a:cubicBezTo>
                  <a:pt x="8594118" y="895913"/>
                  <a:pt x="8610878" y="922718"/>
                  <a:pt x="8619626" y="952457"/>
                </a:cubicBezTo>
                <a:cubicBezTo>
                  <a:pt x="8696833" y="1214937"/>
                  <a:pt x="8583806" y="939035"/>
                  <a:pt x="8692900" y="1184466"/>
                </a:cubicBezTo>
                <a:cubicBezTo>
                  <a:pt x="8696971" y="1208888"/>
                  <a:pt x="8701347" y="1233261"/>
                  <a:pt x="8705112" y="1257732"/>
                </a:cubicBezTo>
                <a:cubicBezTo>
                  <a:pt x="8709489" y="1286179"/>
                  <a:pt x="8710343" y="1315287"/>
                  <a:pt x="8717324" y="1343209"/>
                </a:cubicBezTo>
                <a:cubicBezTo>
                  <a:pt x="8722641" y="1364474"/>
                  <a:pt x="8723911" y="1391524"/>
                  <a:pt x="8741749" y="1404264"/>
                </a:cubicBezTo>
                <a:cubicBezTo>
                  <a:pt x="8758312" y="1416094"/>
                  <a:pt x="8782457" y="1404264"/>
                  <a:pt x="8802811" y="1404264"/>
                </a:cubicBezTo>
                <a:lnTo>
                  <a:pt x="8790599" y="1672906"/>
                </a:lnTo>
                <a:cubicBezTo>
                  <a:pt x="8762103" y="1640343"/>
                  <a:pt x="8734463" y="1607012"/>
                  <a:pt x="8705112" y="1575218"/>
                </a:cubicBezTo>
                <a:cubicBezTo>
                  <a:pt x="8685588" y="1554069"/>
                  <a:pt x="8661601" y="1536976"/>
                  <a:pt x="8644050" y="1514163"/>
                </a:cubicBezTo>
                <a:cubicBezTo>
                  <a:pt x="8620635" y="1483727"/>
                  <a:pt x="8605699" y="1447440"/>
                  <a:pt x="8582989" y="1416475"/>
                </a:cubicBezTo>
                <a:cubicBezTo>
                  <a:pt x="8560794" y="1386213"/>
                  <a:pt x="8533160" y="1360302"/>
                  <a:pt x="8509714" y="1330998"/>
                </a:cubicBezTo>
                <a:cubicBezTo>
                  <a:pt x="8484284" y="1299214"/>
                  <a:pt x="8459970" y="1266525"/>
                  <a:pt x="8436440" y="1233310"/>
                </a:cubicBezTo>
                <a:cubicBezTo>
                  <a:pt x="8390753" y="1168818"/>
                  <a:pt x="8331459" y="1111315"/>
                  <a:pt x="8302104" y="1037934"/>
                </a:cubicBezTo>
                <a:cubicBezTo>
                  <a:pt x="8267999" y="952679"/>
                  <a:pt x="8291374" y="993995"/>
                  <a:pt x="8228830" y="915824"/>
                </a:cubicBezTo>
                <a:cubicBezTo>
                  <a:pt x="8224759" y="903613"/>
                  <a:pt x="8222375" y="890703"/>
                  <a:pt x="8216618" y="879191"/>
                </a:cubicBezTo>
                <a:cubicBezTo>
                  <a:pt x="8210054" y="866064"/>
                  <a:pt x="8197975" y="856047"/>
                  <a:pt x="8192193" y="842558"/>
                </a:cubicBezTo>
                <a:cubicBezTo>
                  <a:pt x="8185581" y="827133"/>
                  <a:pt x="8185874" y="809428"/>
                  <a:pt x="8179981" y="793714"/>
                </a:cubicBezTo>
                <a:cubicBezTo>
                  <a:pt x="8162237" y="746401"/>
                  <a:pt x="8160946" y="750260"/>
                  <a:pt x="8131131" y="720448"/>
                </a:cubicBezTo>
                <a:lnTo>
                  <a:pt x="8118919" y="708237"/>
                </a:lnTo>
                <a:cubicBezTo>
                  <a:pt x="8151485" y="732659"/>
                  <a:pt x="8185112" y="755728"/>
                  <a:pt x="8216618" y="781503"/>
                </a:cubicBezTo>
                <a:cubicBezTo>
                  <a:pt x="8229985" y="792438"/>
                  <a:pt x="8240257" y="806764"/>
                  <a:pt x="8253255" y="818136"/>
                </a:cubicBezTo>
                <a:cubicBezTo>
                  <a:pt x="8303675" y="862248"/>
                  <a:pt x="8321173" y="865438"/>
                  <a:pt x="8363166" y="915824"/>
                </a:cubicBezTo>
                <a:cubicBezTo>
                  <a:pt x="8389226" y="947093"/>
                  <a:pt x="8407656" y="984731"/>
                  <a:pt x="8436440" y="1013512"/>
                </a:cubicBezTo>
                <a:lnTo>
                  <a:pt x="8473077" y="1050145"/>
                </a:lnTo>
                <a:lnTo>
                  <a:pt x="8460865" y="1037934"/>
                </a:lnTo>
                <a:lnTo>
                  <a:pt x="632746" y="2161346"/>
                </a:lnTo>
                <a:lnTo>
                  <a:pt x="1524248" y="2197979"/>
                </a:lnTo>
                <a:lnTo>
                  <a:pt x="1035754" y="2161346"/>
                </a:lnTo>
                <a:cubicBezTo>
                  <a:pt x="712856" y="2131451"/>
                  <a:pt x="1008547" y="2123752"/>
                  <a:pt x="547260" y="2112502"/>
                </a:cubicBezTo>
                <a:cubicBezTo>
                  <a:pt x="37453" y="2100069"/>
                  <a:pt x="-102777" y="2174947"/>
                  <a:pt x="70978" y="2088080"/>
                </a:cubicBez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6" name="Elbow Connector 13"/>
          <p:cNvSpPr/>
          <p:nvPr/>
        </p:nvSpPr>
        <p:spPr>
          <a:xfrm rot="5400000">
            <a:off x="2739240" y="3729600"/>
            <a:ext cx="2472120" cy="346680"/>
          </a:xfrm>
          <a:prstGeom prst="bentConnector3">
            <a:avLst>
              <a:gd name="adj1" fmla="val -60"/>
            </a:avLst>
          </a:prstGeom>
          <a:noFill/>
          <a:ln w="1905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17" name="PlaceHolder 2"/>
          <p:cNvSpPr>
            <a:spLocks noGrp="1"/>
          </p:cNvSpPr>
          <p:nvPr>
            <p:ph/>
          </p:nvPr>
        </p:nvSpPr>
        <p:spPr>
          <a:xfrm>
            <a:off x="2057400" y="1287360"/>
            <a:ext cx="7771320" cy="584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high-level view of generic router architecture: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518" name="Picture 53" descr=""/>
          <p:cNvPicPr/>
          <p:nvPr/>
        </p:nvPicPr>
        <p:blipFill>
          <a:blip r:embed="rId1"/>
          <a:stretch/>
        </p:blipFill>
        <p:spPr>
          <a:xfrm>
            <a:off x="10885680" y="472680"/>
            <a:ext cx="1017360" cy="539280"/>
          </a:xfrm>
          <a:prstGeom prst="rect">
            <a:avLst/>
          </a:prstGeom>
          <a:ln w="0">
            <a:noFill/>
          </a:ln>
        </p:spPr>
      </p:pic>
      <p:sp>
        <p:nvSpPr>
          <p:cNvPr id="1519" name="TextBox 54"/>
          <p:cNvSpPr/>
          <p:nvPr/>
        </p:nvSpPr>
        <p:spPr>
          <a:xfrm>
            <a:off x="213120" y="6550200"/>
            <a:ext cx="11977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5" dur="indefinite" restart="never" nodeType="tmRoot">
          <p:childTnLst>
            <p:seq>
              <p:cTn id="116" dur="indefinite" nodeType="mainSeq">
                <p:childTnLst>
                  <p:par>
                    <p:cTn id="117" nodeType="clickEffect" fill="hold">
                      <p:stCondLst>
                        <p:cond delay="indefinite"/>
                      </p:stCondLst>
                      <p:childTnLst>
                        <p:par>
                          <p:cTn id="11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21" dur="500"/>
                                        <p:tgtEl>
                                          <p:spTgt spid="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24" dur="500"/>
                                        <p:tgtEl>
                                          <p:spTgt spid="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27" dur="500"/>
                                        <p:tgtEl>
                                          <p:spTgt spid="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nodeType="clickEffect" fill="hold">
                      <p:stCondLst>
                        <p:cond delay="indefinite"/>
                      </p:stCondLst>
                      <p:childTnLst>
                        <p:par>
                          <p:cTn id="12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0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32" dur="500"/>
                                        <p:tgtEl>
                                          <p:spTgt spid="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Rectangle 12"/>
          <p:cNvSpPr/>
          <p:nvPr/>
        </p:nvSpPr>
        <p:spPr>
          <a:xfrm>
            <a:off x="3441600" y="1306440"/>
            <a:ext cx="4567680" cy="1835640"/>
          </a:xfrm>
          <a:prstGeom prst="rect">
            <a:avLst/>
          </a:prstGeom>
          <a:solidFill>
            <a:schemeClr val="bg1"/>
          </a:solidFill>
          <a:ln w="19050">
            <a:solidFill>
              <a:srgbClr val="5f5f5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21" name="Rectangle 13"/>
          <p:cNvSpPr/>
          <p:nvPr/>
        </p:nvSpPr>
        <p:spPr>
          <a:xfrm>
            <a:off x="3597120" y="1820880"/>
            <a:ext cx="1416600" cy="827640"/>
          </a:xfrm>
          <a:prstGeom prst="rect">
            <a:avLst/>
          </a:prstGeom>
          <a:solidFill>
            <a:schemeClr val="bg1"/>
          </a:solidFill>
          <a:ln w="28575">
            <a:solidFill>
              <a:srgbClr val="0066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line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termination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2" name="Rectangle 14"/>
          <p:cNvSpPr/>
          <p:nvPr/>
        </p:nvSpPr>
        <p:spPr>
          <a:xfrm>
            <a:off x="5221440" y="1492200"/>
            <a:ext cx="1151280" cy="1408680"/>
          </a:xfrm>
          <a:prstGeom prst="rect">
            <a:avLst/>
          </a:prstGeom>
          <a:solidFill>
            <a:schemeClr val="bg1"/>
          </a:solidFill>
          <a:ln w="28575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23" name="Rectangle 15"/>
          <p:cNvSpPr/>
          <p:nvPr/>
        </p:nvSpPr>
        <p:spPr>
          <a:xfrm>
            <a:off x="6572160" y="1442880"/>
            <a:ext cx="1246680" cy="150372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24" name="Line 16"/>
          <p:cNvSpPr/>
          <p:nvPr/>
        </p:nvSpPr>
        <p:spPr>
          <a:xfrm>
            <a:off x="3165120" y="2232000"/>
            <a:ext cx="424080" cy="360"/>
          </a:xfrm>
          <a:prstGeom prst="line">
            <a:avLst/>
          </a:prstGeom>
          <a:ln w="2857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25" name="Line 30"/>
          <p:cNvSpPr/>
          <p:nvPr/>
        </p:nvSpPr>
        <p:spPr>
          <a:xfrm>
            <a:off x="5033880" y="2211120"/>
            <a:ext cx="190440" cy="1800"/>
          </a:xfrm>
          <a:prstGeom prst="line">
            <a:avLst/>
          </a:prstGeom>
          <a:ln w="2857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26" name="Line 31"/>
          <p:cNvSpPr/>
          <p:nvPr/>
        </p:nvSpPr>
        <p:spPr>
          <a:xfrm>
            <a:off x="6376680" y="2168280"/>
            <a:ext cx="190800" cy="1800"/>
          </a:xfrm>
          <a:prstGeom prst="line">
            <a:avLst/>
          </a:prstGeom>
          <a:ln w="2857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27" name="Line 32"/>
          <p:cNvSpPr/>
          <p:nvPr/>
        </p:nvSpPr>
        <p:spPr>
          <a:xfrm flipV="1">
            <a:off x="7767360" y="2209680"/>
            <a:ext cx="736560" cy="1440"/>
          </a:xfrm>
          <a:prstGeom prst="line">
            <a:avLst/>
          </a:prstGeom>
          <a:ln w="2857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28" name="Rectangle 33"/>
          <p:cNvSpPr/>
          <p:nvPr/>
        </p:nvSpPr>
        <p:spPr>
          <a:xfrm>
            <a:off x="5254560" y="1801800"/>
            <a:ext cx="1054440" cy="82764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link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layer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protocol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(receive)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9" name="Text Box 35"/>
          <p:cNvSpPr/>
          <p:nvPr/>
        </p:nvSpPr>
        <p:spPr>
          <a:xfrm>
            <a:off x="6523560" y="1455840"/>
            <a:ext cx="141120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lookup,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forwarding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queueing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30" name="PlaceHolder 1"/>
          <p:cNvSpPr>
            <a:spLocks noGrp="1"/>
          </p:cNvSpPr>
          <p:nvPr>
            <p:ph type="title"/>
          </p:nvPr>
        </p:nvSpPr>
        <p:spPr>
          <a:xfrm>
            <a:off x="1896120" y="281160"/>
            <a:ext cx="7771320" cy="608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Input Port Functions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31" name="PlaceHolder 2"/>
          <p:cNvSpPr>
            <a:spLocks noGrp="1"/>
          </p:cNvSpPr>
          <p:nvPr>
            <p:ph/>
          </p:nvPr>
        </p:nvSpPr>
        <p:spPr>
          <a:xfrm>
            <a:off x="4917960" y="3746520"/>
            <a:ext cx="5455080" cy="266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9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99"/>
                </a:solidFill>
                <a:latin typeface="Arial Unicode MS"/>
                <a:ea typeface="Arial Unicode MS"/>
              </a:rPr>
              <a:t>decentralized switching</a:t>
            </a:r>
            <a:r>
              <a:rPr b="0" i="1" lang="en-US" sz="2400" spc="-1" strike="noStrike">
                <a:solidFill>
                  <a:srgbClr val="000099"/>
                </a:solidFill>
                <a:latin typeface="Arial Unicode MS"/>
                <a:ea typeface="Arial Unicode MS"/>
              </a:rPr>
              <a:t>:</a:t>
            </a:r>
            <a:r>
              <a:rPr b="0" lang="en-US" sz="2400" spc="-1" strike="noStrike">
                <a:solidFill>
                  <a:srgbClr val="000099"/>
                </a:solidFill>
                <a:latin typeface="Arial Unicode MS"/>
                <a:ea typeface="Arial Unicode MS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using header field values, lookup output port using forwarding table in input port memory </a:t>
            </a:r>
            <a:r>
              <a:rPr b="0" i="1" lang="en-US" sz="2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(“match plus action”)</a:t>
            </a:r>
            <a:endParaRPr b="0" lang="en-US" sz="2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goal: complete input port processing at ‘line speed’</a:t>
            </a:r>
            <a:endParaRPr b="0" lang="en-US" sz="2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queuing: if datagrams arrive faster than forwarding rate into switch fabric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532" name="Text Box 5"/>
          <p:cNvSpPr/>
          <p:nvPr/>
        </p:nvSpPr>
        <p:spPr>
          <a:xfrm>
            <a:off x="1568520" y="3054240"/>
            <a:ext cx="24886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99"/>
                </a:solidFill>
                <a:latin typeface="Arial Unicode MS"/>
                <a:ea typeface="Arial Unicode MS"/>
              </a:rPr>
              <a:t>physical layer:</a:t>
            </a:r>
            <a:endParaRPr b="0" lang="en-US" sz="20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bit-level reception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33" name="Text Box 6"/>
          <p:cNvSpPr/>
          <p:nvPr/>
        </p:nvSpPr>
        <p:spPr>
          <a:xfrm>
            <a:off x="1963440" y="3782880"/>
            <a:ext cx="208152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99"/>
                </a:solidFill>
                <a:latin typeface="Arial Unicode MS"/>
                <a:ea typeface="Arial Unicode MS"/>
              </a:rPr>
              <a:t>data link layer:</a:t>
            </a:r>
            <a:endParaRPr b="0" lang="en-US" sz="20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e.g., Ethernet</a:t>
            </a:r>
            <a:endParaRPr b="0" lang="en-US" sz="20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see chapter 5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34" name="Line 45"/>
          <p:cNvSpPr/>
          <p:nvPr/>
        </p:nvSpPr>
        <p:spPr>
          <a:xfrm>
            <a:off x="8493120" y="690480"/>
            <a:ext cx="10800" cy="28652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5" name="Rectangle 46"/>
          <p:cNvSpPr/>
          <p:nvPr/>
        </p:nvSpPr>
        <p:spPr>
          <a:xfrm>
            <a:off x="8585280" y="1819440"/>
            <a:ext cx="1054440" cy="82764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switch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fabric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536" name="Group 56"/>
          <p:cNvGrpSpPr/>
          <p:nvPr/>
        </p:nvGrpSpPr>
        <p:grpSpPr>
          <a:xfrm>
            <a:off x="6699240" y="2062080"/>
            <a:ext cx="992520" cy="467280"/>
            <a:chOff x="6699240" y="2062080"/>
            <a:chExt cx="992520" cy="467280"/>
          </a:xfrm>
        </p:grpSpPr>
        <p:sp>
          <p:nvSpPr>
            <p:cNvPr id="1537" name="Rectangle 47"/>
            <p:cNvSpPr/>
            <p:nvPr/>
          </p:nvSpPr>
          <p:spPr>
            <a:xfrm>
              <a:off x="6699240" y="2062080"/>
              <a:ext cx="992520" cy="467280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8" name="Line 48"/>
            <p:cNvSpPr/>
            <p:nvPr/>
          </p:nvSpPr>
          <p:spPr>
            <a:xfrm>
              <a:off x="6829200" y="2071080"/>
              <a:ext cx="1800" cy="447840"/>
            </a:xfrm>
            <a:prstGeom prst="line">
              <a:avLst/>
            </a:prstGeom>
            <a:ln w="381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9" name="Line 49"/>
            <p:cNvSpPr/>
            <p:nvPr/>
          </p:nvSpPr>
          <p:spPr>
            <a:xfrm>
              <a:off x="6936120" y="2074320"/>
              <a:ext cx="1800" cy="445680"/>
            </a:xfrm>
            <a:prstGeom prst="line">
              <a:avLst/>
            </a:prstGeom>
            <a:ln w="381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0" name="Line 50"/>
            <p:cNvSpPr/>
            <p:nvPr/>
          </p:nvSpPr>
          <p:spPr>
            <a:xfrm>
              <a:off x="7044120" y="2070360"/>
              <a:ext cx="1800" cy="447480"/>
            </a:xfrm>
            <a:prstGeom prst="line">
              <a:avLst/>
            </a:prstGeom>
            <a:ln w="381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1" name="Line 51"/>
            <p:cNvSpPr/>
            <p:nvPr/>
          </p:nvSpPr>
          <p:spPr>
            <a:xfrm>
              <a:off x="7149960" y="2071080"/>
              <a:ext cx="2160" cy="447840"/>
            </a:xfrm>
            <a:prstGeom prst="line">
              <a:avLst/>
            </a:prstGeom>
            <a:ln w="381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2" name="Line 52"/>
            <p:cNvSpPr/>
            <p:nvPr/>
          </p:nvSpPr>
          <p:spPr>
            <a:xfrm>
              <a:off x="7257960" y="2070360"/>
              <a:ext cx="2160" cy="447480"/>
            </a:xfrm>
            <a:prstGeom prst="line">
              <a:avLst/>
            </a:prstGeom>
            <a:ln w="381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3" name="Line 53"/>
            <p:cNvSpPr/>
            <p:nvPr/>
          </p:nvSpPr>
          <p:spPr>
            <a:xfrm>
              <a:off x="7364160" y="2070360"/>
              <a:ext cx="1800" cy="447480"/>
            </a:xfrm>
            <a:prstGeom prst="line">
              <a:avLst/>
            </a:prstGeom>
            <a:ln w="381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4" name="Line 54"/>
            <p:cNvSpPr/>
            <p:nvPr/>
          </p:nvSpPr>
          <p:spPr>
            <a:xfrm>
              <a:off x="7473960" y="2071080"/>
              <a:ext cx="1800" cy="447840"/>
            </a:xfrm>
            <a:prstGeom prst="line">
              <a:avLst/>
            </a:prstGeom>
            <a:ln w="381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5" name="Line 55"/>
            <p:cNvSpPr/>
            <p:nvPr/>
          </p:nvSpPr>
          <p:spPr>
            <a:xfrm>
              <a:off x="7577280" y="2074320"/>
              <a:ext cx="1800" cy="445680"/>
            </a:xfrm>
            <a:prstGeom prst="line">
              <a:avLst/>
            </a:prstGeom>
            <a:ln w="381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46" name="Line 58"/>
          <p:cNvSpPr/>
          <p:nvPr/>
        </p:nvSpPr>
        <p:spPr>
          <a:xfrm flipV="1">
            <a:off x="3909960" y="2743200"/>
            <a:ext cx="446040" cy="490320"/>
          </a:xfrm>
          <a:prstGeom prst="line">
            <a:avLst/>
          </a:prstGeom>
          <a:ln w="19050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7" name="Line 59"/>
          <p:cNvSpPr/>
          <p:nvPr/>
        </p:nvSpPr>
        <p:spPr>
          <a:xfrm flipV="1">
            <a:off x="3929040" y="2939760"/>
            <a:ext cx="1193760" cy="1338480"/>
          </a:xfrm>
          <a:prstGeom prst="line">
            <a:avLst/>
          </a:prstGeom>
          <a:ln w="19050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8" name="Line 60"/>
          <p:cNvSpPr/>
          <p:nvPr/>
        </p:nvSpPr>
        <p:spPr>
          <a:xfrm flipV="1">
            <a:off x="6433920" y="3070080"/>
            <a:ext cx="669960" cy="790560"/>
          </a:xfrm>
          <a:prstGeom prst="line">
            <a:avLst/>
          </a:prstGeom>
          <a:ln w="19050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549" name="Picture 30" descr=""/>
          <p:cNvPicPr/>
          <p:nvPr/>
        </p:nvPicPr>
        <p:blipFill>
          <a:blip r:embed="rId1"/>
          <a:stretch/>
        </p:blipFill>
        <p:spPr>
          <a:xfrm>
            <a:off x="10885680" y="472680"/>
            <a:ext cx="1017360" cy="539280"/>
          </a:xfrm>
          <a:prstGeom prst="rect">
            <a:avLst/>
          </a:prstGeom>
          <a:ln w="0">
            <a:noFill/>
          </a:ln>
        </p:spPr>
      </p:pic>
      <p:sp>
        <p:nvSpPr>
          <p:cNvPr id="1550" name="TextBox 31"/>
          <p:cNvSpPr/>
          <p:nvPr/>
        </p:nvSpPr>
        <p:spPr>
          <a:xfrm>
            <a:off x="213120" y="6550200"/>
            <a:ext cx="11977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Application>LibreOffice/7.3.7.2$Linux_X86_64 LibreOffice_project/30$Build-2</Application>
  <AppVersion>15.0000</AppVersion>
  <Words>2422</Words>
  <Paragraphs>795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2022-12-21T10:52:22Z</dcterms:created>
  <dc:creator>Muhammad Faran Tahir</dc:creator>
  <dc:description/>
  <dc:language>en-US</dc:language>
  <cp:lastModifiedBy/>
  <dcterms:modified xsi:type="dcterms:W3CDTF">2023-02-05T11:26:32Z</dcterms:modified>
  <cp:revision>44</cp:revision>
  <dc:subject/>
  <dc:title>Networks &amp; Security  Lecture-4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3</vt:i4>
  </property>
  <property fmtid="{D5CDD505-2E9C-101B-9397-08002B2CF9AE}" pid="3" name="PresentationFormat">
    <vt:lpwstr>Widescreen</vt:lpwstr>
  </property>
  <property fmtid="{D5CDD505-2E9C-101B-9397-08002B2CF9AE}" pid="4" name="Slides">
    <vt:i4>39</vt:i4>
  </property>
</Properties>
</file>