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77" r:id="rId10"/>
    <p:sldId id="278" r:id="rId11"/>
    <p:sldId id="285" r:id="rId12"/>
    <p:sldId id="280" r:id="rId13"/>
    <p:sldId id="284" r:id="rId14"/>
    <p:sldId id="281" r:id="rId15"/>
    <p:sldId id="266" r:id="rId16"/>
    <p:sldId id="287" r:id="rId17"/>
    <p:sldId id="269" r:id="rId18"/>
    <p:sldId id="282" r:id="rId19"/>
    <p:sldId id="283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30" autoAdjust="0"/>
  </p:normalViewPr>
  <p:slideViewPr>
    <p:cSldViewPr snapToGrid="0">
      <p:cViewPr varScale="1">
        <p:scale>
          <a:sx n="71" d="100"/>
          <a:sy n="71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8422-E51C-4F85-876D-B4485F7BD6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0274-0375-4BC9-BC63-4173DCE5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https://www.holoniq.com/2030/</a:t>
            </a:r>
          </a:p>
          <a:p>
            <a:r>
              <a:rPr lang="en-US" dirty="0"/>
              <a:t>http://www.holoniq.com/wp-content/uploads/2018/06/HolonIQ-Education-in-2030.pdf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4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13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54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93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5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1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2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5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65A-B155-4D8F-A038-C769E4F8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097" y="2124835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Efficiency of Public Expenditure on Education—OECD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837C-F2AF-48BE-B3EA-10CCC04A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868" y="396176"/>
            <a:ext cx="6278880" cy="74371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ETM540-Group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F60259-9016-4485-9751-E5CF568092B0}"/>
              </a:ext>
            </a:extLst>
          </p:cNvPr>
          <p:cNvSpPr txBox="1">
            <a:spLocks/>
          </p:cNvSpPr>
          <p:nvPr/>
        </p:nvSpPr>
        <p:spPr>
          <a:xfrm>
            <a:off x="1652016" y="4047110"/>
            <a:ext cx="9144000" cy="20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Andey Nunes</a:t>
            </a:r>
          </a:p>
          <a:p>
            <a:r>
              <a:rPr lang="en-US" dirty="0"/>
              <a:t>Aparna Gandikota</a:t>
            </a:r>
          </a:p>
          <a:p>
            <a:r>
              <a:rPr lang="en-US" dirty="0"/>
              <a:t>Jordan Hilton</a:t>
            </a:r>
          </a:p>
          <a:p>
            <a:r>
              <a:rPr lang="en-US" dirty="0"/>
              <a:t>Mohamed Sheikh</a:t>
            </a:r>
          </a:p>
          <a:p>
            <a:r>
              <a:rPr lang="en-US" dirty="0"/>
              <a:t>Samira Akther</a:t>
            </a: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F170-FB11-4DCA-B0D3-DCFA99C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17" y="245656"/>
            <a:ext cx="9510656" cy="656851"/>
          </a:xfrm>
        </p:spPr>
        <p:txBody>
          <a:bodyPr>
            <a:normAutofit/>
          </a:bodyPr>
          <a:lstStyle/>
          <a:p>
            <a:r>
              <a:rPr lang="en-US" dirty="0"/>
              <a:t>Results—Efficiency Scores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1BB871-4874-4507-B870-6C576C974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8993" y="2128354"/>
            <a:ext cx="4302135" cy="2601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74D3-C3D8-4EEB-A1B9-2A07B2C79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7" y="1085387"/>
            <a:ext cx="7980170" cy="49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4CD909-BDF7-4572-B8C8-CA59688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518"/>
            <a:ext cx="6713668" cy="1248522"/>
          </a:xfrm>
        </p:spPr>
        <p:txBody>
          <a:bodyPr>
            <a:normAutofit/>
          </a:bodyPr>
          <a:lstStyle/>
          <a:p>
            <a:r>
              <a:rPr lang="en-US" dirty="0"/>
              <a:t>Results--Benchmarking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C9321-F045-4264-81C5-6C3B9B09D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4" y="1295136"/>
            <a:ext cx="8667786" cy="4267727"/>
          </a:xfrm>
        </p:spPr>
      </p:pic>
    </p:spTree>
    <p:extLst>
      <p:ext uri="{BB962C8B-B14F-4D97-AF65-F5344CB8AC3E}">
        <p14:creationId xmlns:p14="http://schemas.microsoft.com/office/powerpoint/2010/main" val="22987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56C8-C6A2-4D29-AF1C-4E8FC5D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Output—Model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9CA0C-60D9-4F8B-AD9E-01849188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4" y="1635171"/>
            <a:ext cx="10883942" cy="32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F023-50E5-45DF-938C-7E944901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3"/>
            <a:ext cx="10515600" cy="1112582"/>
          </a:xfrm>
        </p:spPr>
        <p:txBody>
          <a:bodyPr/>
          <a:lstStyle/>
          <a:p>
            <a:r>
              <a:rPr lang="en-US" dirty="0"/>
              <a:t>M.O Benchmark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C2842-4460-4D81-BB3A-27D9534E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9" y="1093652"/>
            <a:ext cx="7831567" cy="4837882"/>
          </a:xfrm>
        </p:spPr>
      </p:pic>
    </p:spTree>
    <p:extLst>
      <p:ext uri="{BB962C8B-B14F-4D97-AF65-F5344CB8AC3E}">
        <p14:creationId xmlns:p14="http://schemas.microsoft.com/office/powerpoint/2010/main" val="427174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B83A-1E11-499E-9FB6-CEDF610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Outputs—Results (Efficiencies)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1721A-BF62-41A5-B388-FF13BA1E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671" y="4519613"/>
            <a:ext cx="4848225" cy="154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186E1-2D1D-463C-B1AF-D258B513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20" y="1690688"/>
            <a:ext cx="5191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AAB0C-4C60-409C-8CAC-934D96F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4" y="276186"/>
            <a:ext cx="9224524" cy="63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A848-78BC-4021-9BEE-75041160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2A62-4CF9-45CF-967D-52914457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Given a sum amount of money, determine how to spend that sum that money most efficiently.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0013D-D0AC-4912-A3A1-5EB530DE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78" y="2569547"/>
            <a:ext cx="5180180" cy="39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7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F81D-7724-4FA2-AA4F-C8905E5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A5F58-C032-4F4B-9EEB-C3D8DCA3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7" y="1497050"/>
            <a:ext cx="10363413" cy="42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4CDDB-6F55-473D-8A9B-E4345CFC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1342" y="0"/>
            <a:ext cx="622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B65FF-942E-40AC-89B5-EB208C83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00" y="138594"/>
            <a:ext cx="7244428" cy="447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021AF-E104-4569-AF46-D9AA0E620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8770" y="4925006"/>
            <a:ext cx="7548205" cy="193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BA7-3BF3-4D55-B381-5844590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6A856-D08F-41E5-BEB2-9AC34474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59"/>
            <a:ext cx="7940040" cy="1844041"/>
          </a:xfrm>
        </p:spPr>
        <p:txBody>
          <a:bodyPr/>
          <a:lstStyle/>
          <a:p>
            <a:r>
              <a:rPr lang="en-US" dirty="0"/>
              <a:t>Education is considered the backbone of any developed society and it’s a vital component of all in calculating the HDI</a:t>
            </a:r>
          </a:p>
        </p:txBody>
      </p:sp>
      <p:pic>
        <p:nvPicPr>
          <p:cNvPr id="1028" name="Picture 4" descr="http://hdr.undp.org/sites/default/files/hdi.png">
            <a:extLst>
              <a:ext uri="{FF2B5EF4-FFF2-40B4-BE49-F238E27FC236}">
                <a16:creationId xmlns:a16="http://schemas.microsoft.com/office/drawing/2014/main" id="{A1C74B74-752A-416F-A279-00100851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5" y="3098202"/>
            <a:ext cx="9555041" cy="169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7BA9-DC0F-4DB8-AA95-B13992E9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033" y="2559684"/>
            <a:ext cx="4755776" cy="1325563"/>
          </a:xfrm>
        </p:spPr>
        <p:txBody>
          <a:bodyPr/>
          <a:lstStyle/>
          <a:p>
            <a:pPr algn="ctr"/>
            <a:r>
              <a:rPr lang="en-US" dirty="0"/>
              <a:t>Questions!!!</a:t>
            </a:r>
          </a:p>
        </p:txBody>
      </p:sp>
    </p:spTree>
    <p:extLst>
      <p:ext uri="{BB962C8B-B14F-4D97-AF65-F5344CB8AC3E}">
        <p14:creationId xmlns:p14="http://schemas.microsoft.com/office/powerpoint/2010/main" val="259789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F5C0-A40D-4097-9A61-D98FD4C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3"/>
            <a:ext cx="7348369" cy="95723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and projected Global Spending on education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52412D5-A359-43B1-8298-790109F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62" y="134263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1B0C-B78B-4BE3-AC27-677ACF2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4146-C183-463B-8EEC-226A1091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737"/>
            <a:ext cx="8596668" cy="3880773"/>
          </a:xfrm>
        </p:spPr>
        <p:txBody>
          <a:bodyPr/>
          <a:lstStyle/>
          <a:p>
            <a:r>
              <a:rPr lang="en-US" sz="2000" dirty="0"/>
              <a:t>Standards for Measuring performance</a:t>
            </a:r>
          </a:p>
          <a:p>
            <a:r>
              <a:rPr lang="en-US" sz="2000" dirty="0"/>
              <a:t>Reliable data collecting agencies.</a:t>
            </a:r>
          </a:p>
          <a:p>
            <a:r>
              <a:rPr lang="en-US" sz="2000" dirty="0"/>
              <a:t>Benchmarking relative performances and efficiencies in individual systems.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514D-0273-434B-894C-83A26F1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8C24-5E31-406D-B64F-4E9DC433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27" y="1579676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Programme for International Student Assessment</a:t>
            </a:r>
          </a:p>
          <a:p>
            <a:r>
              <a:rPr lang="en-US" sz="2000" dirty="0"/>
              <a:t>Measures 15 year old on performance in Science, Math and Reading.</a:t>
            </a:r>
          </a:p>
          <a:p>
            <a:pPr lvl="1"/>
            <a:r>
              <a:rPr lang="en-US" sz="2000" dirty="0"/>
              <a:t>Every 3 years</a:t>
            </a:r>
          </a:p>
          <a:p>
            <a:r>
              <a:rPr lang="en-US" sz="2000" dirty="0"/>
              <a:t> PISA has been performing these assessments since 2000 and published data is available to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24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7EE-7775-4519-9EC0-A86025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3CB9-FEC6-4636-9061-68949F74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755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Use the latest available PISA data (2015) to benchmark educational efficiencies of OECD countries.</a:t>
            </a:r>
          </a:p>
          <a:p>
            <a:r>
              <a:rPr lang="en-US" sz="2000" dirty="0"/>
              <a:t>Extend efficiencies to determine how best to distribute additional money to improve overall performance.</a:t>
            </a:r>
          </a:p>
          <a:p>
            <a:r>
              <a:rPr lang="en-US" sz="2000" dirty="0"/>
              <a:t>Technique Utilized for this project</a:t>
            </a:r>
          </a:p>
          <a:p>
            <a:pPr lvl="1"/>
            <a:r>
              <a:rPr lang="en-US" sz="2000" dirty="0"/>
              <a:t>DEA</a:t>
            </a:r>
          </a:p>
          <a:p>
            <a:pPr lvl="1"/>
            <a:r>
              <a:rPr lang="en-US" sz="2000" dirty="0"/>
              <a:t>Linear Programming with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FC3-C33D-4D60-B3C8-CEFF516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B8C-C101-4590-B8FE-9112717C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0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Single Output: </a:t>
            </a:r>
          </a:p>
          <a:p>
            <a:pPr lvl="1"/>
            <a:r>
              <a:rPr lang="en-US" sz="2000" dirty="0"/>
              <a:t>Average PISA performance scores (Science, Reading and Mathematics.</a:t>
            </a:r>
          </a:p>
          <a:p>
            <a:pPr lvl="1"/>
            <a:r>
              <a:rPr lang="en-US" sz="2000" dirty="0"/>
              <a:t>Total Spending per student in dollars.</a:t>
            </a:r>
          </a:p>
          <a:p>
            <a:r>
              <a:rPr lang="en-US" sz="2000" dirty="0"/>
              <a:t>Multiple Output: </a:t>
            </a:r>
          </a:p>
          <a:p>
            <a:pPr lvl="1"/>
            <a:r>
              <a:rPr lang="en-US" sz="2000" dirty="0"/>
              <a:t>Total Spending per student in dollars.</a:t>
            </a:r>
          </a:p>
          <a:p>
            <a:pPr lvl="1"/>
            <a:r>
              <a:rPr lang="en-US" sz="2000" dirty="0"/>
              <a:t>Science, Reading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4077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F7AC-7761-4FC0-8E06-F9C14C4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B5A6-A765-460B-B2A7-8078B46E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737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Output Oriented model.</a:t>
            </a:r>
          </a:p>
          <a:p>
            <a:r>
              <a:rPr lang="en-US" sz="2000" dirty="0"/>
              <a:t>Variable returns to 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792F7-2EFD-442B-BCAC-66A9AD289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43" y="2901877"/>
            <a:ext cx="4829737" cy="27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D038-FBB2-45FC-8ABD-F26461F1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dirty="0"/>
              <a:t>Implementation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CFB19-9D07-45C3-9CB0-C777DD6E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3" y="1729123"/>
            <a:ext cx="8696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288</Words>
  <Application>Microsoft Office PowerPoint</Application>
  <PresentationFormat>Widescreen</PresentationFormat>
  <Paragraphs>56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Efficiency of Public Expenditure on Education—OECD Countries</vt:lpstr>
      <vt:lpstr>Background</vt:lpstr>
      <vt:lpstr>Current and projected Global Spending on education</vt:lpstr>
      <vt:lpstr>Global Industry Needs</vt:lpstr>
      <vt:lpstr>PISA</vt:lpstr>
      <vt:lpstr>Project Scope </vt:lpstr>
      <vt:lpstr>Our Variables</vt:lpstr>
      <vt:lpstr>DEA Analysis</vt:lpstr>
      <vt:lpstr>Implementation of the Model</vt:lpstr>
      <vt:lpstr>Results—Efficiency Scores</vt:lpstr>
      <vt:lpstr>Results--Benchmarking</vt:lpstr>
      <vt:lpstr>Multiple Output—Model Implementation</vt:lpstr>
      <vt:lpstr>M.O Benchmark</vt:lpstr>
      <vt:lpstr>Multiple Outputs—Results (Efficiencies)</vt:lpstr>
      <vt:lpstr>PowerPoint Presentation</vt:lpstr>
      <vt:lpstr>Linear Program Model</vt:lpstr>
      <vt:lpstr>Implementing the model</vt:lpstr>
      <vt:lpstr>PowerPoint Presentation</vt:lpstr>
      <vt:lpstr>PowerPoint Presentation</vt:lpstr>
      <vt:lpstr>Questions!!!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Public Expenditure on Education—OECD Countries</dc:title>
  <dc:creator>Mohamed Sheikh</dc:creator>
  <cp:lastModifiedBy>Mohamed Sheikh</cp:lastModifiedBy>
  <cp:revision>39</cp:revision>
  <dcterms:created xsi:type="dcterms:W3CDTF">2019-03-11T11:25:12Z</dcterms:created>
  <dcterms:modified xsi:type="dcterms:W3CDTF">2019-03-13T01:44:38Z</dcterms:modified>
</cp:coreProperties>
</file>