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4" r:id="rId14"/>
    <p:sldId id="275" r:id="rId15"/>
    <p:sldId id="262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30" autoAdjust="0"/>
  </p:normalViewPr>
  <p:slideViewPr>
    <p:cSldViewPr snapToGrid="0">
      <p:cViewPr varScale="1">
        <p:scale>
          <a:sx n="68" d="100"/>
          <a:sy n="68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8422-E51C-4F85-876D-B4485F7BD6E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0274-0375-4BC9-BC63-4173DCE5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https://www.holoniq.com/2030/</a:t>
            </a:r>
          </a:p>
          <a:p>
            <a:r>
              <a:rPr lang="en-US" dirty="0"/>
              <a:t>http://www.holoniq.com/wp-content/uploads/2018/06/HolonIQ-Education-in-2030.pdf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Little convoluted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F4A-2D93-4A5C-A390-1C3147D9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9B60A-1F33-43B7-A5D5-4D2BFC5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4FDF-EB07-4B30-8C3A-9F5C33D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7129-8CF9-4868-A18A-3870584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9C08-EED1-4FF3-801E-3B9D80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29C-9E7C-49EA-AB03-AB909E91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60571-B4F9-4C51-BBE7-E101C504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B7CA-D7BF-4DA5-BA2F-E04B03A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E20F-95E9-4D82-AC0F-A6C4177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E8F5-FFD5-479E-90D3-9246F47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27991-852C-4D56-B3E4-0D34531F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0D11-2F88-40C0-B420-F911B5E5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91B8-A67D-4187-9C6C-0B50716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7184-17FD-4DF0-AEB0-AF199268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3EB4-07EA-46DE-A9AC-EF572F0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FADC-44D9-40B1-B0D9-29F59E5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FAC3-0E87-43E1-8525-80AB9015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5C3F-4794-47D0-B510-05837D6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942D-7319-4580-852F-260550F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5B5F-AE4D-4E0C-B71C-A69590C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774A-B704-4787-B9A1-3B916613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E69F-49B9-482D-B4A0-BDF84CE0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0249-CF89-4A7B-8E8D-A881D06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EDC6-5477-4951-9677-CEFCA56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FC56-6A28-4840-969E-AFF8D019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8A66-964F-4363-BBD8-2CE247A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836D-7600-40CD-BD03-F5A08107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641A3-76E7-4368-BC3A-F3D2AF78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E60D-1D3B-42DA-ABE9-00B6F10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AB6A-35CE-40B7-8034-83ED8BC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26DB-CD3C-4A34-8A09-BBA1F76F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AD8B-0B9F-4270-AEC9-322B62A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C6EB-3B52-4D5A-B8C2-AFAC557D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5867-BD29-4CBD-BEAD-79370C91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466A6-4955-427B-BE02-EA9D1216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62ADB-09F6-4ACD-B2B9-C7E8361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23EF6-85EA-43A9-B5D0-3758DBE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F0E98-2356-4261-AF6D-7B1A942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AF630-8B92-4E3A-A991-E8FCCD7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27E9-75EB-4A14-8441-7D4A96F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2DBCE-018D-4317-B24C-C219377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C6003-D10B-429B-A28B-0A3E94B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013DC-9D7F-4056-915B-C845ADA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DDF09-52E3-4E13-B0EF-3A31F8A7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99FBF-4219-40B3-AA28-1E9885C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FF1D-28BF-4BB1-839B-8CC14C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C4CD-5A83-43B5-9579-B8CF6471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49C8-8B07-48AC-9C07-6CCC31B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5D27-2AE6-4B35-8C42-EA5C68CD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1651-0863-4A89-A889-6055C8D0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D13B-DE07-4C0E-B2DE-4362108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971-17F7-4A77-99DC-728AA46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750-5A37-420D-83A1-7351F6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EA0D5-1058-41E7-A7B2-55204CB5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4A2A-1AD3-40EB-905F-9E53BB0E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F640-0DAC-4AF7-A937-F2CB941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EDA0-3A78-410F-AFE0-5933F309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32008-E904-418E-A2A0-E62109E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44DA4-0D77-47E6-A4E0-FB9162F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4244-F2DC-4D05-9EAD-D9B393FA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0740-562B-470A-BB56-0F1CDC013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52C-E438-49C6-9E24-BD1801161A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8193-287D-424F-8F82-B4D504E8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2B7B-2610-4E8C-BE88-A8083BF4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65A-B155-4D8F-A038-C769E4F84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Public Expenditure on Education—OECD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837C-F2AF-48BE-B3EA-10CCC04A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585216"/>
            <a:ext cx="6278880" cy="743712"/>
          </a:xfrm>
        </p:spPr>
        <p:txBody>
          <a:bodyPr>
            <a:normAutofit/>
          </a:bodyPr>
          <a:lstStyle/>
          <a:p>
            <a:r>
              <a:rPr lang="en-US" sz="2800" dirty="0"/>
              <a:t>ETM540-Group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F60259-9016-4485-9751-E5CF568092B0}"/>
              </a:ext>
            </a:extLst>
          </p:cNvPr>
          <p:cNvSpPr txBox="1">
            <a:spLocks/>
          </p:cNvSpPr>
          <p:nvPr/>
        </p:nvSpPr>
        <p:spPr>
          <a:xfrm>
            <a:off x="1652016" y="4047110"/>
            <a:ext cx="9144000" cy="20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Andey Nunes</a:t>
            </a:r>
          </a:p>
          <a:p>
            <a:r>
              <a:rPr lang="en-US" dirty="0"/>
              <a:t>Aparna raghuram</a:t>
            </a:r>
          </a:p>
          <a:p>
            <a:r>
              <a:rPr lang="en-US" dirty="0"/>
              <a:t>Jordan Hilton</a:t>
            </a:r>
          </a:p>
          <a:p>
            <a:r>
              <a:rPr lang="en-US" dirty="0"/>
              <a:t>Mohamed Sheikh</a:t>
            </a:r>
          </a:p>
          <a:p>
            <a:r>
              <a:rPr lang="en-US" dirty="0"/>
              <a:t>Samira Akhter</a:t>
            </a: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B8586-473A-432B-B813-70C3CE94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07" y="1891077"/>
            <a:ext cx="9832986" cy="35953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2CA872-40C4-492B-8268-C5F6452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Previous graph was little convoluted, lets use ggplot</a:t>
            </a:r>
          </a:p>
        </p:txBody>
      </p:sp>
    </p:spTree>
    <p:extLst>
      <p:ext uri="{BB962C8B-B14F-4D97-AF65-F5344CB8AC3E}">
        <p14:creationId xmlns:p14="http://schemas.microsoft.com/office/powerpoint/2010/main" val="286327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AAB0C-4C60-409C-8CAC-934D96F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4" y="276186"/>
            <a:ext cx="9224524" cy="63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7BC-8F96-42C0-9437-96A4E25E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as % GDP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9613F-C62F-4A93-812E-40BA7FC1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" y="1511544"/>
            <a:ext cx="7576845" cy="2694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8A94A-4A09-4463-AC2D-069ECB50A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9153" y="4427293"/>
            <a:ext cx="4323838" cy="21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55BE-5D80-40DB-9A24-7FEDBF96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E8EA-4B9D-4DF4-BCD4-2C8CFBED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1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08FB-3069-415B-BE83-8304B610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79CD-172F-4555-9EF1-D5288066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DD3-4FC8-40EC-9CE6-B874524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001E09-7002-4140-B435-29CF824C5CD8}"/>
              </a:ext>
            </a:extLst>
          </p:cNvPr>
          <p:cNvGrpSpPr/>
          <p:nvPr/>
        </p:nvGrpSpPr>
        <p:grpSpPr>
          <a:xfrm>
            <a:off x="4884519" y="3929763"/>
            <a:ext cx="1070091" cy="877944"/>
            <a:chOff x="5194008" y="4112643"/>
            <a:chExt cx="1070091" cy="8779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A41B11-7F86-4CD4-9E01-9A01B37F72FC}"/>
                    </a:ext>
                  </a:extLst>
                </p:cNvPr>
                <p:cNvSpPr txBox="1"/>
                <p:nvPr/>
              </p:nvSpPr>
              <p:spPr>
                <a:xfrm>
                  <a:off x="5201051" y="4112643"/>
                  <a:ext cx="1063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A41B11-7F86-4CD4-9E01-9A01B37F7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051" y="4112643"/>
                  <a:ext cx="106304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57" r="-514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19F9F1-C417-4D30-AB6F-5B8BA339644D}"/>
                    </a:ext>
                  </a:extLst>
                </p:cNvPr>
                <p:cNvSpPr txBox="1"/>
                <p:nvPr/>
              </p:nvSpPr>
              <p:spPr>
                <a:xfrm>
                  <a:off x="5194008" y="4713588"/>
                  <a:ext cx="10062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 ∀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19F9F1-C417-4D30-AB6F-5B8BA3396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008" y="4713588"/>
                  <a:ext cx="100623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" r="-4848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641658-70D8-4142-88AB-A161757EF17A}"/>
              </a:ext>
            </a:extLst>
          </p:cNvPr>
          <p:cNvGrpSpPr/>
          <p:nvPr/>
        </p:nvGrpSpPr>
        <p:grpSpPr>
          <a:xfrm>
            <a:off x="4132562" y="1541404"/>
            <a:ext cx="2741832" cy="788549"/>
            <a:chOff x="4132562" y="1541404"/>
            <a:chExt cx="2741832" cy="7885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F9EAF5-0B0B-409A-9646-C1D4CDB53CC7}"/>
                    </a:ext>
                  </a:extLst>
                </p:cNvPr>
                <p:cNvSpPr txBox="1"/>
                <p:nvPr/>
              </p:nvSpPr>
              <p:spPr>
                <a:xfrm>
                  <a:off x="4590756" y="1541404"/>
                  <a:ext cx="2283638" cy="788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𝐶𝑜𝑢𝑛𝑡𝑟𝑖𝑒𝑠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𝑆𝑝𝑒𝑛𝑑𝐸𝑓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F9EAF5-0B0B-409A-9646-C1D4CDB53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756" y="1541404"/>
                  <a:ext cx="2283638" cy="788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5FE94E5-DED9-45CA-8917-CFA4F0059D6B}"/>
                    </a:ext>
                  </a:extLst>
                </p:cNvPr>
                <p:cNvSpPr txBox="1"/>
                <p:nvPr/>
              </p:nvSpPr>
              <p:spPr>
                <a:xfrm>
                  <a:off x="4132562" y="1856062"/>
                  <a:ext cx="57205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5FE94E5-DED9-45CA-8917-CFA4F0059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562" y="1856062"/>
                  <a:ext cx="5720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55" r="-212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0BC0C1-AEEB-4635-BCEA-15978604A24C}"/>
              </a:ext>
            </a:extLst>
          </p:cNvPr>
          <p:cNvGrpSpPr/>
          <p:nvPr/>
        </p:nvGrpSpPr>
        <p:grpSpPr>
          <a:xfrm>
            <a:off x="3636520" y="2796045"/>
            <a:ext cx="3129062" cy="788549"/>
            <a:chOff x="3745332" y="3000148"/>
            <a:chExt cx="3129062" cy="7885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D1B4D0-F8D0-4D2C-854D-1B62C4DC824E}"/>
                    </a:ext>
                  </a:extLst>
                </p:cNvPr>
                <p:cNvSpPr txBox="1"/>
                <p:nvPr/>
              </p:nvSpPr>
              <p:spPr>
                <a:xfrm>
                  <a:off x="4849289" y="3000148"/>
                  <a:ext cx="2025105" cy="788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𝐶𝑜𝑢𝑛𝑡𝑟𝑖𝑒𝑠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5000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BD1B4D0-F8D0-4D2C-854D-1B62C4DC8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289" y="3000148"/>
                  <a:ext cx="2025105" cy="7885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7E4E71-C0D6-4AE6-9DEF-0F076515E0CF}"/>
                    </a:ext>
                  </a:extLst>
                </p:cNvPr>
                <p:cNvSpPr txBox="1"/>
                <p:nvPr/>
              </p:nvSpPr>
              <p:spPr>
                <a:xfrm>
                  <a:off x="3745332" y="3290500"/>
                  <a:ext cx="11039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𝑆𝑢𝑏𝑗𝑒𝑐𝑡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7E4E71-C0D6-4AE6-9DEF-0F076515E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332" y="3290500"/>
                  <a:ext cx="11039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182" t="-2174" r="-331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977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F81D-7724-4FA2-AA4F-C8905E5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63476-4117-4497-9BBF-ABE316A7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18" y="1582102"/>
            <a:ext cx="9835150" cy="38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3F38C4-F942-464E-9AD3-A4C0D846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89" y="484602"/>
            <a:ext cx="9527824" cy="36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5B67D7-0AC7-4676-BA83-3B8D806B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3" y="329750"/>
            <a:ext cx="9242475" cy="6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9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6F57-AF99-4B25-A5D9-7108AF74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A37381-23B7-4425-83C6-2F00D20B8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75" y="2003314"/>
            <a:ext cx="10145125" cy="1682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42779-E2EC-43E4-B193-B528665E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4604" y="4530529"/>
            <a:ext cx="10059196" cy="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3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BA7-3BF3-4D55-B381-5844590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6A856-D08F-41E5-BEB2-9AC34474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59"/>
            <a:ext cx="10515600" cy="1844041"/>
          </a:xfrm>
        </p:spPr>
        <p:txBody>
          <a:bodyPr/>
          <a:lstStyle/>
          <a:p>
            <a:r>
              <a:rPr lang="en-US" dirty="0"/>
              <a:t>Education is considered the backbone of any developed society and it’s a vital component of all in calculating the HDI</a:t>
            </a:r>
          </a:p>
        </p:txBody>
      </p:sp>
      <p:pic>
        <p:nvPicPr>
          <p:cNvPr id="1028" name="Picture 4" descr="http://hdr.undp.org/sites/default/files/hdi.png">
            <a:extLst>
              <a:ext uri="{FF2B5EF4-FFF2-40B4-BE49-F238E27FC236}">
                <a16:creationId xmlns:a16="http://schemas.microsoft.com/office/drawing/2014/main" id="{A1C74B74-752A-416F-A279-00100851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28" y="3660451"/>
            <a:ext cx="9113352" cy="16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1CC6-60B1-4CED-9764-765E0C97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2"/>
            <a:ext cx="10515600" cy="788426"/>
          </a:xfrm>
        </p:spPr>
        <p:txBody>
          <a:bodyPr/>
          <a:lstStyle/>
          <a:p>
            <a:r>
              <a:rPr lang="en-US" dirty="0"/>
              <a:t>Reduced Costs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C88B4E-3B2B-46F4-938E-5A8CE8929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63" y="998808"/>
            <a:ext cx="7712079" cy="57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7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F5C0-A40D-4097-9A61-D98FD4C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3"/>
            <a:ext cx="10515600" cy="9572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and projected Global Spending on education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52412D5-A359-43B1-8298-790109F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05" y="134263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1B0C-B78B-4BE3-AC27-677ACF2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4146-C183-463B-8EEC-226A1091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for Measuring performance</a:t>
            </a:r>
          </a:p>
          <a:p>
            <a:r>
              <a:rPr lang="en-US" dirty="0"/>
              <a:t>Reliable data collecting agencies.</a:t>
            </a:r>
          </a:p>
          <a:p>
            <a:r>
              <a:rPr lang="en-US" dirty="0"/>
              <a:t>Benchmarking relative efficiencies in spending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514D-0273-434B-894C-83A26F1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8C24-5E31-406D-B64F-4E9DC433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 for International Student Assessment</a:t>
            </a:r>
          </a:p>
          <a:p>
            <a:r>
              <a:rPr lang="en-US" dirty="0"/>
              <a:t>Measures 15 year old on performance in Science, Math and Reading.</a:t>
            </a:r>
          </a:p>
          <a:p>
            <a:pPr lvl="1"/>
            <a:r>
              <a:rPr lang="en-US" dirty="0"/>
              <a:t>Every 3 years</a:t>
            </a:r>
          </a:p>
          <a:p>
            <a:r>
              <a:rPr lang="en-US" dirty="0"/>
              <a:t> PISA has been performing these </a:t>
            </a:r>
            <a:r>
              <a:rPr lang="en-US" dirty="0" err="1"/>
              <a:t>assessmentS</a:t>
            </a:r>
            <a:r>
              <a:rPr lang="en-US" dirty="0"/>
              <a:t> since 2000 and published data is available to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24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7EE-7775-4519-9EC0-A86025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3CB9-FEC6-4636-9061-68949F74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latest available PISA data (2015) to benchmark educational efficiencies of OECD countries.</a:t>
            </a:r>
          </a:p>
          <a:p>
            <a:r>
              <a:rPr lang="en-US" dirty="0"/>
              <a:t>Extend efficiencies to determine how best to distribute additional money to improve overall performance.</a:t>
            </a:r>
          </a:p>
          <a:p>
            <a:r>
              <a:rPr lang="en-US" dirty="0"/>
              <a:t>Technique Utilized for this project</a:t>
            </a:r>
          </a:p>
          <a:p>
            <a:pPr lvl="1"/>
            <a:r>
              <a:rPr lang="en-US" dirty="0"/>
              <a:t>DEA</a:t>
            </a:r>
          </a:p>
          <a:p>
            <a:pPr lvl="1"/>
            <a:r>
              <a:rPr lang="en-US" dirty="0"/>
              <a:t>Linear Programming with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F7AC-7761-4FC0-8E06-F9C14C4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B5A6-A765-460B-B2A7-8078B46E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Input Oriented CCR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Implement our model..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1F8DF-96C8-4E16-9381-086AD0B0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8003" y="2202461"/>
            <a:ext cx="6390388" cy="30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E3BCD-EB00-41FA-A990-B2CFF499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15" y="325900"/>
            <a:ext cx="9026981" cy="3894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E9DBB-DDB6-4841-934E-22022BE1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545" y="4220307"/>
            <a:ext cx="5176910" cy="25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3BFAD-8594-4DCD-BC2E-B1677D7D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88" y="140828"/>
            <a:ext cx="9223424" cy="65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230</Words>
  <Application>Microsoft Office PowerPoint</Application>
  <PresentationFormat>Widescreen</PresentationFormat>
  <Paragraphs>51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Efficiency of Public Expenditure on Education—OECD Countries</vt:lpstr>
      <vt:lpstr>Background</vt:lpstr>
      <vt:lpstr>Current and projected Global Spending on education</vt:lpstr>
      <vt:lpstr>Global Industry Needs</vt:lpstr>
      <vt:lpstr>PISA</vt:lpstr>
      <vt:lpstr>Project Scope </vt:lpstr>
      <vt:lpstr>DEA Analysis</vt:lpstr>
      <vt:lpstr>PowerPoint Presentation</vt:lpstr>
      <vt:lpstr>PowerPoint Presentation</vt:lpstr>
      <vt:lpstr>Previous graph was little convoluted, lets use ggplot</vt:lpstr>
      <vt:lpstr>PowerPoint Presentation</vt:lpstr>
      <vt:lpstr>Efficiency as % GDP</vt:lpstr>
      <vt:lpstr>PowerPoint Presentation</vt:lpstr>
      <vt:lpstr>PowerPoint Presentation</vt:lpstr>
      <vt:lpstr>LP Model</vt:lpstr>
      <vt:lpstr>Implementing the model</vt:lpstr>
      <vt:lpstr>PowerPoint Presentation</vt:lpstr>
      <vt:lpstr>PowerPoint Presentation</vt:lpstr>
      <vt:lpstr>Shadow Prices</vt:lpstr>
      <vt:lpstr>Reduced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Public Expenditure on Education—OECD Countries</dc:title>
  <dc:creator>Mohamed Sheikh</dc:creator>
  <cp:lastModifiedBy>Mohamed Sheikh</cp:lastModifiedBy>
  <cp:revision>18</cp:revision>
  <dcterms:created xsi:type="dcterms:W3CDTF">2019-03-11T11:25:12Z</dcterms:created>
  <dcterms:modified xsi:type="dcterms:W3CDTF">2019-03-11T13:30:31Z</dcterms:modified>
</cp:coreProperties>
</file>