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63" r:id="rId9"/>
    <p:sldId id="277" r:id="rId10"/>
    <p:sldId id="278" r:id="rId11"/>
    <p:sldId id="285" r:id="rId12"/>
    <p:sldId id="280" r:id="rId13"/>
    <p:sldId id="284" r:id="rId14"/>
    <p:sldId id="281" r:id="rId15"/>
    <p:sldId id="267" r:id="rId16"/>
    <p:sldId id="266" r:id="rId17"/>
    <p:sldId id="262" r:id="rId18"/>
    <p:sldId id="269" r:id="rId19"/>
    <p:sldId id="282" r:id="rId20"/>
    <p:sldId id="28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630" autoAdjust="0"/>
  </p:normalViewPr>
  <p:slideViewPr>
    <p:cSldViewPr snapToGrid="0">
      <p:cViewPr varScale="1">
        <p:scale>
          <a:sx n="71" d="100"/>
          <a:sy n="71" d="100"/>
        </p:scale>
        <p:origin x="10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68422-E51C-4F85-876D-B4485F7BD6ED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70274-0375-4BC9-BC63-4173DCE5C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03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https://www.holoniq.com/2030/</a:t>
            </a:r>
          </a:p>
          <a:p>
            <a:r>
              <a:rPr lang="en-US" dirty="0"/>
              <a:t>http://www.holoniq.com/wp-content/uploads/2018/06/HolonIQ-Education-in-2030.pdf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70274-0375-4BC9-BC63-4173DCE5C1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32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3CF4A-2D93-4A5C-A390-1C3147D99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69B60A-1F33-43B7-A5D5-4D2BFC56F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14FDF-EB07-4B30-8C3A-9F5C33D71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F7129-8CF9-4868-A18A-38705841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79C08-EED1-4FF3-801E-3B9D80C00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24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B729C-9E7C-49EA-AB03-AB909E91F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F60571-B4F9-4C51-BBE7-E101C504D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8B7CA-D7BF-4DA5-BA2F-E04B03A3B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2E20F-95E9-4D82-AC0F-A6C417728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4E8F5-FFD5-479E-90D3-9246F4794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71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F27991-852C-4D56-B3E4-0D34531FD4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00D11-2F88-40C0-B420-F911B5E5E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B91B8-A67D-4187-9C6C-0B50716DA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97184-17FD-4DF0-AEB0-AF1992681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C3EB4-07EA-46DE-A9AC-EF572F084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86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2FADC-44D9-40B1-B0D9-29F59E5F8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7FAC3-0E87-43E1-8525-80AB9015E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C5C3F-4794-47D0-B510-05837D611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A942D-7319-4580-852F-260550F6F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B5B5F-AE4D-4E0C-B71C-A69590C6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3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9774A-B704-4787-B9A1-3B9166134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9E69F-49B9-482D-B4A0-BDF84CE0B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F0249-CF89-4A7B-8E8D-A881D0615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4EDC6-5477-4951-9677-CEFCA5693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5FC56-6A28-4840-969E-AFF8D0198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0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48A66-964F-4363-BBD8-2CE247AEF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9836D-7600-40CD-BD03-F5A081074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6641A3-76E7-4368-BC3A-F3D2AF789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2E60D-1D3B-42DA-ABE9-00B6F1033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4AB6A-35CE-40B7-8034-83ED8BC0A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526DB-CD3C-4A34-8A09-BBA1F76FF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00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4AD8B-0B9F-4270-AEC9-322B62A0D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BC6EB-3B52-4D5A-B8C2-AFAC557D8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15867-BD29-4CBD-BEAD-79370C91D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8466A6-4955-427B-BE02-EA9D12162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162ADB-09F6-4ACD-B2B9-C7E8361A6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B23EF6-85EA-43A9-B5D0-3758DBEEB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6F0E98-2356-4261-AF6D-7B1A942C6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4AF630-8B92-4E3A-A991-E8FCCD73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1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C27E9-75EB-4A14-8441-7D4A96F4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C2DBCE-018D-4317-B24C-C21937777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5C6003-D10B-429B-A28B-0A3E94BA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8013DC-9D7F-4056-915B-C845ADA8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51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8DDF09-52E3-4E13-B0EF-3A31F8A77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B99FBF-4219-40B3-AA28-1E9885CEC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AFF1D-28BF-4BB1-839B-8CC14C01A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04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8C4CD-5A83-43B5-9579-B8CF6471A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A49C8-8B07-48AC-9C07-6CCC31B4D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95D27-2AE6-4B35-8C42-EA5C68CD7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91651-0863-4A89-A889-6055C8D0F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BD13B-DE07-4C0E-B2DE-436210897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DF971-17F7-4A77-99DC-728AA4626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25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FD750-5A37-420D-83A1-7351F6127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4EA0D5-1058-41E7-A7B2-55204CB52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44A2A-1AD3-40EB-905F-9E53BB0EA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5F640-0DAC-4AF7-A937-F2CB94115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8EDA0-3A78-410F-AFE0-5933F309C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32008-E904-418E-A2A0-E62109EA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33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E44DA4-0D77-47E6-A4E0-FB9162F67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24244-F2DC-4D05-9EAD-D9B393FA0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B0740-562B-470A-BB56-0F1CDC013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38193-287D-424F-8F82-B4D504E83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12B7B-2610-4E8C-BE88-A8083BF48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99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165A-B155-4D8F-A038-C769E4F845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Efficiency of Public Expenditure on Education—OECD Countries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84837C-F2AF-48BE-B3EA-10CCC04A6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6560" y="585216"/>
            <a:ext cx="6278880" cy="743712"/>
          </a:xfrm>
        </p:spPr>
        <p:txBody>
          <a:bodyPr>
            <a:normAutofit/>
          </a:bodyPr>
          <a:lstStyle/>
          <a:p>
            <a:r>
              <a:rPr lang="en-US" sz="2800" dirty="0"/>
              <a:t>ETM540-Group Project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5F60259-9016-4485-9751-E5CF568092B0}"/>
              </a:ext>
            </a:extLst>
          </p:cNvPr>
          <p:cNvSpPr txBox="1">
            <a:spLocks/>
          </p:cNvSpPr>
          <p:nvPr/>
        </p:nvSpPr>
        <p:spPr>
          <a:xfrm>
            <a:off x="1652016" y="4047110"/>
            <a:ext cx="9144000" cy="20428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Andey Nunes</a:t>
            </a:r>
          </a:p>
          <a:p>
            <a:r>
              <a:rPr lang="en-US" dirty="0"/>
              <a:t>Aparna raghuram</a:t>
            </a:r>
          </a:p>
          <a:p>
            <a:r>
              <a:rPr lang="en-US" dirty="0"/>
              <a:t>Jordan Hilton</a:t>
            </a:r>
          </a:p>
          <a:p>
            <a:r>
              <a:rPr lang="en-US" dirty="0"/>
              <a:t>Mohamed Sheikh</a:t>
            </a:r>
          </a:p>
          <a:p>
            <a:r>
              <a:rPr lang="en-US" dirty="0"/>
              <a:t>Samira Akhter</a:t>
            </a:r>
          </a:p>
        </p:txBody>
      </p:sp>
    </p:spTree>
    <p:extLst>
      <p:ext uri="{BB962C8B-B14F-4D97-AF65-F5344CB8AC3E}">
        <p14:creationId xmlns:p14="http://schemas.microsoft.com/office/powerpoint/2010/main" val="2750172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9F170-FB11-4DCA-B0D3-DCFA99C24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17" y="245656"/>
            <a:ext cx="9510656" cy="656851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Results—Efficiency Scores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1BB871-4874-4507-B870-6C576C974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296050"/>
            <a:ext cx="4302135" cy="26012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9374D3-C3D8-4EEB-A1B9-2A07B2C79E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815" y="902507"/>
            <a:ext cx="7980170" cy="492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854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9C9321-F045-4264-81C5-6C3B9B09DE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403" y="1463040"/>
            <a:ext cx="8667786" cy="4267727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24CD909-BDF7-4572-B8C8-CA596884B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518"/>
            <a:ext cx="6713668" cy="1248522"/>
          </a:xfrm>
        </p:spPr>
        <p:txBody>
          <a:bodyPr>
            <a:normAutofit/>
          </a:bodyPr>
          <a:lstStyle/>
          <a:p>
            <a:r>
              <a:rPr lang="en-US" dirty="0"/>
              <a:t>Results--Benchmarking</a:t>
            </a:r>
          </a:p>
        </p:txBody>
      </p:sp>
    </p:spTree>
    <p:extLst>
      <p:ext uri="{BB962C8B-B14F-4D97-AF65-F5344CB8AC3E}">
        <p14:creationId xmlns:p14="http://schemas.microsoft.com/office/powerpoint/2010/main" val="2298760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456C8-C6A2-4D29-AF1C-4E8FC5D36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Output—Model 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89CA0C-60D9-4F8B-AD9E-018491889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0031"/>
            <a:ext cx="10883942" cy="329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755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6F023-50E5-45DF-938C-7E944901A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93"/>
            <a:ext cx="10515600" cy="1112582"/>
          </a:xfrm>
        </p:spPr>
        <p:txBody>
          <a:bodyPr/>
          <a:lstStyle/>
          <a:p>
            <a:r>
              <a:rPr lang="en-US" dirty="0"/>
              <a:t>M.O Benchmark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CC2842-4460-4D81-BB3A-27D9534E9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769" y="1459412"/>
            <a:ext cx="7831567" cy="4837882"/>
          </a:xfrm>
        </p:spPr>
      </p:pic>
    </p:spTree>
    <p:extLst>
      <p:ext uri="{BB962C8B-B14F-4D97-AF65-F5344CB8AC3E}">
        <p14:creationId xmlns:p14="http://schemas.microsoft.com/office/powerpoint/2010/main" val="4271742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8B83A-1E11-499E-9FB6-CEDF6101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Outputs—Results (Efficiencies)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61721A-BF62-41A5-B388-FF13BA1EF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0671" y="4519613"/>
            <a:ext cx="4848225" cy="15430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7186E1-2D1D-463C-B1AF-D258B5137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220" y="1690688"/>
            <a:ext cx="51911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157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BB8586-473A-432B-B813-70C3CE94C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507" y="1891077"/>
            <a:ext cx="9832986" cy="359532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52CA872-40C4-492B-8268-C5F645285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8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Previous graph was little convoluted, lets use ggplot</a:t>
            </a:r>
          </a:p>
        </p:txBody>
      </p:sp>
    </p:spTree>
    <p:extLst>
      <p:ext uri="{BB962C8B-B14F-4D97-AF65-F5344CB8AC3E}">
        <p14:creationId xmlns:p14="http://schemas.microsoft.com/office/powerpoint/2010/main" val="2863275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9AAB0C-4C60-409C-8CAC-934D96FBF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704" y="276186"/>
            <a:ext cx="9224524" cy="630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65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12DD3-4FC8-40EC-9CE6-B87452442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LP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A36A-1144-45E3-BC14-6893EE5EE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021" y="1442805"/>
            <a:ext cx="6005624" cy="457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773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EF81D-7724-4FA2-AA4F-C8905E57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the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9A5F58-C032-4F4B-9EEB-C3D8DCA33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387" y="1690688"/>
            <a:ext cx="10363413" cy="426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311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B4CDDB-6F55-473D-8A9B-E4345CFC2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85587" y="0"/>
            <a:ext cx="62208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374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8EBA7-3BF3-4D55-B381-584459044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66A856-D08F-41E5-BEB2-9AC344742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959"/>
            <a:ext cx="10515600" cy="1844041"/>
          </a:xfrm>
        </p:spPr>
        <p:txBody>
          <a:bodyPr/>
          <a:lstStyle/>
          <a:p>
            <a:r>
              <a:rPr lang="en-US" dirty="0"/>
              <a:t>Education is considered the backbone of any developed society and it’s a vital component of all in calculating the HDI</a:t>
            </a:r>
          </a:p>
        </p:txBody>
      </p:sp>
      <p:pic>
        <p:nvPicPr>
          <p:cNvPr id="1028" name="Picture 4" descr="http://hdr.undp.org/sites/default/files/hdi.png">
            <a:extLst>
              <a:ext uri="{FF2B5EF4-FFF2-40B4-BE49-F238E27FC236}">
                <a16:creationId xmlns:a16="http://schemas.microsoft.com/office/drawing/2014/main" id="{A1C74B74-752A-416F-A279-001008514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818" y="3305449"/>
            <a:ext cx="9113352" cy="1612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236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71A8F51-2872-4ECA-A49E-C5855E0D6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346" y="173916"/>
            <a:ext cx="6510168" cy="651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45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F5C0-A40D-4097-9A61-D98FD4CA9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703"/>
            <a:ext cx="10515600" cy="95723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Current and projected Global Spending on education</a:t>
            </a:r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652412D5-A359-43B1-8298-790109F26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105" y="1342634"/>
            <a:ext cx="7620000" cy="52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357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41B0C-B78B-4BE3-AC27-677ACF225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Industry Needs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A4146-C183-463B-8EEC-226A10917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Standards for Measuring performance</a:t>
            </a:r>
          </a:p>
          <a:p>
            <a:r>
              <a:rPr lang="en-US" dirty="0"/>
              <a:t>Reliable data collecting agencies.</a:t>
            </a:r>
          </a:p>
          <a:p>
            <a:r>
              <a:rPr lang="en-US" dirty="0"/>
              <a:t>Benchmarking relative efficiencies in spending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944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F514D-0273-434B-894C-83A26F184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78C24-5E31-406D-B64F-4E9DC4335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Programme for International Student Assessment</a:t>
            </a:r>
          </a:p>
          <a:p>
            <a:r>
              <a:rPr lang="en-US" dirty="0"/>
              <a:t>Measures 15 year old on performance in Science, Math and Reading.</a:t>
            </a:r>
          </a:p>
          <a:p>
            <a:pPr lvl="1"/>
            <a:r>
              <a:rPr lang="en-US" dirty="0"/>
              <a:t>Every 3 years</a:t>
            </a:r>
          </a:p>
          <a:p>
            <a:r>
              <a:rPr lang="en-US" dirty="0"/>
              <a:t> PISA has been performing these assessments since 2000 and published data is available to all countries.</a:t>
            </a:r>
          </a:p>
        </p:txBody>
      </p:sp>
    </p:spTree>
    <p:extLst>
      <p:ext uri="{BB962C8B-B14F-4D97-AF65-F5344CB8AC3E}">
        <p14:creationId xmlns:p14="http://schemas.microsoft.com/office/powerpoint/2010/main" val="4124601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C57EE-7775-4519-9EC0-A860255A0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53CB9-FEC6-4636-9061-68949F74E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latest available PISA data (2015) to benchmark educational efficiencies of OECD countries.</a:t>
            </a:r>
          </a:p>
          <a:p>
            <a:r>
              <a:rPr lang="en-US" dirty="0"/>
              <a:t>Extend efficiencies to determine how best to distribute additional money to improve overall performance.</a:t>
            </a:r>
          </a:p>
          <a:p>
            <a:r>
              <a:rPr lang="en-US" dirty="0"/>
              <a:t>Technique Utilized for this project</a:t>
            </a:r>
          </a:p>
          <a:p>
            <a:pPr lvl="1"/>
            <a:r>
              <a:rPr lang="en-US" dirty="0"/>
              <a:t>DEA</a:t>
            </a:r>
          </a:p>
          <a:p>
            <a:pPr lvl="1"/>
            <a:r>
              <a:rPr lang="en-US" dirty="0"/>
              <a:t>Linear Programming with sensitivity Analysis</a:t>
            </a:r>
          </a:p>
        </p:txBody>
      </p:sp>
    </p:spTree>
    <p:extLst>
      <p:ext uri="{BB962C8B-B14F-4D97-AF65-F5344CB8AC3E}">
        <p14:creationId xmlns:p14="http://schemas.microsoft.com/office/powerpoint/2010/main" val="114583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4FC3-C33D-4D60-B3C8-CEFF516F0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5CB8C-C101-4590-B8FE-9112717C8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Output: </a:t>
            </a:r>
          </a:p>
          <a:p>
            <a:pPr lvl="1"/>
            <a:r>
              <a:rPr lang="en-US" dirty="0"/>
              <a:t>Average PISA performance scores (Science, Reading and Mathematics.</a:t>
            </a:r>
          </a:p>
          <a:p>
            <a:pPr lvl="1"/>
            <a:r>
              <a:rPr lang="en-US" dirty="0"/>
              <a:t>Total Spending per student in dollars.</a:t>
            </a:r>
          </a:p>
          <a:p>
            <a:r>
              <a:rPr lang="en-US" dirty="0"/>
              <a:t>Multiple Output: </a:t>
            </a:r>
          </a:p>
          <a:p>
            <a:pPr lvl="1"/>
            <a:r>
              <a:rPr lang="en-US" dirty="0"/>
              <a:t>Total Spending per student in dollars.</a:t>
            </a:r>
          </a:p>
          <a:p>
            <a:pPr lvl="1"/>
            <a:r>
              <a:rPr lang="en-US" dirty="0"/>
              <a:t>Science, Reading and Mathematics</a:t>
            </a:r>
          </a:p>
        </p:txBody>
      </p:sp>
    </p:spTree>
    <p:extLst>
      <p:ext uri="{BB962C8B-B14F-4D97-AF65-F5344CB8AC3E}">
        <p14:creationId xmlns:p14="http://schemas.microsoft.com/office/powerpoint/2010/main" val="407796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7F7AC-7761-4FC0-8E06-F9C14C451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9B5A6-A765-460B-B2A7-8078B46ED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Output Oriented model.</a:t>
            </a:r>
          </a:p>
          <a:p>
            <a:r>
              <a:rPr lang="en-US" dirty="0"/>
              <a:t>Variable returns to scale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E1F8DF-96C8-4E16-9381-086AD0B07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78616" y="3111662"/>
            <a:ext cx="6390388" cy="309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606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6D038-FBB2-45FC-8ABD-F26461F14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4428"/>
          </a:xfrm>
        </p:spPr>
        <p:txBody>
          <a:bodyPr/>
          <a:lstStyle/>
          <a:p>
            <a:r>
              <a:rPr lang="en-US" dirty="0"/>
              <a:t>Implementation of the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ECFB19-9D07-45C3-9CB0-C777DD6EA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684" y="1976549"/>
            <a:ext cx="869632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29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173</TotalTime>
  <Words>268</Words>
  <Application>Microsoft Office PowerPoint</Application>
  <PresentationFormat>Widescreen</PresentationFormat>
  <Paragraphs>52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Efficiency of Public Expenditure on Education—OECD Countries</vt:lpstr>
      <vt:lpstr>Background</vt:lpstr>
      <vt:lpstr>Current and projected Global Spending on education</vt:lpstr>
      <vt:lpstr>Global Industry Needs</vt:lpstr>
      <vt:lpstr>PISA</vt:lpstr>
      <vt:lpstr>Project Scope </vt:lpstr>
      <vt:lpstr>Our Variables</vt:lpstr>
      <vt:lpstr>DEA Analysis</vt:lpstr>
      <vt:lpstr>Implementation of the Model</vt:lpstr>
      <vt:lpstr>Results—Efficiency Scores</vt:lpstr>
      <vt:lpstr>Results--Benchmarking</vt:lpstr>
      <vt:lpstr>Multiple Output—Model Implementation</vt:lpstr>
      <vt:lpstr>M.O Benchmark</vt:lpstr>
      <vt:lpstr>Multiple Outputs—Results (Efficiencies)</vt:lpstr>
      <vt:lpstr>Previous graph was little convoluted, lets use ggplot</vt:lpstr>
      <vt:lpstr>PowerPoint Presentation</vt:lpstr>
      <vt:lpstr>LP Model</vt:lpstr>
      <vt:lpstr>Implementing the model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Efficiency of Public Expenditure on Education—OECD Countries</dc:title>
  <dc:creator>Mohamed Sheikh</dc:creator>
  <cp:lastModifiedBy>Mohamed Sheikh</cp:lastModifiedBy>
  <cp:revision>31</cp:revision>
  <dcterms:created xsi:type="dcterms:W3CDTF">2019-03-11T11:25:12Z</dcterms:created>
  <dcterms:modified xsi:type="dcterms:W3CDTF">2019-03-13T00:22:42Z</dcterms:modified>
</cp:coreProperties>
</file>