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77" r:id="rId10"/>
    <p:sldId id="278" r:id="rId11"/>
    <p:sldId id="285" r:id="rId12"/>
    <p:sldId id="280" r:id="rId13"/>
    <p:sldId id="284" r:id="rId14"/>
    <p:sldId id="281" r:id="rId15"/>
    <p:sldId id="267" r:id="rId16"/>
    <p:sldId id="266" r:id="rId17"/>
    <p:sldId id="262" r:id="rId18"/>
    <p:sldId id="269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30" autoAdjust="0"/>
  </p:normalViewPr>
  <p:slideViewPr>
    <p:cSldViewPr snapToGrid="0">
      <p:cViewPr varScale="1">
        <p:scale>
          <a:sx n="62" d="100"/>
          <a:sy n="62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68422-E51C-4F85-876D-B4485F7BD6E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70274-0375-4BC9-BC63-4173DCE5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https://www.holoniq.com/2030/</a:t>
            </a:r>
          </a:p>
          <a:p>
            <a:r>
              <a:rPr lang="en-US" dirty="0"/>
              <a:t>http://www.holoniq.com/wp-content/uploads/2018/06/HolonIQ-Education-in-2030.pdf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A3CF4A-2D93-4A5C-A390-1C3147D9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469B60A-1F33-43B7-A5D5-4D2BFC56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214FDF-EB07-4B30-8C3A-9F5C33D7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4F7129-8CF9-4868-A18A-3870584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279C08-EED1-4FF3-801E-3B9D80C0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EB729C-9E7C-49EA-AB03-AB909E91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5F60571-B4F9-4C51-BBE7-E101C504D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18B7CA-D7BF-4DA5-BA2F-E04B03A3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E2E20F-95E9-4D82-AC0F-A6C41772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E4E8F5-FFD5-479E-90D3-9246F47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CF27991-852C-4D56-B3E4-0D34531FD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900D11-2F88-40C0-B420-F911B5E5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0B91B8-A67D-4187-9C6C-0B50716D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797184-17FD-4DF0-AEB0-AF199268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AC3EB4-07EA-46DE-A9AC-EF572F0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C2FADC-44D9-40B1-B0D9-29F59E5F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27FAC3-0E87-43E1-8525-80AB9015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EC5C3F-4794-47D0-B510-05837D61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0A942D-7319-4580-852F-260550F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1B5B5F-AE4D-4E0C-B71C-A69590C6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59774A-B704-4787-B9A1-3B916613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99E69F-49B9-482D-B4A0-BDF84CE0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2F0249-CF89-4A7B-8E8D-A881D061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34EDC6-5477-4951-9677-CEFCA56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25FC56-6A28-4840-969E-AFF8D019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A48A66-964F-4363-BBD8-2CE247AE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19836D-7600-40CD-BD03-F5A08107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16641A3-76E7-4368-BC3A-F3D2AF78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E2E60D-1D3B-42DA-ABE9-00B6F103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54AB6A-35CE-40B7-8034-83ED8BC0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7526DB-CD3C-4A34-8A09-BBA1F76F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0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4AD8B-0B9F-4270-AEC9-322B62A0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1BC6EB-3B52-4D5A-B8C2-AFAC557D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915867-BD29-4CBD-BEAD-79370C91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98466A6-4955-427B-BE02-EA9D12162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1162ADB-09F6-4ACD-B2B9-C7E8361A6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FB23EF6-85EA-43A9-B5D0-3758DBEE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76F0E98-2356-4261-AF6D-7B1A942C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94AF630-8B92-4E3A-A991-E8FCCD73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BC27E9-75EB-4A14-8441-7D4A96F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3C2DBCE-018D-4317-B24C-C2193777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45C6003-D10B-429B-A28B-0A3E94B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48013DC-9D7F-4056-915B-C845ADA8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18DDF09-52E3-4E13-B0EF-3A31F8A7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2B99FBF-4219-40B3-AA28-1E9885CE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BAFF1D-28BF-4BB1-839B-8CC14C0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48C4CD-5A83-43B5-9579-B8CF6471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DA49C8-8B07-48AC-9C07-6CCC31B4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5695D27-2AE6-4B35-8C42-EA5C68CD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3391651-0863-4A89-A889-6055C8D0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58BD13B-DE07-4C0E-B2DE-43621089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9DF971-17F7-4A77-99DC-728AA46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DFD750-5A37-420D-83A1-7351F6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24EA0D5-1058-41E7-A7B2-55204CB5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444A2A-1AD3-40EB-905F-9E53BB0E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55F640-0DAC-4AF7-A937-F2CB9411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788EDA0-3A78-410F-AFE0-5933F309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6932008-E904-418E-A2A0-E62109E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0E44DA4-0D77-47E6-A4E0-FB9162F6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2524244-F2DC-4D05-9EAD-D9B393FA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8B0740-562B-470A-BB56-0F1CDC013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738193-287D-424F-8F82-B4D504E83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C12B7B-2610-4E8C-BE88-A8083BF4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32165A-B155-4D8F-A038-C769E4F84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of Public Expenditure on Education—OECD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84837C-F2AF-48BE-B3EA-10CCC04A6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560" y="585216"/>
            <a:ext cx="6278880" cy="743712"/>
          </a:xfrm>
        </p:spPr>
        <p:txBody>
          <a:bodyPr>
            <a:normAutofit/>
          </a:bodyPr>
          <a:lstStyle/>
          <a:p>
            <a:r>
              <a:rPr lang="en-US" sz="2800" dirty="0"/>
              <a:t>ETM540-Group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55F60259-9016-4485-9751-E5CF568092B0}"/>
              </a:ext>
            </a:extLst>
          </p:cNvPr>
          <p:cNvSpPr txBox="1">
            <a:spLocks/>
          </p:cNvSpPr>
          <p:nvPr/>
        </p:nvSpPr>
        <p:spPr>
          <a:xfrm>
            <a:off x="1652016" y="4047110"/>
            <a:ext cx="9144000" cy="2042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Andey Nunes</a:t>
            </a:r>
          </a:p>
          <a:p>
            <a:r>
              <a:rPr lang="en-US"/>
              <a:t>Aparna </a:t>
            </a:r>
            <a:r>
              <a:rPr lang="en-US" smtClean="0"/>
              <a:t>Gandikota</a:t>
            </a:r>
            <a:endParaRPr lang="en-US" dirty="0"/>
          </a:p>
          <a:p>
            <a:r>
              <a:rPr lang="en-US" dirty="0"/>
              <a:t>Jordan Hilton</a:t>
            </a:r>
          </a:p>
          <a:p>
            <a:r>
              <a:rPr lang="en-US" dirty="0"/>
              <a:t>Mohamed Sheikh</a:t>
            </a:r>
          </a:p>
          <a:p>
            <a:r>
              <a:rPr lang="en-US" dirty="0"/>
              <a:t>Samira Akhter</a:t>
            </a:r>
          </a:p>
        </p:txBody>
      </p:sp>
    </p:spTree>
    <p:extLst>
      <p:ext uri="{BB962C8B-B14F-4D97-AF65-F5344CB8AC3E}">
        <p14:creationId xmlns:p14="http://schemas.microsoft.com/office/powerpoint/2010/main" val="275017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39F170-FB11-4DCA-B0D3-DCFA99C2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470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Results—Efficiency Scores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E1BB871-4874-4507-B870-6C576C974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459" y="2454803"/>
            <a:ext cx="5214994" cy="315325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C251FFC-818D-44C2-A5FD-E4B2B71AC4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12" y="173916"/>
            <a:ext cx="6510168" cy="65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5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79C9321-F045-4264-81C5-6C3B9B09D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03" y="1463040"/>
            <a:ext cx="8667786" cy="4267727"/>
          </a:xfr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324CD909-BDF7-4572-B8C8-CA596884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518"/>
            <a:ext cx="6713668" cy="1248522"/>
          </a:xfrm>
        </p:spPr>
        <p:txBody>
          <a:bodyPr>
            <a:normAutofit/>
          </a:bodyPr>
          <a:lstStyle/>
          <a:p>
            <a:r>
              <a:rPr lang="en-US" dirty="0"/>
              <a:t>Results--Benchmarking</a:t>
            </a:r>
          </a:p>
        </p:txBody>
      </p:sp>
    </p:spTree>
    <p:extLst>
      <p:ext uri="{BB962C8B-B14F-4D97-AF65-F5344CB8AC3E}">
        <p14:creationId xmlns:p14="http://schemas.microsoft.com/office/powerpoint/2010/main" val="229876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F456C8-C6A2-4D29-AF1C-4E8FC5D3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Output—Model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589CA0C-60D9-4F8B-AD9E-01849188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0031"/>
            <a:ext cx="10883942" cy="32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76F023-50E5-45DF-938C-7E944901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M.O Benchmark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5CC2842-4460-4D81-BB3A-27D9534E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94" y="1690688"/>
            <a:ext cx="7043949" cy="4351338"/>
          </a:xfrm>
        </p:spPr>
      </p:pic>
    </p:spTree>
    <p:extLst>
      <p:ext uri="{BB962C8B-B14F-4D97-AF65-F5344CB8AC3E}">
        <p14:creationId xmlns:p14="http://schemas.microsoft.com/office/powerpoint/2010/main" val="427174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68B83A-1E11-499E-9FB6-CEDF6101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Outputs—Results (Efficiencies)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561721A-BF62-41A5-B388-FF13BA1E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671" y="4519613"/>
            <a:ext cx="4848225" cy="1543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47186E1-2D1D-463C-B1AF-D258B513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20" y="1690688"/>
            <a:ext cx="5191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2BB8586-473A-432B-B813-70C3CE94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07" y="1891077"/>
            <a:ext cx="9832986" cy="35953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="" xmlns:a16="http://schemas.microsoft.com/office/drawing/2014/main" id="{B52CA872-40C4-492B-8268-C5F6452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Previous graph was little convoluted, lets use ggplot</a:t>
            </a:r>
          </a:p>
        </p:txBody>
      </p:sp>
    </p:spTree>
    <p:extLst>
      <p:ext uri="{BB962C8B-B14F-4D97-AF65-F5344CB8AC3E}">
        <p14:creationId xmlns:p14="http://schemas.microsoft.com/office/powerpoint/2010/main" val="286327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39AAB0C-4C60-409C-8CAC-934D96FB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4" y="276186"/>
            <a:ext cx="9224524" cy="63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E12DD3-4FC8-40EC-9CE6-B8745244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F8DA36A-1144-45E3-BC14-6893EE5E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21" y="1442805"/>
            <a:ext cx="6005624" cy="45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9EF81D-7724-4FA2-AA4F-C8905E5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79A5F58-C032-4F4B-9EEB-C3D8DCA3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7" y="1690688"/>
            <a:ext cx="10363413" cy="42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1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2B4CDDB-6F55-473D-8A9B-E4345CFC2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5587" y="0"/>
            <a:ext cx="622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8EBA7-3BF3-4D55-B381-5844590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66A856-D08F-41E5-BEB2-9AC34474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59"/>
            <a:ext cx="10515600" cy="1844041"/>
          </a:xfrm>
        </p:spPr>
        <p:txBody>
          <a:bodyPr/>
          <a:lstStyle/>
          <a:p>
            <a:r>
              <a:rPr lang="en-US" dirty="0"/>
              <a:t>Education is considered the backbone of any developed society and it’s a vital component of all in calculating the HDI</a:t>
            </a:r>
          </a:p>
        </p:txBody>
      </p:sp>
      <p:pic>
        <p:nvPicPr>
          <p:cNvPr id="1028" name="Picture 4" descr="http://hdr.undp.org/sites/default/files/hdi.png">
            <a:extLst>
              <a:ext uri="{FF2B5EF4-FFF2-40B4-BE49-F238E27FC236}">
                <a16:creationId xmlns="" xmlns:a16="http://schemas.microsoft.com/office/drawing/2014/main" id="{A1C74B74-752A-416F-A279-00100851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28" y="3660451"/>
            <a:ext cx="9113352" cy="16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3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D71A8F51-2872-4ECA-A49E-C5855E0D65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46" y="173916"/>
            <a:ext cx="6510168" cy="65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4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F0F5C0-A40D-4097-9A61-D98FD4C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03"/>
            <a:ext cx="10515600" cy="9572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and projected Global Spending on education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="" xmlns:a16="http://schemas.microsoft.com/office/drawing/2014/main" id="{652412D5-A359-43B1-8298-790109F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05" y="1342634"/>
            <a:ext cx="76200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41B0C-B78B-4BE3-AC27-677ACF22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AA4146-C183-463B-8EEC-226A1091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for Measuring performance</a:t>
            </a:r>
          </a:p>
          <a:p>
            <a:r>
              <a:rPr lang="en-US" dirty="0"/>
              <a:t>Reliable data collecting agencies.</a:t>
            </a:r>
          </a:p>
          <a:p>
            <a:r>
              <a:rPr lang="en-US" dirty="0"/>
              <a:t>Benchmarking relative efficiencies in spending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0F514D-0273-434B-894C-83A26F18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078C24-5E31-406D-B64F-4E9DC433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 for International Student Assessment</a:t>
            </a:r>
          </a:p>
          <a:p>
            <a:r>
              <a:rPr lang="en-US" dirty="0"/>
              <a:t>Measures 15 year old on performance in Science, Math and Reading.</a:t>
            </a:r>
          </a:p>
          <a:p>
            <a:pPr lvl="1"/>
            <a:r>
              <a:rPr lang="en-US" dirty="0"/>
              <a:t>Every 3 years</a:t>
            </a:r>
          </a:p>
          <a:p>
            <a:r>
              <a:rPr lang="en-US" dirty="0"/>
              <a:t> PISA has been performing these </a:t>
            </a:r>
            <a:r>
              <a:rPr lang="en-US" dirty="0" smtClean="0"/>
              <a:t>assessments </a:t>
            </a:r>
            <a:r>
              <a:rPr lang="en-US" dirty="0"/>
              <a:t>since 2000 and published data is available to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41246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0C57EE-7775-4519-9EC0-A860255A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353CB9-FEC6-4636-9061-68949F74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latest available PISA data (2015) to benchmark educational efficiencies of OECD countries.</a:t>
            </a:r>
          </a:p>
          <a:p>
            <a:r>
              <a:rPr lang="en-US" dirty="0"/>
              <a:t>Extend efficiencies to determine how best to distribute additional money to improve overall performance.</a:t>
            </a:r>
          </a:p>
          <a:p>
            <a:r>
              <a:rPr lang="en-US" dirty="0"/>
              <a:t>Technique Utilized for this project</a:t>
            </a:r>
          </a:p>
          <a:p>
            <a:pPr lvl="1"/>
            <a:r>
              <a:rPr lang="en-US" dirty="0"/>
              <a:t>DEA</a:t>
            </a:r>
          </a:p>
          <a:p>
            <a:pPr lvl="1"/>
            <a:r>
              <a:rPr lang="en-US" dirty="0"/>
              <a:t>Linear Programming with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145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334FC3-C33D-4D60-B3C8-CEFF516F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65CB8C-C101-4590-B8FE-9112717C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PISA performance scores (Science, Reading and Mathematics.</a:t>
            </a:r>
          </a:p>
          <a:p>
            <a:r>
              <a:rPr lang="en-US" dirty="0"/>
              <a:t>Total Spending per student in dollars</a:t>
            </a:r>
          </a:p>
          <a:p>
            <a:r>
              <a:rPr lang="en-US" dirty="0"/>
              <a:t>Overall Spending as percentage of GDP</a:t>
            </a:r>
          </a:p>
        </p:txBody>
      </p:sp>
    </p:spTree>
    <p:extLst>
      <p:ext uri="{BB962C8B-B14F-4D97-AF65-F5344CB8AC3E}">
        <p14:creationId xmlns:p14="http://schemas.microsoft.com/office/powerpoint/2010/main" val="4077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67F7AC-7761-4FC0-8E06-F9C14C45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59B5A6-A765-460B-B2A7-8078B46E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Oriented model.</a:t>
            </a:r>
          </a:p>
          <a:p>
            <a:r>
              <a:rPr lang="en-US" dirty="0"/>
              <a:t>Variable returns to scale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E1F8DF-96C8-4E16-9381-086AD0B07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8616" y="3111662"/>
            <a:ext cx="6390388" cy="30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6D038-FBB2-45FC-8ABD-F26461F1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US" dirty="0"/>
              <a:t>Implementation of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5ECFB19-9D07-45C3-9CB0-C777DD6E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84" y="1976549"/>
            <a:ext cx="86963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169</TotalTime>
  <Words>225</Words>
  <Application>Microsoft Office PowerPoint</Application>
  <PresentationFormat>Widescreen</PresentationFormat>
  <Paragraphs>49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Efficiency of Public Expenditure on Education—OECD Countries</vt:lpstr>
      <vt:lpstr>Background</vt:lpstr>
      <vt:lpstr>Current and projected Global Spending on education</vt:lpstr>
      <vt:lpstr>Global Industry Needs</vt:lpstr>
      <vt:lpstr>PISA</vt:lpstr>
      <vt:lpstr>Project Scope </vt:lpstr>
      <vt:lpstr>Our Variables</vt:lpstr>
      <vt:lpstr>DEA Analysis</vt:lpstr>
      <vt:lpstr>Implementation of the Model</vt:lpstr>
      <vt:lpstr>Results—Efficiency Scores</vt:lpstr>
      <vt:lpstr>Results--Benchmarking</vt:lpstr>
      <vt:lpstr>Multiple Output—Model Implementation</vt:lpstr>
      <vt:lpstr>M.O Benchmark</vt:lpstr>
      <vt:lpstr>Multiple Outputs—Results (Efficiencies)</vt:lpstr>
      <vt:lpstr>Previous graph was little convoluted, lets use ggplot</vt:lpstr>
      <vt:lpstr>PowerPoint Presentation</vt:lpstr>
      <vt:lpstr>LP Model</vt:lpstr>
      <vt:lpstr>Implementing the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of Public Expenditure on Education—OECD Countries</dc:title>
  <dc:creator>Mohamed Sheikh</dc:creator>
  <cp:lastModifiedBy>Aparna Gandikota</cp:lastModifiedBy>
  <cp:revision>29</cp:revision>
  <dcterms:created xsi:type="dcterms:W3CDTF">2019-03-11T11:25:12Z</dcterms:created>
  <dcterms:modified xsi:type="dcterms:W3CDTF">2019-03-13T00:21:34Z</dcterms:modified>
</cp:coreProperties>
</file>