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6" r:id="rId3"/>
    <p:sldId id="270" r:id="rId4"/>
    <p:sldId id="258" r:id="rId5"/>
    <p:sldId id="271" r:id="rId6"/>
    <p:sldId id="261" r:id="rId7"/>
    <p:sldId id="262" r:id="rId8"/>
    <p:sldId id="263" r:id="rId9"/>
    <p:sldId id="266" r:id="rId10"/>
    <p:sldId id="269" r:id="rId11"/>
    <p:sldId id="267" r:id="rId12"/>
    <p:sldId id="265" r:id="rId13"/>
    <p:sldId id="268" r:id="rId14"/>
    <p:sldId id="273" r:id="rId15"/>
    <p:sldId id="274" r:id="rId16"/>
    <p:sldId id="275" r:id="rId17"/>
    <p:sldId id="276" r:id="rId18"/>
    <p:sldId id="278" r:id="rId19"/>
    <p:sldId id="284" r:id="rId20"/>
    <p:sldId id="277" r:id="rId21"/>
    <p:sldId id="272" r:id="rId22"/>
    <p:sldId id="280" r:id="rId23"/>
    <p:sldId id="281" r:id="rId24"/>
    <p:sldId id="282" r:id="rId25"/>
    <p:sldId id="28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759"/>
    <a:srgbClr val="D3D3D3"/>
    <a:srgbClr val="FCA33C"/>
    <a:srgbClr val="57E16A"/>
    <a:srgbClr val="5785E1"/>
    <a:srgbClr val="4285F4"/>
    <a:srgbClr val="3C4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534" autoAdjust="0"/>
  </p:normalViewPr>
  <p:slideViewPr>
    <p:cSldViewPr snapToGrid="0">
      <p:cViewPr varScale="1">
        <p:scale>
          <a:sx n="120" d="100"/>
          <a:sy n="12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0E88-A745-4A49-9815-A8DB2010AF85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6ADD-FC54-4DAB-BC2B-DCAE551D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 assumption: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stakeholder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attrition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Apendiks</a:t>
            </a:r>
            <a:r>
              <a:rPr lang="en-US" dirty="0"/>
              <a:t> ga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ditunjukin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ditanya</a:t>
            </a:r>
            <a:r>
              <a:rPr lang="en-US" dirty="0"/>
              <a:t>, data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males </a:t>
            </a:r>
            <a:r>
              <a:rPr lang="en-US" dirty="0" err="1"/>
              <a:t>jelasin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grafiknya</a:t>
            </a:r>
            <a:r>
              <a:rPr lang="en-US" dirty="0"/>
              <a:t> kalo yang </a:t>
            </a:r>
            <a:r>
              <a:rPr lang="en-US" dirty="0" err="1"/>
              <a:t>abu-abu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stay, </a:t>
            </a:r>
            <a:r>
              <a:rPr lang="en-US" dirty="0" err="1"/>
              <a:t>sisanya</a:t>
            </a:r>
            <a:r>
              <a:rPr lang="en-US" dirty="0"/>
              <a:t> attrition per role</a:t>
            </a:r>
          </a:p>
          <a:p>
            <a:r>
              <a:rPr lang="en-US" dirty="0"/>
              <a:t>Role </a:t>
            </a:r>
            <a:r>
              <a:rPr lang="en-US" dirty="0" err="1"/>
              <a:t>lainnya</a:t>
            </a:r>
            <a:r>
              <a:rPr lang="en-US" dirty="0"/>
              <a:t>: HR, healthcare representative, manufacture director, research director,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munculin</a:t>
            </a:r>
            <a:r>
              <a:rPr lang="en-US" dirty="0"/>
              <a:t> 1 per 1,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munculin</a:t>
            </a:r>
            <a:r>
              <a:rPr lang="en-US" dirty="0"/>
              <a:t> </a:t>
            </a:r>
            <a:r>
              <a:rPr lang="en-US" dirty="0" err="1"/>
              <a:t>semuanya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box plot-</a:t>
            </a:r>
            <a:r>
              <a:rPr lang="en-US" dirty="0" err="1"/>
              <a:t>nya</a:t>
            </a:r>
            <a:br>
              <a:rPr lang="en-US" dirty="0"/>
            </a:br>
            <a:r>
              <a:rPr lang="en-US" dirty="0"/>
              <a:t>Merah = sales executive</a:t>
            </a:r>
          </a:p>
          <a:p>
            <a:r>
              <a:rPr lang="en-US" dirty="0"/>
              <a:t>Ada research director </a:t>
            </a:r>
            <a:r>
              <a:rPr lang="en-US" dirty="0" err="1"/>
              <a:t>jumlahnya</a:t>
            </a:r>
            <a:r>
              <a:rPr lang="en-US" dirty="0"/>
              <a:t> 80 orang</a:t>
            </a:r>
          </a:p>
          <a:p>
            <a:r>
              <a:rPr lang="en-US" dirty="0"/>
              <a:t>Slide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lembur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attrition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 line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 (Tableau)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resign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oportunitas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Layman’s terms: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6ADD-FC54-4DAB-BC2B-DCAE551DD1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3234-9903-4FE6-A579-40C74D3EF466}" type="datetimeFigureOut">
              <a:rPr lang="en-US" smtClean="0"/>
              <a:t>07/02/2024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D6A4-3AC0-4CBC-8A51-2F9731BB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86E46F-4B79-FA40-7E4D-73F37ABF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785068"/>
            <a:ext cx="5790536" cy="819495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Employee Attrition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B3A0AB-D935-E90B-1257-BACAB290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2940760"/>
            <a:ext cx="2343646" cy="352674"/>
          </a:xfrm>
        </p:spPr>
        <p:txBody>
          <a:bodyPr>
            <a:noAutofit/>
          </a:bodyPr>
          <a:lstStyle/>
          <a:p>
            <a:pPr algn="l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Andhika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 / 29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Juni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455;p47">
            <a:extLst>
              <a:ext uri="{FF2B5EF4-FFF2-40B4-BE49-F238E27FC236}">
                <a16:creationId xmlns:a16="http://schemas.microsoft.com/office/drawing/2014/main" id="{52EC7D4A-6EDA-1C5E-2E09-713E9AC7C683}"/>
              </a:ext>
            </a:extLst>
          </p:cNvPr>
          <p:cNvSpPr>
            <a:spLocks/>
          </p:cNvSpPr>
          <p:nvPr/>
        </p:nvSpPr>
        <p:spPr>
          <a:xfrm>
            <a:off x="1273001" y="2737224"/>
            <a:ext cx="349425" cy="70875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50635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AE4777E-DF91-1F63-8F21-D84AE179FBAA}"/>
              </a:ext>
            </a:extLst>
          </p:cNvPr>
          <p:cNvGrpSpPr/>
          <p:nvPr/>
        </p:nvGrpSpPr>
        <p:grpSpPr>
          <a:xfrm>
            <a:off x="114296" y="539810"/>
            <a:ext cx="3515474" cy="4478457"/>
            <a:chOff x="114296" y="539810"/>
            <a:chExt cx="3515474" cy="44784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B21F96-649A-4367-11BC-CBB494FC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5"/>
            <a:stretch/>
          </p:blipFill>
          <p:spPr>
            <a:xfrm>
              <a:off x="114296" y="539810"/>
              <a:ext cx="3515474" cy="447845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8AB5CA-8C05-A338-296D-F4758FED0D8B}"/>
                </a:ext>
              </a:extLst>
            </p:cNvPr>
            <p:cNvSpPr txBox="1"/>
            <p:nvPr/>
          </p:nvSpPr>
          <p:spPr>
            <a:xfrm>
              <a:off x="815536" y="772420"/>
              <a:ext cx="14975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Sebaran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Gaji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Grade/Job Level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Gaji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berkaitan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grade 1 dan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D8D1-60F2-7EFE-8B19-133A65FFA642}"/>
              </a:ext>
            </a:extLst>
          </p:cNvPr>
          <p:cNvSpPr txBox="1"/>
          <p:nvPr/>
        </p:nvSpPr>
        <p:spPr>
          <a:xfrm>
            <a:off x="4169776" y="1083530"/>
            <a:ext cx="4334424" cy="219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executive dan role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lainnya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orang </a:t>
            </a:r>
            <a:r>
              <a:rPr lang="en-US" b="1" dirty="0">
                <a:solidFill>
                  <a:srgbClr val="5785E1"/>
                </a:solidFill>
              </a:rPr>
              <a:t>research scientist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orang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rgbClr val="FCA33C"/>
                </a:solidFill>
              </a:rPr>
              <a:t>laboratory technician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 grade 3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bahwa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tersebut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sulit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berkembang</a:t>
            </a:r>
            <a:endParaRPr lang="en-US" b="1" dirty="0">
              <a:solidFill>
                <a:srgbClr val="FCA33C"/>
              </a:solidFill>
            </a:endParaRP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49836-1EAB-D8CA-3175-8958A212C3B2}"/>
              </a:ext>
            </a:extLst>
          </p:cNvPr>
          <p:cNvGrpSpPr/>
          <p:nvPr/>
        </p:nvGrpSpPr>
        <p:grpSpPr>
          <a:xfrm>
            <a:off x="4071694" y="3514735"/>
            <a:ext cx="4432506" cy="1395394"/>
            <a:chOff x="3957395" y="3357565"/>
            <a:chExt cx="4432506" cy="139539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356BF67-3201-8F1F-ECBB-3A3AFF9E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647968" y="2200016"/>
              <a:ext cx="920857" cy="355660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B75764-58E4-08B4-F637-C42B2FEB21C6}"/>
                </a:ext>
              </a:extLst>
            </p:cNvPr>
            <p:cNvSpPr txBox="1"/>
            <p:nvPr/>
          </p:nvSpPr>
          <p:spPr>
            <a:xfrm>
              <a:off x="5495928" y="3357565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C96F1E-A3A7-E94B-E4B0-7C2341E1E238}"/>
                </a:ext>
              </a:extLst>
            </p:cNvPr>
            <p:cNvSpPr txBox="1"/>
            <p:nvPr/>
          </p:nvSpPr>
          <p:spPr>
            <a:xfrm>
              <a:off x="5999562" y="3357565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7DB14-41CE-E8CA-71E1-BA17006012F0}"/>
                </a:ext>
              </a:extLst>
            </p:cNvPr>
            <p:cNvSpPr txBox="1"/>
            <p:nvPr/>
          </p:nvSpPr>
          <p:spPr>
            <a:xfrm>
              <a:off x="6503196" y="335756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F0B05D-F7D8-8AD5-541F-16B5C56531A7}"/>
                </a:ext>
              </a:extLst>
            </p:cNvPr>
            <p:cNvSpPr txBox="1"/>
            <p:nvPr/>
          </p:nvSpPr>
          <p:spPr>
            <a:xfrm>
              <a:off x="5575942" y="4445182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IQR = Q3 – Q1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DF9F3-4923-FA8F-8D85-FDD173146FD6}"/>
                </a:ext>
              </a:extLst>
            </p:cNvPr>
            <p:cNvSpPr txBox="1"/>
            <p:nvPr/>
          </p:nvSpPr>
          <p:spPr>
            <a:xfrm>
              <a:off x="3957395" y="3364001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Q1 – 1.5 IQR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C11FA9-F791-91F3-0C08-154D518A832B}"/>
                </a:ext>
              </a:extLst>
            </p:cNvPr>
            <p:cNvSpPr txBox="1"/>
            <p:nvPr/>
          </p:nvSpPr>
          <p:spPr>
            <a:xfrm>
              <a:off x="7211373" y="3357565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Q3 + 1.5 IQR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89696D4-4C98-3FE5-145C-10A0588DE61A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3" y="4386263"/>
              <a:ext cx="1023937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63A2F6-EEED-6FD4-F16E-EECF0FAB3B62}"/>
              </a:ext>
            </a:extLst>
          </p:cNvPr>
          <p:cNvGrpSpPr/>
          <p:nvPr/>
        </p:nvGrpSpPr>
        <p:grpSpPr>
          <a:xfrm>
            <a:off x="2334984" y="3144925"/>
            <a:ext cx="1770036" cy="1151103"/>
            <a:chOff x="2334984" y="3144925"/>
            <a:chExt cx="1770036" cy="115110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C397B77-69F7-9537-9DE7-2DE79E6653E4}"/>
                </a:ext>
              </a:extLst>
            </p:cNvPr>
            <p:cNvCxnSpPr/>
            <p:nvPr/>
          </p:nvCxnSpPr>
          <p:spPr>
            <a:xfrm>
              <a:off x="2616315" y="3358344"/>
              <a:ext cx="423863" cy="423863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E7F1FA-AFB4-2DDA-9C61-187FCECB302E}"/>
                </a:ext>
              </a:extLst>
            </p:cNvPr>
            <p:cNvSpPr/>
            <p:nvPr/>
          </p:nvSpPr>
          <p:spPr>
            <a:xfrm>
              <a:off x="2388745" y="3144925"/>
              <a:ext cx="271463" cy="271463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26E975-A056-5778-96D7-E53EB28B883C}"/>
                </a:ext>
              </a:extLst>
            </p:cNvPr>
            <p:cNvSpPr txBox="1"/>
            <p:nvPr/>
          </p:nvSpPr>
          <p:spPr>
            <a:xfrm>
              <a:off x="2334984" y="3772808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Grade 3,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namun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gaji</a:t>
              </a:r>
              <a:b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setara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 grade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18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EEC216-E19E-12D3-2E1E-0D4C930AE549}"/>
              </a:ext>
            </a:extLst>
          </p:cNvPr>
          <p:cNvGrpSpPr/>
          <p:nvPr/>
        </p:nvGrpSpPr>
        <p:grpSpPr>
          <a:xfrm>
            <a:off x="3183166" y="1109235"/>
            <a:ext cx="5665559" cy="3899018"/>
            <a:chOff x="3183166" y="1109235"/>
            <a:chExt cx="5665559" cy="38990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9819F3-8B2C-7E71-94CC-80BD53AF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05824" y="1316070"/>
              <a:ext cx="4271595" cy="345795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1793B4-8765-D713-3EC4-5907173BACCA}"/>
                </a:ext>
              </a:extLst>
            </p:cNvPr>
            <p:cNvSpPr txBox="1"/>
            <p:nvPr/>
          </p:nvSpPr>
          <p:spPr>
            <a:xfrm>
              <a:off x="3183166" y="3315385"/>
              <a:ext cx="12144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E15759"/>
                  </a:solidFill>
                </a:rPr>
                <a:t>sales executive 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FAB05A-61DF-31A5-5977-46F9CEEC0382}"/>
                </a:ext>
              </a:extLst>
            </p:cNvPr>
            <p:cNvSpPr txBox="1"/>
            <p:nvPr/>
          </p:nvSpPr>
          <p:spPr>
            <a:xfrm>
              <a:off x="7529512" y="1391721"/>
              <a:ext cx="13192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CA33C"/>
                  </a:solidFill>
                </a:rPr>
                <a:t>laboratory technician 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8A222E-7A45-6B10-9E07-ECEB6F74F47D}"/>
                </a:ext>
              </a:extLst>
            </p:cNvPr>
            <p:cNvSpPr txBox="1"/>
            <p:nvPr/>
          </p:nvSpPr>
          <p:spPr>
            <a:xfrm>
              <a:off x="3340082" y="1109235"/>
              <a:ext cx="17399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57E16A"/>
                  </a:solidFill>
                </a:rPr>
                <a:t>sales representative 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FF01F4-718D-7DD3-2CAB-3906472174B6}"/>
                </a:ext>
              </a:extLst>
            </p:cNvPr>
            <p:cNvSpPr txBox="1"/>
            <p:nvPr/>
          </p:nvSpPr>
          <p:spPr>
            <a:xfrm>
              <a:off x="4025936" y="4361922"/>
              <a:ext cx="11485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5785E1"/>
                  </a:solidFill>
                </a:rPr>
                <a:t>research scientist 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EACD7B-CBB9-9AA2-69FA-3F1AD350DF4B}"/>
                </a:ext>
              </a:extLst>
            </p:cNvPr>
            <p:cNvSpPr txBox="1"/>
            <p:nvPr/>
          </p:nvSpPr>
          <p:spPr>
            <a:xfrm>
              <a:off x="7844595" y="3411021"/>
              <a:ext cx="9382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 </a:t>
              </a:r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lainnya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D10CA2-B8AD-7063-3638-BDD1962BF62A}"/>
              </a:ext>
            </a:extLst>
          </p:cNvPr>
          <p:cNvGrpSpPr/>
          <p:nvPr/>
        </p:nvGrpSpPr>
        <p:grpSpPr>
          <a:xfrm>
            <a:off x="156010" y="188631"/>
            <a:ext cx="3136186" cy="4842949"/>
            <a:chOff x="156010" y="188631"/>
            <a:chExt cx="3136186" cy="48429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DF8BEA7-D60A-A5A4-4137-77C85472C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71"/>
            <a:stretch/>
          </p:blipFill>
          <p:spPr>
            <a:xfrm>
              <a:off x="156010" y="188631"/>
              <a:ext cx="1984975" cy="48429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FE1437-9F7F-8F63-5CCE-74DDA67B6BA2}"/>
                </a:ext>
              </a:extLst>
            </p:cNvPr>
            <p:cNvSpPr txBox="1"/>
            <p:nvPr/>
          </p:nvSpPr>
          <p:spPr>
            <a:xfrm>
              <a:off x="1495164" y="1123524"/>
              <a:ext cx="179703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Kerja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Normal/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Lembur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491" y="193394"/>
            <a:ext cx="5281019" cy="76895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lembur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memicu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attrition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sebesar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31%</a:t>
            </a: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901131-ABE1-2A90-21BE-1D32A50F1929}"/>
              </a:ext>
            </a:extLst>
          </p:cNvPr>
          <p:cNvGrpSpPr/>
          <p:nvPr/>
        </p:nvGrpSpPr>
        <p:grpSpPr>
          <a:xfrm>
            <a:off x="1543050" y="2456349"/>
            <a:ext cx="2729737" cy="1182202"/>
            <a:chOff x="1543050" y="2456349"/>
            <a:chExt cx="2729737" cy="11822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74EE00-923D-6B8F-F509-3AD87AAFF98F}"/>
                </a:ext>
              </a:extLst>
            </p:cNvPr>
            <p:cNvSpPr/>
            <p:nvPr/>
          </p:nvSpPr>
          <p:spPr>
            <a:xfrm>
              <a:off x="1543050" y="3009901"/>
              <a:ext cx="571500" cy="628650"/>
            </a:xfrm>
            <a:prstGeom prst="rect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312DED-C314-E87C-373C-A934B25AB824}"/>
                </a:ext>
              </a:extLst>
            </p:cNvPr>
            <p:cNvSpPr txBox="1"/>
            <p:nvPr/>
          </p:nvSpPr>
          <p:spPr>
            <a:xfrm rot="20866049">
              <a:off x="2219020" y="2456349"/>
              <a:ext cx="2053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Breakdown role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pekerja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lembur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yang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keluar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97D36F-7FD0-592C-9DA2-2BAB418AE8D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2114550" y="2890838"/>
              <a:ext cx="2095500" cy="433388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4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99CCDF-EF2D-34D5-BF49-443A86DDAB14}"/>
              </a:ext>
            </a:extLst>
          </p:cNvPr>
          <p:cNvGrpSpPr/>
          <p:nvPr/>
        </p:nvGrpSpPr>
        <p:grpSpPr>
          <a:xfrm>
            <a:off x="159026" y="695411"/>
            <a:ext cx="5255117" cy="4271930"/>
            <a:chOff x="159026" y="695411"/>
            <a:chExt cx="5255117" cy="42719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2B90E0-878B-2D22-5673-33E91F359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913" b="6465"/>
            <a:stretch/>
          </p:blipFill>
          <p:spPr>
            <a:xfrm>
              <a:off x="159026" y="695411"/>
              <a:ext cx="5255117" cy="427193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71FF94-F1E2-5C36-44F7-70711BFB67BB}"/>
                </a:ext>
              </a:extLst>
            </p:cNvPr>
            <p:cNvSpPr txBox="1"/>
            <p:nvPr/>
          </p:nvSpPr>
          <p:spPr>
            <a:xfrm>
              <a:off x="1958431" y="1617643"/>
              <a:ext cx="1191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Tahun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Kerja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karyawan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 1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pertama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B01DC-ADA3-0A62-CFC0-9799AA3A4829}"/>
              </a:ext>
            </a:extLst>
          </p:cNvPr>
          <p:cNvSpPr txBox="1"/>
          <p:nvPr/>
        </p:nvSpPr>
        <p:spPr>
          <a:xfrm>
            <a:off x="4709284" y="1562587"/>
            <a:ext cx="36833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batasan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grafik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tahun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pertama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tahun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diatasnya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berpola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signifikan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C285CD-8427-907A-E83A-4D28374BAF4F}"/>
              </a:ext>
            </a:extLst>
          </p:cNvPr>
          <p:cNvSpPr/>
          <p:nvPr/>
        </p:nvSpPr>
        <p:spPr>
          <a:xfrm>
            <a:off x="1101218" y="577870"/>
            <a:ext cx="697351" cy="697351"/>
          </a:xfrm>
          <a:prstGeom prst="ellipse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F810F0-537E-FB5D-FE82-36A3387CC308}"/>
              </a:ext>
            </a:extLst>
          </p:cNvPr>
          <p:cNvGrpSpPr/>
          <p:nvPr/>
        </p:nvGrpSpPr>
        <p:grpSpPr>
          <a:xfrm>
            <a:off x="180031" y="35437"/>
            <a:ext cx="5577832" cy="5018392"/>
            <a:chOff x="180031" y="35437"/>
            <a:chExt cx="5577832" cy="50183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CC4DC4-46CD-1B32-53C6-67ADAF33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031" y="35437"/>
              <a:ext cx="5577832" cy="501839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018184-EB38-85BF-7925-ED50E04D3709}"/>
                </a:ext>
              </a:extLst>
            </p:cNvPr>
            <p:cNvSpPr txBox="1"/>
            <p:nvPr/>
          </p:nvSpPr>
          <p:spPr>
            <a:xfrm>
              <a:off x="1972269" y="1771099"/>
              <a:ext cx="22756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Tahun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Kerja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Dibawah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Manajer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juga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mencegah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attrition</a:t>
            </a: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15F5A8-0BA4-4D92-FCD8-CE535B1684D5}"/>
              </a:ext>
            </a:extLst>
          </p:cNvPr>
          <p:cNvSpPr/>
          <p:nvPr/>
        </p:nvSpPr>
        <p:spPr>
          <a:xfrm>
            <a:off x="817126" y="70875"/>
            <a:ext cx="516376" cy="516376"/>
          </a:xfrm>
          <a:prstGeom prst="ellipse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B0F5C-C94A-4EFE-0DEF-9E512E488C34}"/>
              </a:ext>
            </a:extLst>
          </p:cNvPr>
          <p:cNvSpPr txBox="1"/>
          <p:nvPr/>
        </p:nvSpPr>
        <p:spPr>
          <a:xfrm>
            <a:off x="4729162" y="1194404"/>
            <a:ext cx="4152900" cy="2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36% attrition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terjadi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tahun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bawah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manajer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Angka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tinggi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grafik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tahun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tertinggi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25%)</a:t>
            </a:r>
          </a:p>
          <a:p>
            <a:pPr>
              <a:lnSpc>
                <a:spcPts val="28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bahwa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merasa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nyaman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manajer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pekerjaan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3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DB5E93-3D8F-405F-74A5-070285682C3C}"/>
              </a:ext>
            </a:extLst>
          </p:cNvPr>
          <p:cNvGrpSpPr/>
          <p:nvPr/>
        </p:nvGrpSpPr>
        <p:grpSpPr>
          <a:xfrm>
            <a:off x="0" y="926327"/>
            <a:ext cx="5411664" cy="4158533"/>
            <a:chOff x="0" y="926327"/>
            <a:chExt cx="5411664" cy="4158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9DD87E-0C3C-FBF7-1C5A-7B87B24B0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446" b="5829"/>
            <a:stretch/>
          </p:blipFill>
          <p:spPr>
            <a:xfrm>
              <a:off x="0" y="926327"/>
              <a:ext cx="5411664" cy="41585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018184-EB38-85BF-7925-ED50E04D3709}"/>
                </a:ext>
              </a:extLst>
            </p:cNvPr>
            <p:cNvSpPr txBox="1"/>
            <p:nvPr/>
          </p:nvSpPr>
          <p:spPr>
            <a:xfrm>
              <a:off x="666565" y="1453046"/>
              <a:ext cx="11843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Banyaknya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Pelatihan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D19CD-EE27-9BF8-7DF2-33EC40B9650D}"/>
                </a:ext>
              </a:extLst>
            </p:cNvPr>
            <p:cNvSpPr txBox="1"/>
            <p:nvPr/>
          </p:nvSpPr>
          <p:spPr>
            <a:xfrm>
              <a:off x="3677478" y="3753015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21%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Seringnya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pelatihan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kurang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berpengaruh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attrition</a:t>
            </a: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B0F5C-C94A-4EFE-0DEF-9E512E488C34}"/>
              </a:ext>
            </a:extLst>
          </p:cNvPr>
          <p:cNvSpPr txBox="1"/>
          <p:nvPr/>
        </p:nvSpPr>
        <p:spPr>
          <a:xfrm>
            <a:off x="5136658" y="1205867"/>
            <a:ext cx="383843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semua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juga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rating di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angka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dan 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4)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bahwa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keluar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umumnya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sudah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cukup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kompeten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49B599-ABFF-F9D2-F97E-BCBC12445F5D}"/>
              </a:ext>
            </a:extLst>
          </p:cNvPr>
          <p:cNvGrpSpPr/>
          <p:nvPr/>
        </p:nvGrpSpPr>
        <p:grpSpPr>
          <a:xfrm>
            <a:off x="3256630" y="2202286"/>
            <a:ext cx="1712328" cy="1947416"/>
            <a:chOff x="3256630" y="2202286"/>
            <a:chExt cx="1712328" cy="19474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3BBABF-198A-7102-53A9-BBF205D0989B}"/>
                </a:ext>
              </a:extLst>
            </p:cNvPr>
            <p:cNvSpPr/>
            <p:nvPr/>
          </p:nvSpPr>
          <p:spPr>
            <a:xfrm>
              <a:off x="3654290" y="3633326"/>
              <a:ext cx="516376" cy="516376"/>
            </a:xfrm>
            <a:prstGeom prst="ellipse">
              <a:avLst/>
            </a:prstGeom>
            <a:solidFill>
              <a:schemeClr val="bg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000BCB9-E186-7660-ACBB-B29555F3C03C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3753016" y="2741854"/>
              <a:ext cx="159462" cy="891472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1480DD-9A88-9223-B8D8-61B8C23D83C0}"/>
                </a:ext>
              </a:extLst>
            </p:cNvPr>
            <p:cNvSpPr txBox="1"/>
            <p:nvPr/>
          </p:nvSpPr>
          <p:spPr>
            <a:xfrm>
              <a:off x="3256630" y="2202286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21% attrition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meski</a:t>
              </a:r>
              <a:b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sudah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 4x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pelatihan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4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A2F1-306F-1C59-7485-60847F53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10" y="2179439"/>
            <a:ext cx="2637280" cy="78462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>
                <a:solidFill>
                  <a:schemeClr val="bg1"/>
                </a:solidFill>
              </a:rPr>
              <a:t>Konklusi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Google Shape;455;p47">
            <a:extLst>
              <a:ext uri="{FF2B5EF4-FFF2-40B4-BE49-F238E27FC236}">
                <a16:creationId xmlns:a16="http://schemas.microsoft.com/office/drawing/2014/main" id="{81CEAD88-1A28-8509-B1CF-CCF7C65763EC}"/>
              </a:ext>
            </a:extLst>
          </p:cNvPr>
          <p:cNvSpPr>
            <a:spLocks/>
          </p:cNvSpPr>
          <p:nvPr/>
        </p:nvSpPr>
        <p:spPr>
          <a:xfrm rot="5400000">
            <a:off x="-791222" y="2536313"/>
            <a:ext cx="1653318" cy="70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14468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F62-FDEC-3FCC-E670-955D16C2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0407"/>
            <a:ext cx="3164123" cy="60875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Rincian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71B8-EE9F-B2DD-E77A-780C6F2C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1466"/>
            <a:ext cx="7247117" cy="2484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Pekerjaan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bidang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tertentu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teknisi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ilmuwan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dan sales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Gaji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dibawah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$5000,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umumnya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grade 1 dan 2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lembur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ditambah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kondisi-kondisi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sebelumnya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Peran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manajer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lingkungan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mendukung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A687EB-491B-7CC4-09B1-124925299717}"/>
              </a:ext>
            </a:extLst>
          </p:cNvPr>
          <p:cNvGrpSpPr/>
          <p:nvPr/>
        </p:nvGrpSpPr>
        <p:grpSpPr>
          <a:xfrm>
            <a:off x="70875" y="1087327"/>
            <a:ext cx="7306238" cy="412861"/>
            <a:chOff x="70875" y="1087327"/>
            <a:chExt cx="7701525" cy="5744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A932CB-81DA-6037-4F60-BD9EF0B8A163}"/>
                </a:ext>
              </a:extLst>
            </p:cNvPr>
            <p:cNvSpPr/>
            <p:nvPr/>
          </p:nvSpPr>
          <p:spPr>
            <a:xfrm>
              <a:off x="70875" y="1087328"/>
              <a:ext cx="1177480" cy="574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Google Shape;455;p47">
              <a:extLst>
                <a:ext uri="{FF2B5EF4-FFF2-40B4-BE49-F238E27FC236}">
                  <a16:creationId xmlns:a16="http://schemas.microsoft.com/office/drawing/2014/main" id="{F20B6E27-3611-0926-36A7-6C8F01023137}"/>
                </a:ext>
              </a:extLst>
            </p:cNvPr>
            <p:cNvSpPr>
              <a:spLocks/>
            </p:cNvSpPr>
            <p:nvPr/>
          </p:nvSpPr>
          <p:spPr>
            <a:xfrm>
              <a:off x="628650" y="1087327"/>
              <a:ext cx="7143750" cy="57449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Beberapa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faktor</a:t>
              </a:r>
              <a:r>
                <a:rPr lang="en-US" dirty="0">
                  <a:solidFill>
                    <a:schemeClr val="bg1"/>
                  </a:solidFill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</a:rPr>
                <a:t>memperkuat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risiko</a:t>
              </a:r>
              <a:r>
                <a:rPr lang="en-US" dirty="0">
                  <a:solidFill>
                    <a:schemeClr val="bg1"/>
                  </a:solidFill>
                </a:rPr>
                <a:t> attrition </a:t>
              </a:r>
              <a:r>
                <a:rPr lang="en-US" dirty="0" err="1">
                  <a:solidFill>
                    <a:schemeClr val="bg1"/>
                  </a:solidFill>
                </a:rPr>
                <a:t>yaitu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Google Shape;455;p47">
            <a:extLst>
              <a:ext uri="{FF2B5EF4-FFF2-40B4-BE49-F238E27FC236}">
                <a16:creationId xmlns:a16="http://schemas.microsoft.com/office/drawing/2014/main" id="{E42B423A-8EBC-968E-CD54-DEBBB921D2B7}"/>
              </a:ext>
            </a:extLst>
          </p:cNvPr>
          <p:cNvSpPr>
            <a:spLocks/>
          </p:cNvSpPr>
          <p:nvPr/>
        </p:nvSpPr>
        <p:spPr>
          <a:xfrm rot="5400000">
            <a:off x="-1913781" y="2536313"/>
            <a:ext cx="3898436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7538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A2F1-306F-1C59-7485-60847F53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09" y="2179439"/>
            <a:ext cx="3591437" cy="7846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 err="1">
                <a:solidFill>
                  <a:schemeClr val="bg1"/>
                </a:solidFill>
              </a:rPr>
              <a:t>Rekomendasi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Google Shape;455;p47">
            <a:extLst>
              <a:ext uri="{FF2B5EF4-FFF2-40B4-BE49-F238E27FC236}">
                <a16:creationId xmlns:a16="http://schemas.microsoft.com/office/drawing/2014/main" id="{81CEAD88-1A28-8509-B1CF-CCF7C65763EC}"/>
              </a:ext>
            </a:extLst>
          </p:cNvPr>
          <p:cNvSpPr>
            <a:spLocks/>
          </p:cNvSpPr>
          <p:nvPr/>
        </p:nvSpPr>
        <p:spPr>
          <a:xfrm rot="5400000">
            <a:off x="-791222" y="2536313"/>
            <a:ext cx="1653318" cy="70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9440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F62-FDEC-3FCC-E670-955D16C2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0407"/>
            <a:ext cx="7907076" cy="608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mencegah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71B8-EE9F-B2DD-E77A-780C6F2C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3435"/>
            <a:ext cx="7247117" cy="3466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Membatasi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waktu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lembur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workload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pekerja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sesuai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rentang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gajinya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Merestrukturisasi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posisi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tertentu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kesempatan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berkembang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jauh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insentif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agar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manajer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termotivasi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mempertahankan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bawahannya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bila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langsung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misalnya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bentuk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penghargaan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“Manager of the year”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Google Shape;455;p47">
            <a:extLst>
              <a:ext uri="{FF2B5EF4-FFF2-40B4-BE49-F238E27FC236}">
                <a16:creationId xmlns:a16="http://schemas.microsoft.com/office/drawing/2014/main" id="{E42B423A-8EBC-968E-CD54-DEBBB921D2B7}"/>
              </a:ext>
            </a:extLst>
          </p:cNvPr>
          <p:cNvSpPr>
            <a:spLocks/>
          </p:cNvSpPr>
          <p:nvPr/>
        </p:nvSpPr>
        <p:spPr>
          <a:xfrm rot="5400000">
            <a:off x="-1913781" y="2536313"/>
            <a:ext cx="3898436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486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F62-FDEC-3FCC-E670-955D16C2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0407"/>
            <a:ext cx="7907076" cy="608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mencegah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71B8-EE9F-B2DD-E77A-780C6F2C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3435"/>
            <a:ext cx="7247117" cy="3466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survei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feedforward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dikembangkan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daripada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feedback (rating/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salah)</a:t>
            </a: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post-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survei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beberapa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bulan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setelah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keluar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apakah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keluar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burnout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mendapatkan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oportunitas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baik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machine learning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memprediksi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kemungkinan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terlambat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Google Shape;455;p47">
            <a:extLst>
              <a:ext uri="{FF2B5EF4-FFF2-40B4-BE49-F238E27FC236}">
                <a16:creationId xmlns:a16="http://schemas.microsoft.com/office/drawing/2014/main" id="{E42B423A-8EBC-968E-CD54-DEBBB921D2B7}"/>
              </a:ext>
            </a:extLst>
          </p:cNvPr>
          <p:cNvSpPr>
            <a:spLocks/>
          </p:cNvSpPr>
          <p:nvPr/>
        </p:nvSpPr>
        <p:spPr>
          <a:xfrm rot="5400000">
            <a:off x="-1913781" y="2536313"/>
            <a:ext cx="3898436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70291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866" y="135917"/>
            <a:ext cx="3120268" cy="43082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presentasi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455;p47">
            <a:extLst>
              <a:ext uri="{FF2B5EF4-FFF2-40B4-BE49-F238E27FC236}">
                <a16:creationId xmlns:a16="http://schemas.microsoft.com/office/drawing/2014/main" id="{C055F97C-214B-8497-0593-8593A9E5BD8A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0FA37-27C2-C898-869C-D0E21DDA6F18}"/>
              </a:ext>
            </a:extLst>
          </p:cNvPr>
          <p:cNvSpPr txBox="1"/>
          <p:nvPr/>
        </p:nvSpPr>
        <p:spPr>
          <a:xfrm>
            <a:off x="630676" y="891130"/>
            <a:ext cx="510588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Pengertian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tujuan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sedang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terjadi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dampaknya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Konklusi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Rincian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Rekomendasi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mencegah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</a:t>
            </a:r>
          </a:p>
        </p:txBody>
      </p:sp>
    </p:spTree>
    <p:extLst>
      <p:ext uri="{BB962C8B-B14F-4D97-AF65-F5344CB8AC3E}">
        <p14:creationId xmlns:p14="http://schemas.microsoft.com/office/powerpoint/2010/main" val="145880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A2F1-306F-1C59-7485-60847F53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09" y="2179439"/>
            <a:ext cx="3591437" cy="78462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>
                <a:solidFill>
                  <a:schemeClr val="bg1"/>
                </a:solidFill>
              </a:rPr>
              <a:t>Apendiks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Google Shape;455;p47">
            <a:extLst>
              <a:ext uri="{FF2B5EF4-FFF2-40B4-BE49-F238E27FC236}">
                <a16:creationId xmlns:a16="http://schemas.microsoft.com/office/drawing/2014/main" id="{81CEAD88-1A28-8509-B1CF-CCF7C65763EC}"/>
              </a:ext>
            </a:extLst>
          </p:cNvPr>
          <p:cNvSpPr>
            <a:spLocks/>
          </p:cNvSpPr>
          <p:nvPr/>
        </p:nvSpPr>
        <p:spPr>
          <a:xfrm rot="5400000">
            <a:off x="-791222" y="2536313"/>
            <a:ext cx="1653318" cy="70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38103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5B680C3-FD28-7186-7EFD-B8DF7429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79" y="270574"/>
            <a:ext cx="6361442" cy="46023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A798D0-CC99-BBF2-9534-20F7C33B80D0}"/>
              </a:ext>
            </a:extLst>
          </p:cNvPr>
          <p:cNvSpPr txBox="1"/>
          <p:nvPr/>
        </p:nvSpPr>
        <p:spPr>
          <a:xfrm>
            <a:off x="4952317" y="737428"/>
            <a:ext cx="218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performance rating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dibawah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3299E-C890-24FA-B646-605DB2E39085}"/>
              </a:ext>
            </a:extLst>
          </p:cNvPr>
          <p:cNvSpPr txBox="1"/>
          <p:nvPr/>
        </p:nvSpPr>
        <p:spPr>
          <a:xfrm>
            <a:off x="7414591" y="3389113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9254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3EF99A-7D05-B0E8-5107-AA5F90C1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4" y="335495"/>
            <a:ext cx="6181972" cy="4472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8EF80-AE7F-05AA-FA7D-759F78BAC31A}"/>
              </a:ext>
            </a:extLst>
          </p:cNvPr>
          <p:cNvSpPr txBox="1"/>
          <p:nvPr/>
        </p:nvSpPr>
        <p:spPr>
          <a:xfrm>
            <a:off x="2276704" y="661891"/>
            <a:ext cx="1993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Skor job satisfaction 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risiko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tertinggi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(23%):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66 orang</a:t>
            </a:r>
          </a:p>
        </p:txBody>
      </p:sp>
    </p:spTree>
    <p:extLst>
      <p:ext uri="{BB962C8B-B14F-4D97-AF65-F5344CB8AC3E}">
        <p14:creationId xmlns:p14="http://schemas.microsoft.com/office/powerpoint/2010/main" val="149039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DE49C-C77C-6D68-5E6C-FFED09A1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08" y="307782"/>
            <a:ext cx="6258584" cy="452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C1757-0F19-074B-33A4-9B235952A633}"/>
              </a:ext>
            </a:extLst>
          </p:cNvPr>
          <p:cNvSpPr txBox="1"/>
          <p:nvPr/>
        </p:nvSpPr>
        <p:spPr>
          <a:xfrm>
            <a:off x="2276704" y="661891"/>
            <a:ext cx="2040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Skor env. satisfaction 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risiko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tertinggi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(25%):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 orang</a:t>
            </a:r>
          </a:p>
        </p:txBody>
      </p:sp>
    </p:spTree>
    <p:extLst>
      <p:ext uri="{BB962C8B-B14F-4D97-AF65-F5344CB8AC3E}">
        <p14:creationId xmlns:p14="http://schemas.microsoft.com/office/powerpoint/2010/main" val="194744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ABEDB1-CDCA-2D1D-F5A9-15266BED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77" y="243732"/>
            <a:ext cx="6435646" cy="4656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E1357E-BB15-F209-1E3D-9FE73E7274F0}"/>
              </a:ext>
            </a:extLst>
          </p:cNvPr>
          <p:cNvSpPr txBox="1"/>
          <p:nvPr/>
        </p:nvSpPr>
        <p:spPr>
          <a:xfrm>
            <a:off x="2276704" y="661891"/>
            <a:ext cx="1993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Skor job involvement 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risiko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tertinggi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(34%):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 orang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D71D4-891C-445D-FF9D-30AABA41D26F}"/>
              </a:ext>
            </a:extLst>
          </p:cNvPr>
          <p:cNvSpPr txBox="1"/>
          <p:nvPr/>
        </p:nvSpPr>
        <p:spPr>
          <a:xfrm>
            <a:off x="1956021" y="370318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104287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93ED2-7293-3955-1371-B27EA955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94" y="238317"/>
            <a:ext cx="6450613" cy="4666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85B8D-7EAB-20C9-DF3C-5813D276A406}"/>
              </a:ext>
            </a:extLst>
          </p:cNvPr>
          <p:cNvSpPr txBox="1"/>
          <p:nvPr/>
        </p:nvSpPr>
        <p:spPr>
          <a:xfrm>
            <a:off x="2276704" y="661891"/>
            <a:ext cx="229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Skor WLB 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risiko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tertinggi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(31%):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orang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76E2B-366B-C162-BB1A-BDCC1CCEEA74}"/>
              </a:ext>
            </a:extLst>
          </p:cNvPr>
          <p:cNvSpPr txBox="1"/>
          <p:nvPr/>
        </p:nvSpPr>
        <p:spPr>
          <a:xfrm>
            <a:off x="1956021" y="374294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31%</a:t>
            </a:r>
          </a:p>
        </p:txBody>
      </p:sp>
    </p:spTree>
    <p:extLst>
      <p:ext uri="{BB962C8B-B14F-4D97-AF65-F5344CB8AC3E}">
        <p14:creationId xmlns:p14="http://schemas.microsoft.com/office/powerpoint/2010/main" val="249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A2F1-306F-1C59-7485-60847F53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10" y="2179439"/>
            <a:ext cx="2796307" cy="784622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Overview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Google Shape;455;p47">
            <a:extLst>
              <a:ext uri="{FF2B5EF4-FFF2-40B4-BE49-F238E27FC236}">
                <a16:creationId xmlns:a16="http://schemas.microsoft.com/office/drawing/2014/main" id="{81CEAD88-1A28-8509-B1CF-CCF7C65763EC}"/>
              </a:ext>
            </a:extLst>
          </p:cNvPr>
          <p:cNvSpPr>
            <a:spLocks/>
          </p:cNvSpPr>
          <p:nvPr/>
        </p:nvSpPr>
        <p:spPr>
          <a:xfrm rot="5400000">
            <a:off x="-791222" y="2536313"/>
            <a:ext cx="1653318" cy="70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680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F62-FDEC-3FCC-E670-955D16C2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407"/>
            <a:ext cx="3032926" cy="60875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71B8-EE9F-B2DD-E77A-780C6F2C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01466"/>
            <a:ext cx="7915027" cy="25995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Karwayan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keluar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bersifat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sukarela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ataupun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Dihitung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periode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attrition rate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Posisi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ditinggalkan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umumnya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terisi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kembali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turnover)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mengganggu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lingkungan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kerja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produktivitas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moral,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Dipengaruhi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faktor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internal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eksternal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yang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akan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dibahas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selanjutnya</a:t>
            </a: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64740A-693C-FD69-6D9F-569AA03DD023}"/>
              </a:ext>
            </a:extLst>
          </p:cNvPr>
          <p:cNvGrpSpPr/>
          <p:nvPr/>
        </p:nvGrpSpPr>
        <p:grpSpPr>
          <a:xfrm>
            <a:off x="70875" y="1087327"/>
            <a:ext cx="7306238" cy="412861"/>
            <a:chOff x="70875" y="1087327"/>
            <a:chExt cx="7701525" cy="5744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A3E089-82CC-E6EA-3645-0F813AC53C52}"/>
                </a:ext>
              </a:extLst>
            </p:cNvPr>
            <p:cNvSpPr/>
            <p:nvPr/>
          </p:nvSpPr>
          <p:spPr>
            <a:xfrm>
              <a:off x="70875" y="1087328"/>
              <a:ext cx="1177480" cy="574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oogle Shape;455;p47">
              <a:extLst>
                <a:ext uri="{FF2B5EF4-FFF2-40B4-BE49-F238E27FC236}">
                  <a16:creationId xmlns:a16="http://schemas.microsoft.com/office/drawing/2014/main" id="{446B2608-0588-C78C-2211-31A0A53188C1}"/>
                </a:ext>
              </a:extLst>
            </p:cNvPr>
            <p:cNvSpPr>
              <a:spLocks/>
            </p:cNvSpPr>
            <p:nvPr/>
          </p:nvSpPr>
          <p:spPr>
            <a:xfrm>
              <a:off x="628650" y="1087327"/>
              <a:ext cx="7143750" cy="57449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Proses </a:t>
              </a:r>
              <a:r>
                <a:rPr lang="en-US" dirty="0" err="1">
                  <a:solidFill>
                    <a:schemeClr val="bg1"/>
                  </a:solidFill>
                </a:rPr>
                <a:t>berkurangnya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tenaga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kerja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karena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keluarnya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karyawan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Google Shape;455;p47">
            <a:extLst>
              <a:ext uri="{FF2B5EF4-FFF2-40B4-BE49-F238E27FC236}">
                <a16:creationId xmlns:a16="http://schemas.microsoft.com/office/drawing/2014/main" id="{B90C1787-AB63-4C81-80D0-C8D5CFF65A9D}"/>
              </a:ext>
            </a:extLst>
          </p:cNvPr>
          <p:cNvSpPr>
            <a:spLocks/>
          </p:cNvSpPr>
          <p:nvPr/>
        </p:nvSpPr>
        <p:spPr>
          <a:xfrm rot="5400000">
            <a:off x="-1913781" y="2536313"/>
            <a:ext cx="3898436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28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A2F1-306F-1C59-7485-60847F539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10" y="2179439"/>
            <a:ext cx="2438415" cy="78462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>
                <a:solidFill>
                  <a:schemeClr val="bg1"/>
                </a:solidFill>
              </a:rPr>
              <a:t>Analisis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Google Shape;455;p47">
            <a:extLst>
              <a:ext uri="{FF2B5EF4-FFF2-40B4-BE49-F238E27FC236}">
                <a16:creationId xmlns:a16="http://schemas.microsoft.com/office/drawing/2014/main" id="{81CEAD88-1A28-8509-B1CF-CCF7C65763EC}"/>
              </a:ext>
            </a:extLst>
          </p:cNvPr>
          <p:cNvSpPr>
            <a:spLocks/>
          </p:cNvSpPr>
          <p:nvPr/>
        </p:nvSpPr>
        <p:spPr>
          <a:xfrm rot="5400000">
            <a:off x="-791222" y="2536313"/>
            <a:ext cx="1653318" cy="70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358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804" y="169261"/>
            <a:ext cx="6198393" cy="41653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16%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karyawan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telah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keluar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pada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periode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ini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Google Shape;455;p47">
            <a:extLst>
              <a:ext uri="{FF2B5EF4-FFF2-40B4-BE49-F238E27FC236}">
                <a16:creationId xmlns:a16="http://schemas.microsoft.com/office/drawing/2014/main" id="{C055F97C-214B-8497-0593-8593A9E5BD8A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D8D1-60F2-7EFE-8B19-133A65FFA642}"/>
              </a:ext>
            </a:extLst>
          </p:cNvPr>
          <p:cNvSpPr txBox="1"/>
          <p:nvPr/>
        </p:nvSpPr>
        <p:spPr>
          <a:xfrm>
            <a:off x="4623741" y="2092114"/>
            <a:ext cx="38798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Dari 1470 total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karyawan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237 orang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telah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keluar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menyisakan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1233 orang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7B465B-87DF-A5DC-F3B6-4776FC526161}"/>
              </a:ext>
            </a:extLst>
          </p:cNvPr>
          <p:cNvGrpSpPr/>
          <p:nvPr/>
        </p:nvGrpSpPr>
        <p:grpSpPr>
          <a:xfrm>
            <a:off x="640444" y="847586"/>
            <a:ext cx="3962825" cy="3623259"/>
            <a:chOff x="640444" y="582027"/>
            <a:chExt cx="3962825" cy="36232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E072D6-0E46-F821-C5C6-A59A00CE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444" y="1233167"/>
              <a:ext cx="3962825" cy="297211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E438B-74FC-74EA-C182-96B76525A97D}"/>
                </a:ext>
              </a:extLst>
            </p:cNvPr>
            <p:cNvSpPr txBox="1"/>
            <p:nvPr/>
          </p:nvSpPr>
          <p:spPr>
            <a:xfrm>
              <a:off x="1526844" y="582027"/>
              <a:ext cx="219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(Attrition Rate)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Karyawan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1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297625E-DAD3-621D-BCF0-F6ED5B6D27D0}"/>
              </a:ext>
            </a:extLst>
          </p:cNvPr>
          <p:cNvGrpSpPr/>
          <p:nvPr/>
        </p:nvGrpSpPr>
        <p:grpSpPr>
          <a:xfrm>
            <a:off x="58738" y="120395"/>
            <a:ext cx="3932854" cy="4931287"/>
            <a:chOff x="58738" y="120395"/>
            <a:chExt cx="3932854" cy="49312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33B87D1-A59F-B157-6C67-6E780585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8" y="120395"/>
              <a:ext cx="3932854" cy="493128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F6C880-0EE7-4A6F-C4B8-8EDC36FBB439}"/>
                </a:ext>
              </a:extLst>
            </p:cNvPr>
            <p:cNvSpPr txBox="1"/>
            <p:nvPr/>
          </p:nvSpPr>
          <p:spPr>
            <a:xfrm>
              <a:off x="1337318" y="1271119"/>
              <a:ext cx="2472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Attrition per Role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84%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berasal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bidang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teknis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D8D1-60F2-7EFE-8B19-133A65FFA642}"/>
              </a:ext>
            </a:extLst>
          </p:cNvPr>
          <p:cNvSpPr txBox="1"/>
          <p:nvPr/>
        </p:nvSpPr>
        <p:spPr>
          <a:xfrm>
            <a:off x="4390379" y="1604323"/>
            <a:ext cx="445147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role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cukup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terdampak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15759"/>
                </a:solidFill>
              </a:rPr>
              <a:t>Sales executive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57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326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785E1"/>
                </a:solidFill>
              </a:rPr>
              <a:t>Research scientist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47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292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CA33C"/>
                </a:solidFill>
              </a:rPr>
              <a:t>Laboratory technician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62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259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7E16A"/>
                </a:solidFill>
              </a:rPr>
              <a:t>Sales representative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33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83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lainnya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(HR,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manajer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597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78484-A370-7A5E-F54C-A8627C3E8BDC}"/>
              </a:ext>
            </a:extLst>
          </p:cNvPr>
          <p:cNvGrpSpPr/>
          <p:nvPr/>
        </p:nvGrpSpPr>
        <p:grpSpPr>
          <a:xfrm>
            <a:off x="58419" y="150783"/>
            <a:ext cx="3756946" cy="4889011"/>
            <a:chOff x="58419" y="150783"/>
            <a:chExt cx="3756946" cy="488901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15B9AB-35B0-B969-CF83-A81B375E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9" y="150783"/>
              <a:ext cx="3232470" cy="48890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DA14CE-356C-FD48-462C-0D4C2F22A537}"/>
                </a:ext>
              </a:extLst>
            </p:cNvPr>
            <p:cNvSpPr txBox="1"/>
            <p:nvPr/>
          </p:nvSpPr>
          <p:spPr>
            <a:xfrm>
              <a:off x="2040520" y="2593566"/>
              <a:ext cx="17748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Attrition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Gaji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(Monthly Income)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4CC9FC4-4A83-2AE0-3232-CE50E278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636" y="627517"/>
            <a:ext cx="3543902" cy="442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71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69%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gaji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dibawah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$5000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```</a:t>
            </a: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4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C777A-E708-B4FC-8656-DF6FC6FBCAE4}"/>
              </a:ext>
            </a:extLst>
          </p:cNvPr>
          <p:cNvGrpSpPr/>
          <p:nvPr/>
        </p:nvGrpSpPr>
        <p:grpSpPr>
          <a:xfrm>
            <a:off x="1248356" y="765908"/>
            <a:ext cx="2239906" cy="693950"/>
            <a:chOff x="1248356" y="765908"/>
            <a:chExt cx="2239906" cy="6939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BF0A94-68E1-1B12-FF6B-AF70D3DE52AC}"/>
                </a:ext>
              </a:extLst>
            </p:cNvPr>
            <p:cNvSpPr txBox="1"/>
            <p:nvPr/>
          </p:nvSpPr>
          <p:spPr>
            <a:xfrm>
              <a:off x="1968294" y="936638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E15759"/>
                  </a:solidFill>
                </a:rPr>
                <a:t>22% = 163 orang</a:t>
              </a:r>
            </a:p>
            <a:p>
              <a:r>
                <a:rPr lang="en-US" sz="1400" dirty="0">
                  <a:solidFill>
                    <a:srgbClr val="E15759"/>
                  </a:solidFill>
                </a:rPr>
                <a:t>163 / 237 = 69%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2B39F8-21F9-73A1-E9C2-0F1C2C6869DA}"/>
                </a:ext>
              </a:extLst>
            </p:cNvPr>
            <p:cNvCxnSpPr>
              <a:cxnSpLocks/>
            </p:cNvCxnSpPr>
            <p:nvPr/>
          </p:nvCxnSpPr>
          <p:spPr>
            <a:xfrm>
              <a:off x="1248356" y="765908"/>
              <a:ext cx="766529" cy="306071"/>
            </a:xfrm>
            <a:prstGeom prst="straightConnector1">
              <a:avLst/>
            </a:prstGeom>
            <a:ln w="38100">
              <a:solidFill>
                <a:srgbClr val="E157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914964-7539-F22F-BCB8-0153C203C0AC}"/>
              </a:ext>
            </a:extLst>
          </p:cNvPr>
          <p:cNvGrpSpPr/>
          <p:nvPr/>
        </p:nvGrpSpPr>
        <p:grpSpPr>
          <a:xfrm>
            <a:off x="723900" y="193394"/>
            <a:ext cx="4604736" cy="4854856"/>
            <a:chOff x="723900" y="193394"/>
            <a:chExt cx="4604736" cy="48548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2A37A2-E828-6DA6-E3C8-72088CE770FA}"/>
                </a:ext>
              </a:extLst>
            </p:cNvPr>
            <p:cNvCxnSpPr>
              <a:cxnSpLocks/>
            </p:cNvCxnSpPr>
            <p:nvPr/>
          </p:nvCxnSpPr>
          <p:spPr>
            <a:xfrm>
              <a:off x="1333500" y="1935416"/>
              <a:ext cx="3995136" cy="21174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B31CD3-E672-B10B-E47C-CB6A04A83E17}"/>
                </a:ext>
              </a:extLst>
            </p:cNvPr>
            <p:cNvSpPr txBox="1"/>
            <p:nvPr/>
          </p:nvSpPr>
          <p:spPr>
            <a:xfrm>
              <a:off x="2422997" y="1619183"/>
              <a:ext cx="2657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Breakdown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gaji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</a:rPr>
                <a:t>dibawah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 $5000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1DD7CD-A955-9F7C-DA2B-D6FD73154A90}"/>
                </a:ext>
              </a:extLst>
            </p:cNvPr>
            <p:cNvSpPr/>
            <p:nvPr/>
          </p:nvSpPr>
          <p:spPr>
            <a:xfrm>
              <a:off x="723900" y="193394"/>
              <a:ext cx="609600" cy="4854856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CAA29E-610A-D959-A8F5-6E5EC81AC658}"/>
              </a:ext>
            </a:extLst>
          </p:cNvPr>
          <p:cNvSpPr txBox="1"/>
          <p:nvPr/>
        </p:nvSpPr>
        <p:spPr>
          <a:xfrm>
            <a:off x="7171730" y="1027138"/>
            <a:ext cx="1499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lanjutan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slide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selanjutnya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4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145258-8919-37FA-6AED-7DFCF88718E7}"/>
              </a:ext>
            </a:extLst>
          </p:cNvPr>
          <p:cNvGrpSpPr/>
          <p:nvPr/>
        </p:nvGrpSpPr>
        <p:grpSpPr>
          <a:xfrm>
            <a:off x="69313" y="58948"/>
            <a:ext cx="7069073" cy="5020649"/>
            <a:chOff x="69313" y="114612"/>
            <a:chExt cx="7069073" cy="50206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E0EDF0-F176-9F25-0BDF-15088EF5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313" y="114612"/>
              <a:ext cx="7069073" cy="5020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72486B-53AE-1B8D-33FD-334514D3766E}"/>
                </a:ext>
              </a:extLst>
            </p:cNvPr>
            <p:cNvSpPr txBox="1"/>
            <p:nvPr/>
          </p:nvSpPr>
          <p:spPr>
            <a:xfrm>
              <a:off x="2085031" y="1566396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Persentase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Gaji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Berdasarkan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Role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AD38EAF-168A-4432-3E87-7223BA9ED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895" y="1105235"/>
              <a:ext cx="0" cy="377289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547E0-B214-93C8-4CD2-BF3A2CB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69" y="193394"/>
            <a:ext cx="5199459" cy="76895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Gaji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dibawah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$5000 juga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didominasi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bidang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teknis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D8D1-60F2-7EFE-8B19-133A65FFA642}"/>
              </a:ext>
            </a:extLst>
          </p:cNvPr>
          <p:cNvSpPr txBox="1"/>
          <p:nvPr/>
        </p:nvSpPr>
        <p:spPr>
          <a:xfrm>
            <a:off x="4431630" y="1078639"/>
            <a:ext cx="45499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Dari role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diobservasi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rgbClr val="E15759"/>
                </a:solidFill>
              </a:rPr>
              <a:t>sales executive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mencapai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gaji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&gt;= $10000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(39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326 sales exec.)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5785E1"/>
                </a:solidFill>
              </a:rPr>
              <a:t>Research scientist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b="1" dirty="0">
                <a:solidFill>
                  <a:srgbClr val="5785E1"/>
                </a:solidFill>
              </a:rPr>
              <a:t> </a:t>
            </a:r>
            <a:r>
              <a:rPr lang="en-US" b="1" dirty="0">
                <a:solidFill>
                  <a:srgbClr val="FCA33C"/>
                </a:solidFill>
              </a:rPr>
              <a:t>laboratory technician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dan </a:t>
            </a:r>
            <a:r>
              <a:rPr lang="en-US" b="1" dirty="0">
                <a:solidFill>
                  <a:srgbClr val="57E16A"/>
                </a:solidFill>
              </a:rPr>
              <a:t>sales representative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semuanya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memiliki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gaji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dibawah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$10000</a:t>
            </a:r>
            <a:endParaRPr lang="en-US" b="1" dirty="0">
              <a:solidFill>
                <a:srgbClr val="57E16A"/>
              </a:solidFill>
            </a:endParaRPr>
          </a:p>
        </p:txBody>
      </p:sp>
      <p:sp>
        <p:nvSpPr>
          <p:cNvPr id="18" name="Google Shape;455;p47">
            <a:extLst>
              <a:ext uri="{FF2B5EF4-FFF2-40B4-BE49-F238E27FC236}">
                <a16:creationId xmlns:a16="http://schemas.microsoft.com/office/drawing/2014/main" id="{D39F8ACF-D816-7B7F-E47C-BB034986816F}"/>
              </a:ext>
            </a:extLst>
          </p:cNvPr>
          <p:cNvSpPr>
            <a:spLocks/>
          </p:cNvSpPr>
          <p:nvPr/>
        </p:nvSpPr>
        <p:spPr>
          <a:xfrm>
            <a:off x="3149783" y="0"/>
            <a:ext cx="2844432" cy="708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45597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1721</TotalTime>
  <Words>921</Words>
  <Application>Microsoft Office PowerPoint</Application>
  <PresentationFormat>On-screen Show (16:9)</PresentationFormat>
  <Paragraphs>128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Roboto</vt:lpstr>
      <vt:lpstr>Office Theme</vt:lpstr>
      <vt:lpstr>Employee Attrition</vt:lpstr>
      <vt:lpstr>Outline presentasi</vt:lpstr>
      <vt:lpstr>Overview</vt:lpstr>
      <vt:lpstr>Apa itu attrition?</vt:lpstr>
      <vt:lpstr>Analisis</vt:lpstr>
      <vt:lpstr>16% karyawan telah keluar pada periode ini</vt:lpstr>
      <vt:lpstr>84% dari yang keluar berasal dari bidang teknis dan sales</vt:lpstr>
      <vt:lpstr>69% dari yang keluar memiliki gaji dibawah $5000```</vt:lpstr>
      <vt:lpstr>Gaji dibawah $5000 juga didominasi bidang teknis dan sales</vt:lpstr>
      <vt:lpstr>Gaji rendah berkaitan erat dengan grade 1 dan 2</vt:lpstr>
      <vt:lpstr>Kerja lembur juga memicu attrition sebesar 31%</vt:lpstr>
      <vt:lpstr>25% karyawan yang keluar ada di 1 tahun pertama bekerja</vt:lpstr>
      <vt:lpstr>Manajer juga memiliki peran penting untuk mencegah attrition</vt:lpstr>
      <vt:lpstr>Seringnya pelatihan kurang berpengaruh terhadap attrition</vt:lpstr>
      <vt:lpstr>Konklusi</vt:lpstr>
      <vt:lpstr>Rincian analisis</vt:lpstr>
      <vt:lpstr>Rekomendasi</vt:lpstr>
      <vt:lpstr>Saran untuk mencegah attrition (1)</vt:lpstr>
      <vt:lpstr>Saran untuk mencegah attrition (2)</vt:lpstr>
      <vt:lpstr>Apendiks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Dhika</dc:creator>
  <cp:lastModifiedBy>Dhika</cp:lastModifiedBy>
  <cp:revision>455</cp:revision>
  <dcterms:created xsi:type="dcterms:W3CDTF">2024-06-29T09:38:19Z</dcterms:created>
  <dcterms:modified xsi:type="dcterms:W3CDTF">2024-07-02T07:32:41Z</dcterms:modified>
</cp:coreProperties>
</file>