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  <p:sldMasterId id="2147483671" r:id="rId2"/>
  </p:sldMasterIdLst>
  <p:notesMasterIdLst>
    <p:notesMasterId r:id="rId48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411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266" r:id="rId47"/>
  </p:sldIdLst>
  <p:sldSz cx="9144000" cy="5143500" type="screen16x9"/>
  <p:notesSz cx="6858000" cy="9144000"/>
  <p:embeddedFontLst>
    <p:embeddedFont>
      <p:font typeface="Bebas Neue" panose="020B0606020202050201" pitchFamily="34" charset="77"/>
      <p:regular r:id="rId49"/>
    </p:embeddedFont>
    <p:embeddedFont>
      <p:font typeface="Calibri" panose="020F0502020204030204" pitchFamily="34" charset="0"/>
      <p:regular r:id="rId50"/>
      <p:bold r:id="rId51"/>
      <p:italic r:id="rId52"/>
      <p:boldItalic r:id="rId53"/>
    </p:embeddedFont>
    <p:embeddedFont>
      <p:font typeface="Cambria" panose="02040503050406030204" pitchFamily="18" charset="0"/>
      <p:regular r:id="rId54"/>
      <p:bold r:id="rId55"/>
      <p:italic r:id="rId56"/>
      <p:boldItalic r:id="rId57"/>
    </p:embeddedFont>
    <p:embeddedFont>
      <p:font typeface="Overlock" panose="02000506030000020004" pitchFamily="2" charset="77"/>
      <p:regular r:id="rId58"/>
      <p:bold r:id="rId59"/>
      <p:italic r:id="rId60"/>
      <p:boldItalic r:id="rId61"/>
    </p:embeddedFont>
    <p:embeddedFont>
      <p:font typeface="Roboto" panose="02000000000000000000" pitchFamily="2" charset="0"/>
      <p:regular r:id="rId62"/>
      <p:bold r:id="rId63"/>
      <p:italic r:id="rId64"/>
      <p:boldItalic r:id="rId6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1"/>
  </p:normalViewPr>
  <p:slideViewPr>
    <p:cSldViewPr snapToGrid="0">
      <p:cViewPr>
        <p:scale>
          <a:sx n="59" d="100"/>
          <a:sy n="59" d="100"/>
        </p:scale>
        <p:origin x="3160" y="16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font" Target="fonts/font15.fntdata"/><Relationship Id="rId68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font" Target="fonts/font5.fntdata"/><Relationship Id="rId58" Type="http://schemas.openxmlformats.org/officeDocument/2006/relationships/font" Target="fonts/font10.fntdata"/><Relationship Id="rId66" Type="http://schemas.openxmlformats.org/officeDocument/2006/relationships/presProps" Target="presProps.xml"/><Relationship Id="rId5" Type="http://schemas.openxmlformats.org/officeDocument/2006/relationships/slide" Target="slides/slide3.xml"/><Relationship Id="rId61" Type="http://schemas.openxmlformats.org/officeDocument/2006/relationships/font" Target="fonts/font13.fntdata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notesMaster" Target="notesMasters/notesMaster1.xml"/><Relationship Id="rId56" Type="http://schemas.openxmlformats.org/officeDocument/2006/relationships/font" Target="fonts/font8.fntdata"/><Relationship Id="rId64" Type="http://schemas.openxmlformats.org/officeDocument/2006/relationships/font" Target="fonts/font16.fntdata"/><Relationship Id="rId69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font" Target="fonts/font3.fntdata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font" Target="fonts/font11.fntdata"/><Relationship Id="rId67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font" Target="fonts/font6.fntdata"/><Relationship Id="rId62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font" Target="fonts/font1.fntdata"/><Relationship Id="rId57" Type="http://schemas.openxmlformats.org/officeDocument/2006/relationships/font" Target="fonts/font9.fntdata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font" Target="fonts/font4.fntdata"/><Relationship Id="rId60" Type="http://schemas.openxmlformats.org/officeDocument/2006/relationships/font" Target="fonts/font12.fntdata"/><Relationship Id="rId65" Type="http://schemas.openxmlformats.org/officeDocument/2006/relationships/font" Target="fonts/font17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font" Target="fonts/font2.fntdata"/><Relationship Id="rId55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be65787741_0_112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be65787741_0_112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4" name="Google Shape;184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0646211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5" name="Google Shape;195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7077173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6" name="Google Shape;206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0865672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9" name="Google Shape;219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949482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2" name="Google Shape;232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4239251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3" name="Google Shape;243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2925616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5" name="Google Shape;255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4822471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70" name="Google Shape;270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08473294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81" name="Google Shape;281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8794464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92" name="Google Shape;292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9760214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be65787741_0_114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be65787741_0_114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03" name="Google Shape;303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9818389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14" name="Google Shape;314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26459304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25" name="Google Shape;325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2498744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36" name="Google Shape;336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1993119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47" name="Google Shape;347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28518930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58" name="Google Shape;358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596336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69" name="Google Shape;369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45575529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80" name="Google Shape;380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080110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91" name="Google Shape;391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2896541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02" name="Google Shape;402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410271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7" name="Google Shape;10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14974964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15" name="Google Shape;415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25734302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28" name="Google Shape;428;p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30837607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41" name="Google Shape;441;p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09188170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52" name="Google Shape;452;p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7303654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67" name="Google Shape;467;p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8771779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82" name="Google Shape;482;p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60383527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95" name="Google Shape;495;p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9624194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06" name="Google Shape;506;p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00526569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17" name="Google Shape;517;p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76292177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28" name="Google Shape;528;p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721150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7" name="Google Shape;11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0318727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39" name="Google Shape;539;p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61625327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51" name="Google Shape;551;p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7327191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62" name="Google Shape;562;p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05487520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77" name="Google Shape;57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86763400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87" name="Google Shape;587;p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20995031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be65787741_0_115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be65787741_0_115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7" name="Google Shape;127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8233612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8" name="Google Shape;138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21733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9" name="Google Shape;149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1056896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0" name="Google Shape;160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3984020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1" name="Google Shape;171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3025156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userDrawn="1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" name="Google Shape;119;p27">
            <a:extLst>
              <a:ext uri="{FF2B5EF4-FFF2-40B4-BE49-F238E27FC236}">
                <a16:creationId xmlns:a16="http://schemas.microsoft.com/office/drawing/2014/main" id="{E1618ED8-A77A-4B2C-8B62-6DC4D44E392B}"/>
              </a:ext>
            </a:extLst>
          </p:cNvPr>
          <p:cNvSpPr/>
          <p:nvPr userDrawn="1"/>
        </p:nvSpPr>
        <p:spPr>
          <a:xfrm>
            <a:off x="0" y="400"/>
            <a:ext cx="9161700" cy="312000"/>
          </a:xfrm>
          <a:prstGeom prst="rect">
            <a:avLst/>
          </a:prstGeom>
          <a:solidFill>
            <a:srgbClr val="0F357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125;p27">
            <a:extLst>
              <a:ext uri="{FF2B5EF4-FFF2-40B4-BE49-F238E27FC236}">
                <a16:creationId xmlns:a16="http://schemas.microsoft.com/office/drawing/2014/main" id="{332D2B71-9B82-4C6F-BBD5-BA7C65EC88FE}"/>
              </a:ext>
            </a:extLst>
          </p:cNvPr>
          <p:cNvSpPr txBox="1">
            <a:spLocks/>
          </p:cNvSpPr>
          <p:nvPr userDrawn="1"/>
        </p:nvSpPr>
        <p:spPr>
          <a:xfrm>
            <a:off x="7752400" y="4864000"/>
            <a:ext cx="1398900" cy="19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lnSpc>
                <a:spcPct val="80000"/>
              </a:lnSpc>
              <a:buSzPts val="275"/>
              <a:buFont typeface="Arial"/>
              <a:buNone/>
            </a:pPr>
            <a:r>
              <a:rPr lang="en-ID" sz="1500" dirty="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rPr>
              <a:t>#Jadi</a:t>
            </a:r>
            <a:r>
              <a:rPr lang="en-ID" sz="1500" dirty="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jagoandigital</a:t>
            </a:r>
          </a:p>
        </p:txBody>
      </p:sp>
      <p:pic>
        <p:nvPicPr>
          <p:cNvPr id="10" name="Google Shape;121;p27">
            <a:extLst>
              <a:ext uri="{FF2B5EF4-FFF2-40B4-BE49-F238E27FC236}">
                <a16:creationId xmlns:a16="http://schemas.microsoft.com/office/drawing/2014/main" id="{A3DE4C64-F63E-4DF0-AB41-C8E05936AFC5}"/>
              </a:ext>
            </a:extLst>
          </p:cNvPr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831000" y="-228600"/>
            <a:ext cx="1301194" cy="707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userDrawn="1">
  <p:cSld name="TITLE_AND_TWO_COLUMN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8" name="Google Shape;68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" name="Google Shape;119;p27">
            <a:extLst>
              <a:ext uri="{FF2B5EF4-FFF2-40B4-BE49-F238E27FC236}">
                <a16:creationId xmlns:a16="http://schemas.microsoft.com/office/drawing/2014/main" id="{D186B9B5-876B-4F44-BB35-F4E68318FB99}"/>
              </a:ext>
            </a:extLst>
          </p:cNvPr>
          <p:cNvSpPr/>
          <p:nvPr userDrawn="1"/>
        </p:nvSpPr>
        <p:spPr>
          <a:xfrm>
            <a:off x="0" y="400"/>
            <a:ext cx="9161700" cy="312000"/>
          </a:xfrm>
          <a:prstGeom prst="rect">
            <a:avLst/>
          </a:prstGeom>
          <a:solidFill>
            <a:srgbClr val="0F357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125;p27">
            <a:extLst>
              <a:ext uri="{FF2B5EF4-FFF2-40B4-BE49-F238E27FC236}">
                <a16:creationId xmlns:a16="http://schemas.microsoft.com/office/drawing/2014/main" id="{33743C21-2479-4E9A-8BE0-51BD11E7D89C}"/>
              </a:ext>
            </a:extLst>
          </p:cNvPr>
          <p:cNvSpPr txBox="1">
            <a:spLocks/>
          </p:cNvSpPr>
          <p:nvPr userDrawn="1"/>
        </p:nvSpPr>
        <p:spPr>
          <a:xfrm>
            <a:off x="7752400" y="4864000"/>
            <a:ext cx="1398900" cy="19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lnSpc>
                <a:spcPct val="80000"/>
              </a:lnSpc>
              <a:buSzPts val="275"/>
              <a:buFont typeface="Arial"/>
              <a:buNone/>
            </a:pPr>
            <a:r>
              <a:rPr lang="en-ID" sz="150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rPr>
              <a:t>#Jadi</a:t>
            </a:r>
            <a:r>
              <a:rPr lang="en-ID" sz="150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jagoandigital</a:t>
            </a:r>
          </a:p>
        </p:txBody>
      </p:sp>
      <p:sp>
        <p:nvSpPr>
          <p:cNvPr id="8" name="Google Shape;120;p27">
            <a:extLst>
              <a:ext uri="{FF2B5EF4-FFF2-40B4-BE49-F238E27FC236}">
                <a16:creationId xmlns:a16="http://schemas.microsoft.com/office/drawing/2014/main" id="{6BCB609E-FB42-4EB4-B8F8-2414E4311D46}"/>
              </a:ext>
            </a:extLst>
          </p:cNvPr>
          <p:cNvSpPr txBox="1">
            <a:spLocks noGrp="1"/>
          </p:cNvSpPr>
          <p:nvPr>
            <p:ph type="subTitle" idx="10"/>
          </p:nvPr>
        </p:nvSpPr>
        <p:spPr>
          <a:xfrm>
            <a:off x="-32225" y="4787425"/>
            <a:ext cx="3735900" cy="19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id" sz="150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DTS 2021</a:t>
            </a:r>
            <a:endParaRPr sz="1500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userDrawn="1">
  <p:cSld name="TITLE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" name="Google Shape;119;p27">
            <a:extLst>
              <a:ext uri="{FF2B5EF4-FFF2-40B4-BE49-F238E27FC236}">
                <a16:creationId xmlns:a16="http://schemas.microsoft.com/office/drawing/2014/main" id="{2366279C-6ADF-47C1-A5A3-78720F06DC23}"/>
              </a:ext>
            </a:extLst>
          </p:cNvPr>
          <p:cNvSpPr/>
          <p:nvPr userDrawn="1"/>
        </p:nvSpPr>
        <p:spPr>
          <a:xfrm>
            <a:off x="0" y="400"/>
            <a:ext cx="9161700" cy="312000"/>
          </a:xfrm>
          <a:prstGeom prst="rect">
            <a:avLst/>
          </a:prstGeom>
          <a:solidFill>
            <a:srgbClr val="0F357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125;p27">
            <a:extLst>
              <a:ext uri="{FF2B5EF4-FFF2-40B4-BE49-F238E27FC236}">
                <a16:creationId xmlns:a16="http://schemas.microsoft.com/office/drawing/2014/main" id="{0A50EDFD-ABE8-4508-9F1A-BFE57E370600}"/>
              </a:ext>
            </a:extLst>
          </p:cNvPr>
          <p:cNvSpPr txBox="1">
            <a:spLocks/>
          </p:cNvSpPr>
          <p:nvPr userDrawn="1"/>
        </p:nvSpPr>
        <p:spPr>
          <a:xfrm>
            <a:off x="7752400" y="4864000"/>
            <a:ext cx="1398900" cy="19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lnSpc>
                <a:spcPct val="80000"/>
              </a:lnSpc>
              <a:buSzPts val="275"/>
              <a:buFont typeface="Arial"/>
              <a:buNone/>
            </a:pPr>
            <a:r>
              <a:rPr lang="en-ID" sz="150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rPr>
              <a:t>#Jadi</a:t>
            </a:r>
            <a:r>
              <a:rPr lang="en-ID" sz="150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jagoandigital</a:t>
            </a:r>
          </a:p>
        </p:txBody>
      </p:sp>
      <p:sp>
        <p:nvSpPr>
          <p:cNvPr id="6" name="Google Shape;120;p27">
            <a:extLst>
              <a:ext uri="{FF2B5EF4-FFF2-40B4-BE49-F238E27FC236}">
                <a16:creationId xmlns:a16="http://schemas.microsoft.com/office/drawing/2014/main" id="{5CE5D1EF-BBD7-4E74-B92A-F70C5B854B4E}"/>
              </a:ext>
            </a:extLst>
          </p:cNvPr>
          <p:cNvSpPr txBox="1">
            <a:spLocks noGrp="1"/>
          </p:cNvSpPr>
          <p:nvPr>
            <p:ph type="subTitle" idx="10"/>
          </p:nvPr>
        </p:nvSpPr>
        <p:spPr>
          <a:xfrm>
            <a:off x="-32225" y="4787425"/>
            <a:ext cx="3735900" cy="19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id" sz="150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DTS 2021</a:t>
            </a:r>
            <a:endParaRPr sz="1500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 userDrawn="1">
  <p:cSld name="ONE_COLUMN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5" name="Google Shape;75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5" name="Google Shape;119;p27">
            <a:extLst>
              <a:ext uri="{FF2B5EF4-FFF2-40B4-BE49-F238E27FC236}">
                <a16:creationId xmlns:a16="http://schemas.microsoft.com/office/drawing/2014/main" id="{5E7CA3C0-7EBA-469E-8C42-BFB3BF3B8888}"/>
              </a:ext>
            </a:extLst>
          </p:cNvPr>
          <p:cNvSpPr/>
          <p:nvPr userDrawn="1"/>
        </p:nvSpPr>
        <p:spPr>
          <a:xfrm>
            <a:off x="0" y="400"/>
            <a:ext cx="9161700" cy="312000"/>
          </a:xfrm>
          <a:prstGeom prst="rect">
            <a:avLst/>
          </a:prstGeom>
          <a:solidFill>
            <a:srgbClr val="0F357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125;p27">
            <a:extLst>
              <a:ext uri="{FF2B5EF4-FFF2-40B4-BE49-F238E27FC236}">
                <a16:creationId xmlns:a16="http://schemas.microsoft.com/office/drawing/2014/main" id="{6EE5D0AE-8610-43E9-A79D-64E6BEE4EABB}"/>
              </a:ext>
            </a:extLst>
          </p:cNvPr>
          <p:cNvSpPr txBox="1">
            <a:spLocks/>
          </p:cNvSpPr>
          <p:nvPr userDrawn="1"/>
        </p:nvSpPr>
        <p:spPr>
          <a:xfrm>
            <a:off x="7752400" y="4864000"/>
            <a:ext cx="1398900" cy="19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lnSpc>
                <a:spcPct val="80000"/>
              </a:lnSpc>
              <a:buSzPts val="275"/>
              <a:buFont typeface="Arial"/>
              <a:buNone/>
            </a:pPr>
            <a:r>
              <a:rPr lang="en-ID" sz="1500" dirty="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rPr>
              <a:t>#Jadi</a:t>
            </a:r>
            <a:r>
              <a:rPr lang="en-ID" sz="1500" dirty="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jagoandigital</a:t>
            </a:r>
          </a:p>
        </p:txBody>
      </p:sp>
      <p:sp>
        <p:nvSpPr>
          <p:cNvPr id="7" name="Google Shape;120;p27">
            <a:extLst>
              <a:ext uri="{FF2B5EF4-FFF2-40B4-BE49-F238E27FC236}">
                <a16:creationId xmlns:a16="http://schemas.microsoft.com/office/drawing/2014/main" id="{508F9529-0114-4BE4-A3AC-24823F7DE88B}"/>
              </a:ext>
            </a:extLst>
          </p:cNvPr>
          <p:cNvSpPr txBox="1">
            <a:spLocks noGrp="1"/>
          </p:cNvSpPr>
          <p:nvPr>
            <p:ph type="subTitle" idx="10"/>
          </p:nvPr>
        </p:nvSpPr>
        <p:spPr>
          <a:xfrm>
            <a:off x="-32225" y="4787425"/>
            <a:ext cx="3735900" cy="19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id" sz="1500" dirty="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DTS 2021</a:t>
            </a:r>
            <a:endParaRPr sz="1500" dirty="0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 userDrawn="1"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3" name="Google Shape;83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4" name="Google Shape;84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1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1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13353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" name="Google Shape;119;p27">
            <a:extLst>
              <a:ext uri="{FF2B5EF4-FFF2-40B4-BE49-F238E27FC236}">
                <a16:creationId xmlns:a16="http://schemas.microsoft.com/office/drawing/2014/main" id="{923B2F26-0BDE-42E3-97CF-74796CF6DA9B}"/>
              </a:ext>
            </a:extLst>
          </p:cNvPr>
          <p:cNvSpPr/>
          <p:nvPr userDrawn="1"/>
        </p:nvSpPr>
        <p:spPr>
          <a:xfrm>
            <a:off x="0" y="400"/>
            <a:ext cx="9161700" cy="312000"/>
          </a:xfrm>
          <a:prstGeom prst="rect">
            <a:avLst/>
          </a:prstGeom>
          <a:solidFill>
            <a:srgbClr val="0F357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125;p27">
            <a:extLst>
              <a:ext uri="{FF2B5EF4-FFF2-40B4-BE49-F238E27FC236}">
                <a16:creationId xmlns:a16="http://schemas.microsoft.com/office/drawing/2014/main" id="{802B0CAB-5988-4748-A843-32B41A9792AA}"/>
              </a:ext>
            </a:extLst>
          </p:cNvPr>
          <p:cNvSpPr txBox="1">
            <a:spLocks/>
          </p:cNvSpPr>
          <p:nvPr userDrawn="1"/>
        </p:nvSpPr>
        <p:spPr>
          <a:xfrm>
            <a:off x="7752400" y="4864000"/>
            <a:ext cx="1398900" cy="19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lnSpc>
                <a:spcPct val="80000"/>
              </a:lnSpc>
              <a:buSzPts val="275"/>
              <a:buFont typeface="Arial"/>
              <a:buNone/>
            </a:pPr>
            <a:r>
              <a:rPr lang="en-ID" sz="1500" dirty="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rPr>
              <a:t>#Jadi</a:t>
            </a:r>
            <a:r>
              <a:rPr lang="en-ID" sz="1500" dirty="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jagoandigital</a:t>
            </a:r>
          </a:p>
        </p:txBody>
      </p:sp>
      <p:sp>
        <p:nvSpPr>
          <p:cNvPr id="7" name="Google Shape;120;p27">
            <a:extLst>
              <a:ext uri="{FF2B5EF4-FFF2-40B4-BE49-F238E27FC236}">
                <a16:creationId xmlns:a16="http://schemas.microsoft.com/office/drawing/2014/main" id="{3F11FCFA-B528-4C0C-8520-30AA379BE8D3}"/>
              </a:ext>
            </a:extLst>
          </p:cNvPr>
          <p:cNvSpPr txBox="1">
            <a:spLocks/>
          </p:cNvSpPr>
          <p:nvPr userDrawn="1"/>
        </p:nvSpPr>
        <p:spPr>
          <a:xfrm>
            <a:off x="-32225" y="4787425"/>
            <a:ext cx="3735900" cy="19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80000"/>
              </a:lnSpc>
              <a:buSzPts val="275"/>
            </a:pPr>
            <a:r>
              <a:rPr lang="en-ID" sz="150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DTS 2021</a:t>
            </a:r>
          </a:p>
        </p:txBody>
      </p:sp>
      <p:pic>
        <p:nvPicPr>
          <p:cNvPr id="8" name="Google Shape;121;p27">
            <a:extLst>
              <a:ext uri="{FF2B5EF4-FFF2-40B4-BE49-F238E27FC236}">
                <a16:creationId xmlns:a16="http://schemas.microsoft.com/office/drawing/2014/main" id="{D972473D-4C24-4EAD-900C-981A781F6C6D}"/>
              </a:ext>
            </a:extLst>
          </p:cNvPr>
          <p:cNvPicPr preferRelativeResize="0"/>
          <p:nvPr userDrawn="1"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7831000" y="-228600"/>
            <a:ext cx="1301194" cy="707624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2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4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topic/libraries/architecture" TargetMode="External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3.xml"/><Relationship Id="rId4" Type="http://schemas.openxmlformats.org/officeDocument/2006/relationships/hyperlink" Target="https://www.oracle.com/technetwork/java/javase/overview/index.html" TargetMode="Externa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 txBox="1">
            <a:spLocks noGrp="1"/>
          </p:cNvSpPr>
          <p:nvPr>
            <p:ph type="ctrTitle"/>
          </p:nvPr>
        </p:nvSpPr>
        <p:spPr>
          <a:xfrm>
            <a:off x="1372625" y="1079756"/>
            <a:ext cx="7125600" cy="114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d" sz="400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rPr>
              <a:t>Vocational school graduate academy</a:t>
            </a:r>
            <a:endParaRPr sz="4000">
              <a:solidFill>
                <a:srgbClr val="00F4A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00" name="Google Shape;100;p25"/>
          <p:cNvSpPr txBox="1">
            <a:spLocks noGrp="1"/>
          </p:cNvSpPr>
          <p:nvPr>
            <p:ph type="subTitle" idx="1"/>
          </p:nvPr>
        </p:nvSpPr>
        <p:spPr>
          <a:xfrm>
            <a:off x="1358375" y="2250925"/>
            <a:ext cx="6060600" cy="51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Mobile Programmer</a:t>
            </a:r>
            <a:endParaRPr b="1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1" name="Google Shape;101;p25"/>
          <p:cNvSpPr txBox="1">
            <a:spLocks noGrp="1"/>
          </p:cNvSpPr>
          <p:nvPr>
            <p:ph type="subTitle" idx="1"/>
          </p:nvPr>
        </p:nvSpPr>
        <p:spPr>
          <a:xfrm>
            <a:off x="1371300" y="2631925"/>
            <a:ext cx="6635016" cy="51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l"/>
            <a:r>
              <a:rPr lang="fi-FI" sz="2400" b="1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Pertemuan</a:t>
            </a:r>
            <a:r>
              <a:rPr lang="fi-FI" sz="24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#7- : </a:t>
            </a:r>
            <a:r>
              <a:rPr lang="en-US" sz="2400" b="1" dirty="0" err="1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Aplikasi</a:t>
            </a:r>
            <a:r>
              <a:rPr lang="en-US" sz="2400" b="1" dirty="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 Mobile </a:t>
            </a:r>
            <a:r>
              <a:rPr lang="en-US" sz="2400" b="1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Sederhana</a:t>
            </a:r>
            <a:endParaRPr lang="fi-FI" sz="2400" b="1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2" name="Google Shape;102;p25"/>
          <p:cNvSpPr txBox="1">
            <a:spLocks noGrp="1"/>
          </p:cNvSpPr>
          <p:nvPr>
            <p:ph type="subTitle" idx="1"/>
          </p:nvPr>
        </p:nvSpPr>
        <p:spPr>
          <a:xfrm>
            <a:off x="1371300" y="3241525"/>
            <a:ext cx="6297300" cy="51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24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Perguruan Tinggi: … (Tuliskan nama PT)</a:t>
            </a:r>
            <a:endParaRPr sz="24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7"/>
          <p:cNvSpPr txBox="1"/>
          <p:nvPr/>
        </p:nvSpPr>
        <p:spPr>
          <a:xfrm>
            <a:off x="-707950" y="118750"/>
            <a:ext cx="274500" cy="2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27"/>
          <p:cNvSpPr/>
          <p:nvPr/>
        </p:nvSpPr>
        <p:spPr>
          <a:xfrm>
            <a:off x="331181" y="205835"/>
            <a:ext cx="5650217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 dirty="0" err="1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Aplikasi</a:t>
            </a:r>
            <a:r>
              <a:rPr lang="en-US" sz="2800" b="1" i="0" u="none" strike="noStrike" cap="none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 Input Nama</a:t>
            </a:r>
            <a:endParaRPr sz="2400" b="0" i="0" u="none" strike="noStrike" cap="none" dirty="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27"/>
          <p:cNvSpPr txBox="1"/>
          <p:nvPr/>
        </p:nvSpPr>
        <p:spPr>
          <a:xfrm>
            <a:off x="4597967" y="785017"/>
            <a:ext cx="4546033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❖"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Buka activity_main.xml</a:t>
            </a:r>
            <a:endParaRPr/>
          </a:p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❖"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Ubah layout menjadi RelativeLayout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❖"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Tambahkan TextView dan EditText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2" name="Google Shape;192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0953" y="823687"/>
            <a:ext cx="4388005" cy="3542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068832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8"/>
          <p:cNvSpPr txBox="1"/>
          <p:nvPr/>
        </p:nvSpPr>
        <p:spPr>
          <a:xfrm>
            <a:off x="-707950" y="118750"/>
            <a:ext cx="274500" cy="2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28"/>
          <p:cNvSpPr/>
          <p:nvPr/>
        </p:nvSpPr>
        <p:spPr>
          <a:xfrm>
            <a:off x="331181" y="227605"/>
            <a:ext cx="5650217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 dirty="0" err="1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Aplikasi</a:t>
            </a:r>
            <a:r>
              <a:rPr lang="en-US" sz="2800" b="1" i="0" u="none" strike="noStrike" cap="none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 Input Nama</a:t>
            </a:r>
            <a:endParaRPr sz="2400" b="0" i="0" u="none" strike="noStrike" cap="none" dirty="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28"/>
          <p:cNvSpPr txBox="1"/>
          <p:nvPr/>
        </p:nvSpPr>
        <p:spPr>
          <a:xfrm>
            <a:off x="4597967" y="785017"/>
            <a:ext cx="4546033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❖"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Melanjutkan program sebelumnya.</a:t>
            </a:r>
            <a:endParaRPr/>
          </a:p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❖"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Tambahkan Button dan TextView.</a:t>
            </a:r>
            <a:endParaRPr/>
          </a:p>
        </p:txBody>
      </p:sp>
      <p:pic>
        <p:nvPicPr>
          <p:cNvPr id="203" name="Google Shape;203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1181" y="823688"/>
            <a:ext cx="4266786" cy="357940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381861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9"/>
          <p:cNvSpPr txBox="1"/>
          <p:nvPr/>
        </p:nvSpPr>
        <p:spPr>
          <a:xfrm>
            <a:off x="-707950" y="118750"/>
            <a:ext cx="274500" cy="2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29"/>
          <p:cNvSpPr/>
          <p:nvPr/>
        </p:nvSpPr>
        <p:spPr>
          <a:xfrm>
            <a:off x="331181" y="227605"/>
            <a:ext cx="5650217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 dirty="0" err="1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Aplikasi</a:t>
            </a:r>
            <a:r>
              <a:rPr lang="en-US" sz="2800" b="1" i="0" u="none" strike="noStrike" cap="none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 Input Nama</a:t>
            </a:r>
            <a:endParaRPr sz="2400" b="0" i="0" u="none" strike="noStrike" cap="none" dirty="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29"/>
          <p:cNvSpPr txBox="1"/>
          <p:nvPr/>
        </p:nvSpPr>
        <p:spPr>
          <a:xfrm>
            <a:off x="4597967" y="785017"/>
            <a:ext cx="4546033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❖"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Buka MainActivity.java</a:t>
            </a:r>
            <a:endParaRPr/>
          </a:p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❖"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Tambahkan 2 baris program berikut untuk deklarasi variable.</a:t>
            </a:r>
            <a:endParaRPr/>
          </a:p>
        </p:txBody>
      </p:sp>
      <p:pic>
        <p:nvPicPr>
          <p:cNvPr id="214" name="Google Shape;214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9602" y="833304"/>
            <a:ext cx="4238365" cy="87632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2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59602" y="1900960"/>
            <a:ext cx="4238365" cy="1304736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29"/>
          <p:cNvSpPr txBox="1"/>
          <p:nvPr/>
        </p:nvSpPr>
        <p:spPr>
          <a:xfrm>
            <a:off x="4597966" y="1899681"/>
            <a:ext cx="4546033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❖"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Tambahkan 2 baris program berikut didalam void onCreate.</a:t>
            </a:r>
            <a:endParaRPr/>
          </a:p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❖"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Fungsi dari program ini adalah untuk memanggil variable berdasarkan id.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988571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0"/>
          <p:cNvSpPr txBox="1"/>
          <p:nvPr/>
        </p:nvSpPr>
        <p:spPr>
          <a:xfrm>
            <a:off x="-707950" y="118750"/>
            <a:ext cx="274500" cy="2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30"/>
          <p:cNvSpPr/>
          <p:nvPr/>
        </p:nvSpPr>
        <p:spPr>
          <a:xfrm>
            <a:off x="331181" y="227605"/>
            <a:ext cx="5650217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 dirty="0" err="1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Aplikasi</a:t>
            </a:r>
            <a:r>
              <a:rPr lang="en-US" sz="2800" b="1" i="0" u="none" strike="noStrike" cap="none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 Input Nama</a:t>
            </a:r>
            <a:endParaRPr sz="2400" b="0" i="0" u="none" strike="noStrike" cap="none" dirty="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30"/>
          <p:cNvSpPr txBox="1"/>
          <p:nvPr/>
        </p:nvSpPr>
        <p:spPr>
          <a:xfrm>
            <a:off x="4597967" y="785017"/>
            <a:ext cx="4546033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❖"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Buat fungsi baru dengan TampilNama seperti gambar disamping.</a:t>
            </a:r>
            <a:endParaRPr/>
          </a:p>
        </p:txBody>
      </p:sp>
      <p:pic>
        <p:nvPicPr>
          <p:cNvPr id="227" name="Google Shape;227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1182" y="823688"/>
            <a:ext cx="4266786" cy="69661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30"/>
          <p:cNvPicPr preferRelativeResize="0"/>
          <p:nvPr/>
        </p:nvPicPr>
        <p:blipFill rotWithShape="1">
          <a:blip r:embed="rId4">
            <a:alphaModFix/>
          </a:blip>
          <a:srcRect l="33397" t="28344" r="19007" b="21453"/>
          <a:stretch/>
        </p:blipFill>
        <p:spPr>
          <a:xfrm>
            <a:off x="331181" y="1702024"/>
            <a:ext cx="4261793" cy="2527342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30"/>
          <p:cNvSpPr txBox="1"/>
          <p:nvPr/>
        </p:nvSpPr>
        <p:spPr>
          <a:xfrm>
            <a:off x="4592974" y="1663354"/>
            <a:ext cx="4546033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❖"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Untuk blok program yang masih error (berwarna merah) mengatasinya dengan cara tekan Alt+Enter pada blok program berwarna merah.</a:t>
            </a:r>
            <a:endParaRPr/>
          </a:p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❖"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Pilih Import Class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643375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1"/>
          <p:cNvSpPr txBox="1"/>
          <p:nvPr/>
        </p:nvSpPr>
        <p:spPr>
          <a:xfrm>
            <a:off x="-707950" y="118750"/>
            <a:ext cx="274500" cy="2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31"/>
          <p:cNvSpPr/>
          <p:nvPr/>
        </p:nvSpPr>
        <p:spPr>
          <a:xfrm>
            <a:off x="331181" y="249377"/>
            <a:ext cx="5650217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Aplikasi Input Nama</a:t>
            </a:r>
            <a:endParaRPr sz="2400" b="0" i="0" u="none" strike="noStrike" cap="non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31"/>
          <p:cNvSpPr txBox="1"/>
          <p:nvPr/>
        </p:nvSpPr>
        <p:spPr>
          <a:xfrm>
            <a:off x="5055326" y="869165"/>
            <a:ext cx="411009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❖"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Full program dari MainActivity.java</a:t>
            </a:r>
            <a:endParaRPr/>
          </a:p>
        </p:txBody>
      </p:sp>
      <p:pic>
        <p:nvPicPr>
          <p:cNvPr id="240" name="Google Shape;240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4730" y="907835"/>
            <a:ext cx="4633135" cy="359876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836919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2"/>
          <p:cNvSpPr txBox="1"/>
          <p:nvPr/>
        </p:nvSpPr>
        <p:spPr>
          <a:xfrm>
            <a:off x="-707950" y="118750"/>
            <a:ext cx="274500" cy="2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32"/>
          <p:cNvSpPr/>
          <p:nvPr/>
        </p:nvSpPr>
        <p:spPr>
          <a:xfrm>
            <a:off x="331181" y="249377"/>
            <a:ext cx="5650217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Aplikasi Input Nama</a:t>
            </a:r>
            <a:endParaRPr sz="2400" b="0" i="0" u="none" strike="noStrike" cap="non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32"/>
          <p:cNvSpPr txBox="1"/>
          <p:nvPr/>
        </p:nvSpPr>
        <p:spPr>
          <a:xfrm>
            <a:off x="5055326" y="869165"/>
            <a:ext cx="4110098" cy="877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Noto Sans Symbols"/>
              <a:buChar char="❖"/>
            </a:pPr>
            <a:r>
              <a:rPr lang="en-US" sz="1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Jalankan aplikasi pada emulator atau device android yang terhubung dengan computer/laptop.</a:t>
            </a:r>
            <a:endParaRPr/>
          </a:p>
        </p:txBody>
      </p:sp>
      <p:pic>
        <p:nvPicPr>
          <p:cNvPr id="251" name="Google Shape;251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4731" y="907836"/>
            <a:ext cx="4530596" cy="351911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24731" y="907835"/>
            <a:ext cx="4530595" cy="28614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480950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3"/>
          <p:cNvSpPr txBox="1"/>
          <p:nvPr/>
        </p:nvSpPr>
        <p:spPr>
          <a:xfrm>
            <a:off x="-707950" y="118750"/>
            <a:ext cx="274500" cy="2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p33"/>
          <p:cNvSpPr/>
          <p:nvPr/>
        </p:nvSpPr>
        <p:spPr>
          <a:xfrm>
            <a:off x="331181" y="227605"/>
            <a:ext cx="5650217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 dirty="0" err="1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Aplikasi</a:t>
            </a:r>
            <a:r>
              <a:rPr lang="en-US" sz="2800" b="1" i="0" u="none" strike="noStrike" cap="none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 Input Nama</a:t>
            </a:r>
            <a:endParaRPr sz="2400" b="0" i="0" u="none" strike="noStrike" cap="none" dirty="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33"/>
          <p:cNvSpPr txBox="1"/>
          <p:nvPr/>
        </p:nvSpPr>
        <p:spPr>
          <a:xfrm>
            <a:off x="535335" y="856483"/>
            <a:ext cx="221223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Tampilan Awal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3" name="Google Shape;263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5335" y="1225815"/>
            <a:ext cx="2005819" cy="3565900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33"/>
          <p:cNvSpPr txBox="1"/>
          <p:nvPr/>
        </p:nvSpPr>
        <p:spPr>
          <a:xfrm>
            <a:off x="3052952" y="853650"/>
            <a:ext cx="270667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Tampilan Input Nama</a:t>
            </a:r>
            <a:endParaRPr/>
          </a:p>
        </p:txBody>
      </p:sp>
      <p:pic>
        <p:nvPicPr>
          <p:cNvPr id="265" name="Google Shape;265;p3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248950" y="1238497"/>
            <a:ext cx="1998685" cy="3553218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33"/>
          <p:cNvSpPr txBox="1"/>
          <p:nvPr/>
        </p:nvSpPr>
        <p:spPr>
          <a:xfrm>
            <a:off x="5759623" y="894529"/>
            <a:ext cx="295907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Tampilan Tombol di Klik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7" name="Google Shape;267;p3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183353" y="1287812"/>
            <a:ext cx="1962080" cy="35419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451184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4"/>
          <p:cNvSpPr txBox="1"/>
          <p:nvPr/>
        </p:nvSpPr>
        <p:spPr>
          <a:xfrm>
            <a:off x="-707950" y="118750"/>
            <a:ext cx="274500" cy="2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" name="Google Shape;276;p34"/>
          <p:cNvSpPr/>
          <p:nvPr/>
        </p:nvSpPr>
        <p:spPr>
          <a:xfrm>
            <a:off x="331181" y="249377"/>
            <a:ext cx="5650217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>
                <a:solidFill>
                  <a:srgbClr val="243A62"/>
                </a:solidFill>
                <a:latin typeface="Arial"/>
                <a:ea typeface="Arial"/>
                <a:cs typeface="Arial"/>
                <a:sym typeface="Arial"/>
              </a:rPr>
              <a:t>Aplikasi Mobile Kalkulator</a:t>
            </a:r>
            <a:endParaRPr sz="2800" b="0" i="0" u="none" strike="noStrike" cap="none">
              <a:solidFill>
                <a:srgbClr val="243A6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34"/>
          <p:cNvSpPr txBox="1"/>
          <p:nvPr/>
        </p:nvSpPr>
        <p:spPr>
          <a:xfrm>
            <a:off x="5055326" y="869165"/>
            <a:ext cx="4110098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❖"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Buat Project Baru dengan cara klik menu File 🡪 New 🡪 New Project.</a:t>
            </a:r>
            <a:endParaRPr/>
          </a:p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❖"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Pilih Empty Activity.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8" name="Google Shape;278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4730" y="907834"/>
            <a:ext cx="4015372" cy="39748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688271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5"/>
          <p:cNvSpPr txBox="1"/>
          <p:nvPr/>
        </p:nvSpPr>
        <p:spPr>
          <a:xfrm>
            <a:off x="-707950" y="118750"/>
            <a:ext cx="274500" cy="2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" name="Google Shape;287;p35"/>
          <p:cNvSpPr/>
          <p:nvPr/>
        </p:nvSpPr>
        <p:spPr>
          <a:xfrm>
            <a:off x="331181" y="249377"/>
            <a:ext cx="5650217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>
                <a:solidFill>
                  <a:srgbClr val="243A62"/>
                </a:solidFill>
                <a:latin typeface="Arial"/>
                <a:ea typeface="Arial"/>
                <a:cs typeface="Arial"/>
                <a:sym typeface="Arial"/>
              </a:rPr>
              <a:t>Aplikasi Mobile Kalkulator</a:t>
            </a:r>
            <a:endParaRPr sz="2800" b="0" i="0" u="none" strike="noStrike" cap="none">
              <a:solidFill>
                <a:srgbClr val="243A6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35"/>
          <p:cNvSpPr txBox="1"/>
          <p:nvPr/>
        </p:nvSpPr>
        <p:spPr>
          <a:xfrm>
            <a:off x="5055326" y="869165"/>
            <a:ext cx="4110098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❖"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Isi Name dengan nama Aplikasi Kalkulator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❖"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Kolom yang lain biarkan secara default.</a:t>
            </a:r>
            <a:endParaRPr/>
          </a:p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❖"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Selanjutnya klik Finish.</a:t>
            </a:r>
            <a:endParaRPr/>
          </a:p>
        </p:txBody>
      </p:sp>
      <p:pic>
        <p:nvPicPr>
          <p:cNvPr id="289" name="Google Shape;289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1181" y="908393"/>
            <a:ext cx="4558560" cy="391591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474245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6"/>
          <p:cNvSpPr txBox="1"/>
          <p:nvPr/>
        </p:nvSpPr>
        <p:spPr>
          <a:xfrm>
            <a:off x="-707950" y="118750"/>
            <a:ext cx="274500" cy="2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Google Shape;298;p36"/>
          <p:cNvSpPr/>
          <p:nvPr/>
        </p:nvSpPr>
        <p:spPr>
          <a:xfrm>
            <a:off x="331181" y="249377"/>
            <a:ext cx="5650217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>
                <a:solidFill>
                  <a:srgbClr val="243A62"/>
                </a:solidFill>
                <a:latin typeface="Arial"/>
                <a:ea typeface="Arial"/>
                <a:cs typeface="Arial"/>
                <a:sym typeface="Arial"/>
              </a:rPr>
              <a:t>Aplikasi Mobile Kalkulator</a:t>
            </a:r>
            <a:endParaRPr sz="2800" b="0" i="0" u="none" strike="noStrike" cap="none">
              <a:solidFill>
                <a:srgbClr val="243A6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36"/>
          <p:cNvSpPr txBox="1"/>
          <p:nvPr/>
        </p:nvSpPr>
        <p:spPr>
          <a:xfrm>
            <a:off x="5263116" y="869165"/>
            <a:ext cx="3902307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❖"/>
            </a:pP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Buka activity_main.xml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❖"/>
            </a:pP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Ubah layout menjadi RelativeLayout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❖"/>
            </a:pP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Tambahkan blok program seperti di samping.</a:t>
            </a:r>
            <a:endParaRPr/>
          </a:p>
        </p:txBody>
      </p:sp>
      <p:pic>
        <p:nvPicPr>
          <p:cNvPr id="300" name="Google Shape;300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1250" y="869165"/>
            <a:ext cx="5081866" cy="31393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64359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d" sz="2520" dirty="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Profil Pengajar</a:t>
            </a:r>
            <a:endParaRPr sz="2520" dirty="0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9AEC96A-A0D1-4F17-84C9-D22397A634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111" name="Google Shape;111;p26"/>
          <p:cNvSpPr/>
          <p:nvPr/>
        </p:nvSpPr>
        <p:spPr>
          <a:xfrm>
            <a:off x="427454" y="910700"/>
            <a:ext cx="1686900" cy="2113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26"/>
          <p:cNvSpPr txBox="1"/>
          <p:nvPr/>
        </p:nvSpPr>
        <p:spPr>
          <a:xfrm>
            <a:off x="782354" y="1731875"/>
            <a:ext cx="9771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900"/>
              <a:t>Photo Pengajar</a:t>
            </a:r>
            <a:endParaRPr sz="900"/>
          </a:p>
        </p:txBody>
      </p:sp>
      <p:sp>
        <p:nvSpPr>
          <p:cNvPr id="113" name="Google Shape;113;p26"/>
          <p:cNvSpPr txBox="1"/>
          <p:nvPr/>
        </p:nvSpPr>
        <p:spPr>
          <a:xfrm>
            <a:off x="2138525" y="800125"/>
            <a:ext cx="54798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 b="1">
              <a:solidFill>
                <a:srgbClr val="0F3570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114" name="Google Shape;114;p26"/>
          <p:cNvSpPr txBox="1"/>
          <p:nvPr/>
        </p:nvSpPr>
        <p:spPr>
          <a:xfrm>
            <a:off x="197750" y="3145100"/>
            <a:ext cx="54798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 b="1">
              <a:solidFill>
                <a:srgbClr val="0F3570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7"/>
          <p:cNvSpPr txBox="1"/>
          <p:nvPr/>
        </p:nvSpPr>
        <p:spPr>
          <a:xfrm>
            <a:off x="-707950" y="118750"/>
            <a:ext cx="274500" cy="2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" name="Google Shape;309;p37"/>
          <p:cNvSpPr/>
          <p:nvPr/>
        </p:nvSpPr>
        <p:spPr>
          <a:xfrm>
            <a:off x="331181" y="227605"/>
            <a:ext cx="5650217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>
                <a:solidFill>
                  <a:srgbClr val="243A62"/>
                </a:solidFill>
                <a:latin typeface="Arial"/>
                <a:ea typeface="Arial"/>
                <a:cs typeface="Arial"/>
                <a:sym typeface="Arial"/>
              </a:rPr>
              <a:t>Aplikasi Mobile Kalkulator</a:t>
            </a:r>
            <a:endParaRPr sz="2800" b="0" i="0" u="none" strike="noStrike" cap="none">
              <a:solidFill>
                <a:srgbClr val="243A6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p37"/>
          <p:cNvSpPr txBox="1"/>
          <p:nvPr/>
        </p:nvSpPr>
        <p:spPr>
          <a:xfrm>
            <a:off x="5039833" y="869165"/>
            <a:ext cx="4125591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❖"/>
            </a:pP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Lanjutan blok program sebelumnya, pada activity_main.xml</a:t>
            </a:r>
            <a:endParaRPr/>
          </a:p>
        </p:txBody>
      </p:sp>
      <p:pic>
        <p:nvPicPr>
          <p:cNvPr id="311" name="Google Shape;311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1181" y="897241"/>
            <a:ext cx="4599312" cy="425568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838714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8"/>
          <p:cNvSpPr txBox="1"/>
          <p:nvPr/>
        </p:nvSpPr>
        <p:spPr>
          <a:xfrm>
            <a:off x="-707950" y="118750"/>
            <a:ext cx="274500" cy="2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0" name="Google Shape;320;p38"/>
          <p:cNvSpPr/>
          <p:nvPr/>
        </p:nvSpPr>
        <p:spPr>
          <a:xfrm>
            <a:off x="331181" y="292920"/>
            <a:ext cx="5650217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>
                <a:solidFill>
                  <a:srgbClr val="243A62"/>
                </a:solidFill>
                <a:latin typeface="Arial"/>
                <a:ea typeface="Arial"/>
                <a:cs typeface="Arial"/>
                <a:sym typeface="Arial"/>
              </a:rPr>
              <a:t>Aplikasi Mobile Kalkulator</a:t>
            </a:r>
            <a:endParaRPr sz="2800" b="0" i="0" u="none" strike="noStrike" cap="none">
              <a:solidFill>
                <a:srgbClr val="243A6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1" name="Google Shape;321;p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7824" y="1011733"/>
            <a:ext cx="4132863" cy="3722197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38"/>
          <p:cNvSpPr txBox="1"/>
          <p:nvPr/>
        </p:nvSpPr>
        <p:spPr>
          <a:xfrm>
            <a:off x="5039833" y="869165"/>
            <a:ext cx="4125591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❖"/>
            </a:pP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Lanjutan blok program sebelumnya, pada activity_main.xml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629638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9"/>
          <p:cNvSpPr txBox="1"/>
          <p:nvPr/>
        </p:nvSpPr>
        <p:spPr>
          <a:xfrm>
            <a:off x="-707950" y="118750"/>
            <a:ext cx="274500" cy="2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1" name="Google Shape;331;p39"/>
          <p:cNvSpPr/>
          <p:nvPr/>
        </p:nvSpPr>
        <p:spPr>
          <a:xfrm>
            <a:off x="331181" y="227605"/>
            <a:ext cx="5650217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>
                <a:solidFill>
                  <a:srgbClr val="243A62"/>
                </a:solidFill>
                <a:latin typeface="Arial"/>
                <a:ea typeface="Arial"/>
                <a:cs typeface="Arial"/>
                <a:sym typeface="Arial"/>
              </a:rPr>
              <a:t>Aplikasi Mobile Kalkulator</a:t>
            </a:r>
            <a:endParaRPr sz="2800" b="0" i="0" u="none" strike="noStrike" cap="none">
              <a:solidFill>
                <a:srgbClr val="243A6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p39"/>
          <p:cNvSpPr txBox="1"/>
          <p:nvPr/>
        </p:nvSpPr>
        <p:spPr>
          <a:xfrm>
            <a:off x="5055326" y="869165"/>
            <a:ext cx="4110098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❖"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Lanjutan blok program sebelumnya, pada activity_main.xml</a:t>
            </a:r>
            <a:endParaRPr/>
          </a:p>
        </p:txBody>
      </p:sp>
      <p:pic>
        <p:nvPicPr>
          <p:cNvPr id="333" name="Google Shape;333;p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3998" y="1060167"/>
            <a:ext cx="4222596" cy="38200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809654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40"/>
          <p:cNvSpPr txBox="1"/>
          <p:nvPr/>
        </p:nvSpPr>
        <p:spPr>
          <a:xfrm>
            <a:off x="-707950" y="118750"/>
            <a:ext cx="274500" cy="2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2" name="Google Shape;342;p40"/>
          <p:cNvSpPr/>
          <p:nvPr/>
        </p:nvSpPr>
        <p:spPr>
          <a:xfrm>
            <a:off x="331181" y="227605"/>
            <a:ext cx="5650217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>
                <a:solidFill>
                  <a:srgbClr val="243A62"/>
                </a:solidFill>
                <a:latin typeface="Arial"/>
                <a:ea typeface="Arial"/>
                <a:cs typeface="Arial"/>
                <a:sym typeface="Arial"/>
              </a:rPr>
              <a:t>Aplikasi Mobile Kalkulator</a:t>
            </a:r>
            <a:endParaRPr sz="2800" b="0" i="0" u="none" strike="noStrike" cap="none">
              <a:solidFill>
                <a:srgbClr val="243A6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3" name="Google Shape;343;p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0471" y="869165"/>
            <a:ext cx="4644856" cy="3148073"/>
          </a:xfrm>
          <a:prstGeom prst="rect">
            <a:avLst/>
          </a:prstGeom>
          <a:noFill/>
          <a:ln>
            <a:noFill/>
          </a:ln>
        </p:spPr>
      </p:pic>
      <p:sp>
        <p:nvSpPr>
          <p:cNvPr id="344" name="Google Shape;344;p40"/>
          <p:cNvSpPr txBox="1"/>
          <p:nvPr/>
        </p:nvSpPr>
        <p:spPr>
          <a:xfrm>
            <a:off x="5039833" y="869165"/>
            <a:ext cx="4125591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❖"/>
            </a:pP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Lanjutan blok program sebelumnya, pada activity_main.xml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146991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41"/>
          <p:cNvSpPr txBox="1"/>
          <p:nvPr/>
        </p:nvSpPr>
        <p:spPr>
          <a:xfrm>
            <a:off x="-707950" y="118750"/>
            <a:ext cx="274500" cy="2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3" name="Google Shape;353;p41"/>
          <p:cNvSpPr/>
          <p:nvPr/>
        </p:nvSpPr>
        <p:spPr>
          <a:xfrm>
            <a:off x="331181" y="227605"/>
            <a:ext cx="5650217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 dirty="0" err="1">
                <a:solidFill>
                  <a:srgbClr val="243A62"/>
                </a:solidFill>
                <a:latin typeface="Arial"/>
                <a:ea typeface="Arial"/>
                <a:cs typeface="Arial"/>
                <a:sym typeface="Arial"/>
              </a:rPr>
              <a:t>Aplikasi</a:t>
            </a:r>
            <a:r>
              <a:rPr lang="en-US" sz="2800" b="1" i="0" u="none" strike="noStrike" cap="none" dirty="0">
                <a:solidFill>
                  <a:srgbClr val="243A62"/>
                </a:solidFill>
                <a:latin typeface="Arial"/>
                <a:ea typeface="Arial"/>
                <a:cs typeface="Arial"/>
                <a:sym typeface="Arial"/>
              </a:rPr>
              <a:t> Mobile </a:t>
            </a:r>
            <a:r>
              <a:rPr lang="en-US" sz="2800" b="1" i="0" u="none" strike="noStrike" cap="none" dirty="0" err="1">
                <a:solidFill>
                  <a:srgbClr val="243A62"/>
                </a:solidFill>
                <a:latin typeface="Arial"/>
                <a:ea typeface="Arial"/>
                <a:cs typeface="Arial"/>
                <a:sym typeface="Arial"/>
              </a:rPr>
              <a:t>Kalkulator</a:t>
            </a:r>
            <a:endParaRPr sz="2800" b="0" i="0" u="none" strike="noStrike" cap="none" dirty="0">
              <a:solidFill>
                <a:srgbClr val="243A6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p41"/>
          <p:cNvSpPr txBox="1"/>
          <p:nvPr/>
        </p:nvSpPr>
        <p:spPr>
          <a:xfrm>
            <a:off x="5039833" y="869165"/>
            <a:ext cx="4125591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❖"/>
            </a:pP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Lanjutan blok program sebelumnya, pada activity_main.xml</a:t>
            </a:r>
            <a:endParaRPr/>
          </a:p>
        </p:txBody>
      </p:sp>
      <p:pic>
        <p:nvPicPr>
          <p:cNvPr id="355" name="Google Shape;355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0471" y="869165"/>
            <a:ext cx="4677924" cy="218237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06395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42"/>
          <p:cNvSpPr txBox="1"/>
          <p:nvPr/>
        </p:nvSpPr>
        <p:spPr>
          <a:xfrm>
            <a:off x="-707950" y="118750"/>
            <a:ext cx="274500" cy="2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4" name="Google Shape;364;p42"/>
          <p:cNvSpPr/>
          <p:nvPr/>
        </p:nvSpPr>
        <p:spPr>
          <a:xfrm>
            <a:off x="331181" y="249376"/>
            <a:ext cx="5650217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>
                <a:solidFill>
                  <a:srgbClr val="243A62"/>
                </a:solidFill>
                <a:latin typeface="Arial"/>
                <a:ea typeface="Arial"/>
                <a:cs typeface="Arial"/>
                <a:sym typeface="Arial"/>
              </a:rPr>
              <a:t>Aplikasi Mobile Kalkulator</a:t>
            </a:r>
            <a:endParaRPr sz="2800" b="0" i="0" u="none" strike="noStrike" cap="none">
              <a:solidFill>
                <a:srgbClr val="243A6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42"/>
          <p:cNvSpPr txBox="1"/>
          <p:nvPr/>
        </p:nvSpPr>
        <p:spPr>
          <a:xfrm>
            <a:off x="505886" y="810946"/>
            <a:ext cx="840675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❖"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Hasil akhir dari activity_main.xml yang telah dibuat sebelumnya.</a:t>
            </a:r>
            <a:endParaRPr/>
          </a:p>
        </p:txBody>
      </p:sp>
      <p:pic>
        <p:nvPicPr>
          <p:cNvPr id="366" name="Google Shape;366;p42"/>
          <p:cNvPicPr preferRelativeResize="0"/>
          <p:nvPr/>
        </p:nvPicPr>
        <p:blipFill rotWithShape="1">
          <a:blip r:embed="rId3">
            <a:alphaModFix/>
          </a:blip>
          <a:srcRect l="1127" r="-1"/>
          <a:stretch/>
        </p:blipFill>
        <p:spPr>
          <a:xfrm>
            <a:off x="2466034" y="1180278"/>
            <a:ext cx="4628829" cy="39350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225304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43"/>
          <p:cNvSpPr txBox="1"/>
          <p:nvPr/>
        </p:nvSpPr>
        <p:spPr>
          <a:xfrm>
            <a:off x="-707950" y="118750"/>
            <a:ext cx="274500" cy="2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5" name="Google Shape;375;p43"/>
          <p:cNvSpPr/>
          <p:nvPr/>
        </p:nvSpPr>
        <p:spPr>
          <a:xfrm>
            <a:off x="331181" y="205834"/>
            <a:ext cx="5650217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 dirty="0" err="1">
                <a:solidFill>
                  <a:srgbClr val="243A62"/>
                </a:solidFill>
                <a:latin typeface="Arial"/>
                <a:ea typeface="Arial"/>
                <a:cs typeface="Arial"/>
                <a:sym typeface="Arial"/>
              </a:rPr>
              <a:t>Aplikasi</a:t>
            </a:r>
            <a:r>
              <a:rPr lang="en-US" sz="2800" b="1" i="0" u="none" strike="noStrike" cap="none" dirty="0">
                <a:solidFill>
                  <a:srgbClr val="243A62"/>
                </a:solidFill>
                <a:latin typeface="Arial"/>
                <a:ea typeface="Arial"/>
                <a:cs typeface="Arial"/>
                <a:sym typeface="Arial"/>
              </a:rPr>
              <a:t> Mobile </a:t>
            </a:r>
            <a:r>
              <a:rPr lang="en-US" sz="2800" b="1" i="0" u="none" strike="noStrike" cap="none" dirty="0" err="1">
                <a:solidFill>
                  <a:srgbClr val="243A62"/>
                </a:solidFill>
                <a:latin typeface="Arial"/>
                <a:ea typeface="Arial"/>
                <a:cs typeface="Arial"/>
                <a:sym typeface="Arial"/>
              </a:rPr>
              <a:t>Kalkulator</a:t>
            </a:r>
            <a:endParaRPr sz="2800" b="0" i="0" u="none" strike="noStrike" cap="none" dirty="0">
              <a:solidFill>
                <a:srgbClr val="243A6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p43"/>
          <p:cNvSpPr txBox="1"/>
          <p:nvPr/>
        </p:nvSpPr>
        <p:spPr>
          <a:xfrm>
            <a:off x="5039833" y="869165"/>
            <a:ext cx="4125591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❖"/>
            </a:pP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Buka MainActivity.java</a:t>
            </a:r>
            <a:endParaRPr/>
          </a:p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❖"/>
            </a:pP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Tambahkan 3 baris program berikut untuk deklarasi variable.</a:t>
            </a:r>
            <a:endParaRPr/>
          </a:p>
        </p:txBody>
      </p:sp>
      <p:pic>
        <p:nvPicPr>
          <p:cNvPr id="377" name="Google Shape;377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0472" y="869165"/>
            <a:ext cx="4629362" cy="107843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797252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44"/>
          <p:cNvSpPr txBox="1"/>
          <p:nvPr/>
        </p:nvSpPr>
        <p:spPr>
          <a:xfrm>
            <a:off x="-707950" y="118750"/>
            <a:ext cx="274500" cy="2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6" name="Google Shape;386;p44"/>
          <p:cNvSpPr/>
          <p:nvPr/>
        </p:nvSpPr>
        <p:spPr>
          <a:xfrm>
            <a:off x="331181" y="249377"/>
            <a:ext cx="5650217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>
                <a:solidFill>
                  <a:srgbClr val="243A62"/>
                </a:solidFill>
                <a:latin typeface="Arial"/>
                <a:ea typeface="Arial"/>
                <a:cs typeface="Arial"/>
                <a:sym typeface="Arial"/>
              </a:rPr>
              <a:t>Aplikasi Mobile Kalkulator</a:t>
            </a:r>
            <a:endParaRPr sz="2800" b="0" i="0" u="none" strike="noStrike" cap="none">
              <a:solidFill>
                <a:srgbClr val="243A6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Google Shape;387;p44"/>
          <p:cNvSpPr txBox="1"/>
          <p:nvPr/>
        </p:nvSpPr>
        <p:spPr>
          <a:xfrm>
            <a:off x="5039833" y="869165"/>
            <a:ext cx="4125591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❖"/>
            </a:pP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Tambahkan baris program berikut didalam void onCreate.</a:t>
            </a:r>
            <a:endParaRPr/>
          </a:p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❖"/>
            </a:pP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Fungsi dari program ini adalah untuk memanggil variable berdasarkan id.</a:t>
            </a:r>
            <a:endParaRPr/>
          </a:p>
        </p:txBody>
      </p:sp>
      <p:pic>
        <p:nvPicPr>
          <p:cNvPr id="388" name="Google Shape;388;p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7507" y="869165"/>
            <a:ext cx="4698020" cy="200692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849846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45"/>
          <p:cNvSpPr txBox="1"/>
          <p:nvPr/>
        </p:nvSpPr>
        <p:spPr>
          <a:xfrm>
            <a:off x="-707950" y="118750"/>
            <a:ext cx="274500" cy="2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7" name="Google Shape;397;p45"/>
          <p:cNvSpPr/>
          <p:nvPr/>
        </p:nvSpPr>
        <p:spPr>
          <a:xfrm>
            <a:off x="331181" y="227605"/>
            <a:ext cx="5650217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 dirty="0" err="1">
                <a:solidFill>
                  <a:srgbClr val="243A62"/>
                </a:solidFill>
                <a:latin typeface="Arial"/>
                <a:ea typeface="Arial"/>
                <a:cs typeface="Arial"/>
                <a:sym typeface="Arial"/>
              </a:rPr>
              <a:t>Aplikasi</a:t>
            </a:r>
            <a:r>
              <a:rPr lang="en-US" sz="2800" b="1" i="0" u="none" strike="noStrike" cap="none" dirty="0">
                <a:solidFill>
                  <a:srgbClr val="243A62"/>
                </a:solidFill>
                <a:latin typeface="Arial"/>
                <a:ea typeface="Arial"/>
                <a:cs typeface="Arial"/>
                <a:sym typeface="Arial"/>
              </a:rPr>
              <a:t> Mobile </a:t>
            </a:r>
            <a:r>
              <a:rPr lang="en-US" sz="2800" b="1" i="0" u="none" strike="noStrike" cap="none" dirty="0" err="1">
                <a:solidFill>
                  <a:srgbClr val="243A62"/>
                </a:solidFill>
                <a:latin typeface="Arial"/>
                <a:ea typeface="Arial"/>
                <a:cs typeface="Arial"/>
                <a:sym typeface="Arial"/>
              </a:rPr>
              <a:t>Kalkulator</a:t>
            </a:r>
            <a:endParaRPr sz="2800" b="0" i="0" u="none" strike="noStrike" cap="none" dirty="0">
              <a:solidFill>
                <a:srgbClr val="243A6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" name="Google Shape;398;p45"/>
          <p:cNvSpPr txBox="1"/>
          <p:nvPr/>
        </p:nvSpPr>
        <p:spPr>
          <a:xfrm>
            <a:off x="331181" y="806788"/>
            <a:ext cx="8448018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❖"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Buat fungsi baru dengan nama tambah seperti gambar dibawah.</a:t>
            </a:r>
            <a:endParaRPr/>
          </a:p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❖"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Untuk blok program yang masih error (berwarna merah) mengatasinya dengan cara tekan Alt+Enter pada blok program berwarna merah.</a:t>
            </a:r>
            <a:endParaRPr/>
          </a:p>
        </p:txBody>
      </p:sp>
      <p:pic>
        <p:nvPicPr>
          <p:cNvPr id="399" name="Google Shape;399;p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1181" y="1851394"/>
            <a:ext cx="8502363" cy="232207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238924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46"/>
          <p:cNvSpPr txBox="1"/>
          <p:nvPr/>
        </p:nvSpPr>
        <p:spPr>
          <a:xfrm>
            <a:off x="-707950" y="118750"/>
            <a:ext cx="274500" cy="2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8" name="Google Shape;408;p46"/>
          <p:cNvSpPr/>
          <p:nvPr/>
        </p:nvSpPr>
        <p:spPr>
          <a:xfrm>
            <a:off x="331181" y="249376"/>
            <a:ext cx="5650217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 dirty="0" err="1">
                <a:solidFill>
                  <a:srgbClr val="243A62"/>
                </a:solidFill>
                <a:latin typeface="Arial"/>
                <a:ea typeface="Arial"/>
                <a:cs typeface="Arial"/>
                <a:sym typeface="Arial"/>
              </a:rPr>
              <a:t>Aplikasi</a:t>
            </a:r>
            <a:r>
              <a:rPr lang="en-US" sz="2800" b="1" i="0" u="none" strike="noStrike" cap="none" dirty="0">
                <a:solidFill>
                  <a:srgbClr val="243A62"/>
                </a:solidFill>
                <a:latin typeface="Arial"/>
                <a:ea typeface="Arial"/>
                <a:cs typeface="Arial"/>
                <a:sym typeface="Arial"/>
              </a:rPr>
              <a:t> Mobile </a:t>
            </a:r>
            <a:r>
              <a:rPr lang="en-US" sz="2800" b="1" i="0" u="none" strike="noStrike" cap="none" dirty="0" err="1">
                <a:solidFill>
                  <a:srgbClr val="243A62"/>
                </a:solidFill>
                <a:latin typeface="Arial"/>
                <a:ea typeface="Arial"/>
                <a:cs typeface="Arial"/>
                <a:sym typeface="Arial"/>
              </a:rPr>
              <a:t>Kalkulator</a:t>
            </a:r>
            <a:endParaRPr sz="2800" b="0" i="0" u="none" strike="noStrike" cap="none" dirty="0">
              <a:solidFill>
                <a:srgbClr val="243A6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p46"/>
          <p:cNvSpPr txBox="1"/>
          <p:nvPr/>
        </p:nvSpPr>
        <p:spPr>
          <a:xfrm>
            <a:off x="331181" y="785017"/>
            <a:ext cx="8448018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❖"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Jika sudah selesai membuat fungsi tambah, untuk membuat fungsi kurang sama seperti fungsi tambah.</a:t>
            </a:r>
            <a:endParaRPr/>
          </a:p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❖"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Perbedaannya terletak pada nama fungsi dan result.</a:t>
            </a:r>
            <a:endParaRPr/>
          </a:p>
        </p:txBody>
      </p:sp>
      <p:pic>
        <p:nvPicPr>
          <p:cNvPr id="410" name="Google Shape;410;p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6875" y="1851394"/>
            <a:ext cx="8604198" cy="2359099"/>
          </a:xfrm>
          <a:prstGeom prst="rect">
            <a:avLst/>
          </a:prstGeom>
          <a:noFill/>
          <a:ln>
            <a:noFill/>
          </a:ln>
        </p:spPr>
      </p:pic>
      <p:sp>
        <p:nvSpPr>
          <p:cNvPr id="411" name="Google Shape;411;p46"/>
          <p:cNvSpPr/>
          <p:nvPr/>
        </p:nvSpPr>
        <p:spPr>
          <a:xfrm>
            <a:off x="1070398" y="1798895"/>
            <a:ext cx="720080" cy="22483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2" name="Google Shape;412;p46"/>
          <p:cNvSpPr/>
          <p:nvPr/>
        </p:nvSpPr>
        <p:spPr>
          <a:xfrm>
            <a:off x="2088073" y="2881277"/>
            <a:ext cx="2292541" cy="150328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9645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"/>
          <p:cNvSpPr txBox="1"/>
          <p:nvPr/>
        </p:nvSpPr>
        <p:spPr>
          <a:xfrm>
            <a:off x="-707950" y="118750"/>
            <a:ext cx="274500" cy="2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2"/>
          <p:cNvSpPr/>
          <p:nvPr/>
        </p:nvSpPr>
        <p:spPr>
          <a:xfrm>
            <a:off x="331181" y="249377"/>
            <a:ext cx="5650217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243A62"/>
                </a:solidFill>
                <a:latin typeface="Arial"/>
                <a:ea typeface="Arial"/>
                <a:cs typeface="Arial"/>
                <a:sym typeface="Arial"/>
              </a:rPr>
              <a:t>Deskripsi Singkat</a:t>
            </a:r>
            <a:endParaRPr sz="2800" b="0" i="0" u="none" strike="noStrike" cap="none">
              <a:solidFill>
                <a:srgbClr val="243A6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2"/>
          <p:cNvSpPr/>
          <p:nvPr/>
        </p:nvSpPr>
        <p:spPr>
          <a:xfrm>
            <a:off x="331180" y="876953"/>
            <a:ext cx="8464028" cy="3970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Deskripsi Singkat mengenai Topik</a:t>
            </a:r>
            <a:endParaRPr sz="1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Peserta pelatihan melakukan praktek mengerjakan project membuat aplikasi sederhana berbasis mobile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Tujuan Pelatihan</a:t>
            </a:r>
            <a:endParaRPr sz="1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Peserta pelatihan dapat mengerjakan tugas membuat aplikasi sesuai dengan persyaratan yang ditentukan. </a:t>
            </a:r>
            <a:endParaRPr sz="1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Materi Yang akan disampaikan: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Tugas : </a:t>
            </a:r>
            <a:endParaRPr sz="1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Membuat aplikasi mobile sederhana dengan alat bantu yang telah diinstalasi sebelumnya sesuai dengan spesifikasi projek yang diberikan. 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589289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47"/>
          <p:cNvSpPr txBox="1"/>
          <p:nvPr/>
        </p:nvSpPr>
        <p:spPr>
          <a:xfrm>
            <a:off x="-707950" y="118750"/>
            <a:ext cx="274500" cy="2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1" name="Google Shape;421;p47"/>
          <p:cNvSpPr/>
          <p:nvPr/>
        </p:nvSpPr>
        <p:spPr>
          <a:xfrm>
            <a:off x="331181" y="227606"/>
            <a:ext cx="5650217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 dirty="0" err="1">
                <a:solidFill>
                  <a:srgbClr val="243A62"/>
                </a:solidFill>
                <a:latin typeface="Arial"/>
                <a:ea typeface="Arial"/>
                <a:cs typeface="Arial"/>
                <a:sym typeface="Arial"/>
              </a:rPr>
              <a:t>Aplikasi</a:t>
            </a:r>
            <a:r>
              <a:rPr lang="en-US" sz="2800" b="1" i="0" u="none" strike="noStrike" cap="none" dirty="0">
                <a:solidFill>
                  <a:srgbClr val="243A62"/>
                </a:solidFill>
                <a:latin typeface="Arial"/>
                <a:ea typeface="Arial"/>
                <a:cs typeface="Arial"/>
                <a:sym typeface="Arial"/>
              </a:rPr>
              <a:t> Mobile </a:t>
            </a:r>
            <a:r>
              <a:rPr lang="en-US" sz="2800" b="1" i="0" u="none" strike="noStrike" cap="none" dirty="0" err="1">
                <a:solidFill>
                  <a:srgbClr val="243A62"/>
                </a:solidFill>
                <a:latin typeface="Arial"/>
                <a:ea typeface="Arial"/>
                <a:cs typeface="Arial"/>
                <a:sym typeface="Arial"/>
              </a:rPr>
              <a:t>Kalkulator</a:t>
            </a:r>
            <a:endParaRPr sz="2800" b="0" i="0" u="none" strike="noStrike" cap="none" dirty="0">
              <a:solidFill>
                <a:srgbClr val="243A6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2" name="Google Shape;422;p47"/>
          <p:cNvSpPr txBox="1"/>
          <p:nvPr/>
        </p:nvSpPr>
        <p:spPr>
          <a:xfrm>
            <a:off x="331181" y="785017"/>
            <a:ext cx="8448018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❖"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Sama seperti program sebelumnya, copy fungsi kurang dan paste kedalam fungsi baru.</a:t>
            </a:r>
            <a:endParaRPr/>
          </a:p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❖"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Ganti nama fungsi menjadi kali dan rubah bagian result.</a:t>
            </a:r>
            <a:endParaRPr/>
          </a:p>
        </p:txBody>
      </p:sp>
      <p:pic>
        <p:nvPicPr>
          <p:cNvPr id="423" name="Google Shape;423;p4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0308" y="1890064"/>
            <a:ext cx="8348891" cy="2283998"/>
          </a:xfrm>
          <a:prstGeom prst="rect">
            <a:avLst/>
          </a:prstGeom>
          <a:noFill/>
          <a:ln>
            <a:noFill/>
          </a:ln>
        </p:spPr>
      </p:pic>
      <p:sp>
        <p:nvSpPr>
          <p:cNvPr id="424" name="Google Shape;424;p47"/>
          <p:cNvSpPr/>
          <p:nvPr/>
        </p:nvSpPr>
        <p:spPr>
          <a:xfrm>
            <a:off x="921542" y="1851394"/>
            <a:ext cx="720080" cy="22483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5" name="Google Shape;425;p47"/>
          <p:cNvSpPr/>
          <p:nvPr/>
        </p:nvSpPr>
        <p:spPr>
          <a:xfrm>
            <a:off x="1641622" y="2913321"/>
            <a:ext cx="2441280" cy="118742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759957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48"/>
          <p:cNvSpPr txBox="1"/>
          <p:nvPr/>
        </p:nvSpPr>
        <p:spPr>
          <a:xfrm>
            <a:off x="-707950" y="118750"/>
            <a:ext cx="274500" cy="2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4" name="Google Shape;434;p48"/>
          <p:cNvSpPr/>
          <p:nvPr/>
        </p:nvSpPr>
        <p:spPr>
          <a:xfrm>
            <a:off x="331181" y="227605"/>
            <a:ext cx="5650217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 dirty="0" err="1">
                <a:solidFill>
                  <a:srgbClr val="243A62"/>
                </a:solidFill>
                <a:latin typeface="Arial"/>
                <a:ea typeface="Arial"/>
                <a:cs typeface="Arial"/>
                <a:sym typeface="Arial"/>
              </a:rPr>
              <a:t>Aplikasi</a:t>
            </a:r>
            <a:r>
              <a:rPr lang="en-US" sz="2800" b="1" i="0" u="none" strike="noStrike" cap="none" dirty="0">
                <a:solidFill>
                  <a:srgbClr val="243A62"/>
                </a:solidFill>
                <a:latin typeface="Arial"/>
                <a:ea typeface="Arial"/>
                <a:cs typeface="Arial"/>
                <a:sym typeface="Arial"/>
              </a:rPr>
              <a:t> Mobile </a:t>
            </a:r>
            <a:r>
              <a:rPr lang="en-US" sz="2800" b="1" i="0" u="none" strike="noStrike" cap="none" dirty="0" err="1">
                <a:solidFill>
                  <a:srgbClr val="243A62"/>
                </a:solidFill>
                <a:latin typeface="Arial"/>
                <a:ea typeface="Arial"/>
                <a:cs typeface="Arial"/>
                <a:sym typeface="Arial"/>
              </a:rPr>
              <a:t>Kalkulator</a:t>
            </a:r>
            <a:endParaRPr sz="2800" b="0" i="0" u="none" strike="noStrike" cap="none" dirty="0">
              <a:solidFill>
                <a:srgbClr val="243A6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" name="Google Shape;435;p48"/>
          <p:cNvSpPr txBox="1"/>
          <p:nvPr/>
        </p:nvSpPr>
        <p:spPr>
          <a:xfrm>
            <a:off x="331181" y="828559"/>
            <a:ext cx="8448018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❖"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Sama seperti program sebelumnya, copy fungsi kali dan paste kedalam fungsi baru.</a:t>
            </a:r>
            <a:endParaRPr/>
          </a:p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❖"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Ganti nama fungsi menjadi bagi dan rubah bagian result.</a:t>
            </a:r>
            <a:endParaRPr/>
          </a:p>
        </p:txBody>
      </p:sp>
      <p:pic>
        <p:nvPicPr>
          <p:cNvPr id="436" name="Google Shape;436;p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8013" y="1890064"/>
            <a:ext cx="8391186" cy="2266747"/>
          </a:xfrm>
          <a:prstGeom prst="rect">
            <a:avLst/>
          </a:prstGeom>
          <a:noFill/>
          <a:ln>
            <a:noFill/>
          </a:ln>
        </p:spPr>
      </p:pic>
      <p:sp>
        <p:nvSpPr>
          <p:cNvPr id="437" name="Google Shape;437;p48"/>
          <p:cNvSpPr/>
          <p:nvPr/>
        </p:nvSpPr>
        <p:spPr>
          <a:xfrm>
            <a:off x="900277" y="1851394"/>
            <a:ext cx="720080" cy="22483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" name="Google Shape;438;p48"/>
          <p:cNvSpPr/>
          <p:nvPr/>
        </p:nvSpPr>
        <p:spPr>
          <a:xfrm>
            <a:off x="1946223" y="2870791"/>
            <a:ext cx="2420132" cy="152646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935304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49"/>
          <p:cNvSpPr txBox="1"/>
          <p:nvPr/>
        </p:nvSpPr>
        <p:spPr>
          <a:xfrm>
            <a:off x="-707950" y="118750"/>
            <a:ext cx="274500" cy="2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7" name="Google Shape;447;p49"/>
          <p:cNvSpPr/>
          <p:nvPr/>
        </p:nvSpPr>
        <p:spPr>
          <a:xfrm>
            <a:off x="331181" y="227605"/>
            <a:ext cx="5650217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 dirty="0" err="1">
                <a:solidFill>
                  <a:srgbClr val="243A62"/>
                </a:solidFill>
                <a:latin typeface="Arial"/>
                <a:ea typeface="Arial"/>
                <a:cs typeface="Arial"/>
                <a:sym typeface="Arial"/>
              </a:rPr>
              <a:t>Aplikasi</a:t>
            </a:r>
            <a:r>
              <a:rPr lang="en-US" sz="2800" b="1" i="0" u="none" strike="noStrike" cap="none" dirty="0">
                <a:solidFill>
                  <a:srgbClr val="243A62"/>
                </a:solidFill>
                <a:latin typeface="Arial"/>
                <a:ea typeface="Arial"/>
                <a:cs typeface="Arial"/>
                <a:sym typeface="Arial"/>
              </a:rPr>
              <a:t> Mobile </a:t>
            </a:r>
            <a:r>
              <a:rPr lang="en-US" sz="2800" b="1" i="0" u="none" strike="noStrike" cap="none" dirty="0" err="1">
                <a:solidFill>
                  <a:srgbClr val="243A62"/>
                </a:solidFill>
                <a:latin typeface="Arial"/>
                <a:ea typeface="Arial"/>
                <a:cs typeface="Arial"/>
                <a:sym typeface="Arial"/>
              </a:rPr>
              <a:t>Kalkulator</a:t>
            </a:r>
            <a:endParaRPr sz="2800" b="0" i="0" u="none" strike="noStrike" cap="none" dirty="0">
              <a:solidFill>
                <a:srgbClr val="243A6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8" name="Google Shape;448;p49"/>
          <p:cNvSpPr txBox="1"/>
          <p:nvPr/>
        </p:nvSpPr>
        <p:spPr>
          <a:xfrm>
            <a:off x="331181" y="785017"/>
            <a:ext cx="8448018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❖"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Blok program terakhir ini berfungsi untuk membersihkan layar/data yang telah dimasukkan sebelumnya.</a:t>
            </a:r>
            <a:endParaRPr/>
          </a:p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❖"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Atau dengan kata lain, aplikasi akan muncul seperti pertama kali dibuka.</a:t>
            </a:r>
            <a:endParaRPr/>
          </a:p>
        </p:txBody>
      </p:sp>
      <p:pic>
        <p:nvPicPr>
          <p:cNvPr id="449" name="Google Shape;449;p4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1181" y="1890064"/>
            <a:ext cx="8185498" cy="29536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854899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50"/>
          <p:cNvSpPr txBox="1"/>
          <p:nvPr/>
        </p:nvSpPr>
        <p:spPr>
          <a:xfrm>
            <a:off x="-707950" y="118750"/>
            <a:ext cx="274500" cy="2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8" name="Google Shape;458;p50"/>
          <p:cNvSpPr/>
          <p:nvPr/>
        </p:nvSpPr>
        <p:spPr>
          <a:xfrm>
            <a:off x="331181" y="249377"/>
            <a:ext cx="5650217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>
                <a:solidFill>
                  <a:srgbClr val="243A62"/>
                </a:solidFill>
                <a:latin typeface="Arial"/>
                <a:ea typeface="Arial"/>
                <a:cs typeface="Arial"/>
                <a:sym typeface="Arial"/>
              </a:rPr>
              <a:t>Aplikasi Mobile Kalkulator</a:t>
            </a:r>
            <a:endParaRPr sz="2800" b="0" i="0" u="none" strike="noStrike" cap="none">
              <a:solidFill>
                <a:srgbClr val="243A6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9" name="Google Shape;459;p50"/>
          <p:cNvSpPr txBox="1"/>
          <p:nvPr/>
        </p:nvSpPr>
        <p:spPr>
          <a:xfrm>
            <a:off x="535335" y="856483"/>
            <a:ext cx="221223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Tampilan Awal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0" name="Google Shape;460;p50"/>
          <p:cNvSpPr txBox="1"/>
          <p:nvPr/>
        </p:nvSpPr>
        <p:spPr>
          <a:xfrm>
            <a:off x="3052952" y="853650"/>
            <a:ext cx="270667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Tampilan Input Angka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1" name="Google Shape;461;p50"/>
          <p:cNvSpPr txBox="1"/>
          <p:nvPr/>
        </p:nvSpPr>
        <p:spPr>
          <a:xfrm>
            <a:off x="5759622" y="894529"/>
            <a:ext cx="340580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Tampilan Tombol (+) di Klik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62" name="Google Shape;462;p5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0057" y="1263861"/>
            <a:ext cx="1998685" cy="3553218"/>
          </a:xfrm>
          <a:prstGeom prst="rect">
            <a:avLst/>
          </a:prstGeom>
          <a:noFill/>
          <a:ln>
            <a:noFill/>
          </a:ln>
        </p:spPr>
      </p:pic>
      <p:pic>
        <p:nvPicPr>
          <p:cNvPr id="463" name="Google Shape;463;p5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374244" y="1263861"/>
            <a:ext cx="1993156" cy="3543388"/>
          </a:xfrm>
          <a:prstGeom prst="rect">
            <a:avLst/>
          </a:prstGeom>
          <a:noFill/>
          <a:ln>
            <a:noFill/>
          </a:ln>
        </p:spPr>
      </p:pic>
      <p:pic>
        <p:nvPicPr>
          <p:cNvPr id="464" name="Google Shape;464;p5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332902" y="1304740"/>
            <a:ext cx="1993156" cy="354338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673665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51"/>
          <p:cNvSpPr txBox="1"/>
          <p:nvPr/>
        </p:nvSpPr>
        <p:spPr>
          <a:xfrm>
            <a:off x="-707950" y="118750"/>
            <a:ext cx="274500" cy="2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3" name="Google Shape;473;p51"/>
          <p:cNvSpPr/>
          <p:nvPr/>
        </p:nvSpPr>
        <p:spPr>
          <a:xfrm>
            <a:off x="331181" y="271148"/>
            <a:ext cx="5650217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>
                <a:solidFill>
                  <a:srgbClr val="243A62"/>
                </a:solidFill>
                <a:latin typeface="Arial"/>
                <a:ea typeface="Arial"/>
                <a:cs typeface="Arial"/>
                <a:sym typeface="Arial"/>
              </a:rPr>
              <a:t>Aplikasi Mobile Kalkulator</a:t>
            </a:r>
            <a:endParaRPr sz="2800" b="0" i="0" u="none" strike="noStrike" cap="none">
              <a:solidFill>
                <a:srgbClr val="243A6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4" name="Google Shape;474;p51"/>
          <p:cNvSpPr txBox="1"/>
          <p:nvPr/>
        </p:nvSpPr>
        <p:spPr>
          <a:xfrm>
            <a:off x="324877" y="853650"/>
            <a:ext cx="2728073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Tampilan Tombol (-) di Klik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5" name="Google Shape;475;p51"/>
          <p:cNvSpPr txBox="1"/>
          <p:nvPr/>
        </p:nvSpPr>
        <p:spPr>
          <a:xfrm>
            <a:off x="3156289" y="853650"/>
            <a:ext cx="2706671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Tampilan Tombol (x) di Klik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6" name="Google Shape;476;p51"/>
          <p:cNvSpPr txBox="1"/>
          <p:nvPr/>
        </p:nvSpPr>
        <p:spPr>
          <a:xfrm>
            <a:off x="5981398" y="853650"/>
            <a:ext cx="2874015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Tampilan Tombol (/) di Klik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77" name="Google Shape;477;p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2336" y="1263861"/>
            <a:ext cx="1993156" cy="3543388"/>
          </a:xfrm>
          <a:prstGeom prst="rect">
            <a:avLst/>
          </a:prstGeom>
          <a:noFill/>
          <a:ln>
            <a:noFill/>
          </a:ln>
        </p:spPr>
      </p:pic>
      <p:pic>
        <p:nvPicPr>
          <p:cNvPr id="478" name="Google Shape;478;p5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525384" y="1263861"/>
            <a:ext cx="1968480" cy="3499519"/>
          </a:xfrm>
          <a:prstGeom prst="rect">
            <a:avLst/>
          </a:prstGeom>
          <a:noFill/>
          <a:ln>
            <a:noFill/>
          </a:ln>
        </p:spPr>
      </p:pic>
      <p:pic>
        <p:nvPicPr>
          <p:cNvPr id="479" name="Google Shape;479;p5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312564" y="1250335"/>
            <a:ext cx="1976088" cy="35130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3386394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52"/>
          <p:cNvSpPr txBox="1"/>
          <p:nvPr/>
        </p:nvSpPr>
        <p:spPr>
          <a:xfrm>
            <a:off x="-707950" y="118750"/>
            <a:ext cx="274500" cy="2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8" name="Google Shape;488;p52"/>
          <p:cNvSpPr/>
          <p:nvPr/>
        </p:nvSpPr>
        <p:spPr>
          <a:xfrm>
            <a:off x="331181" y="249377"/>
            <a:ext cx="5650217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 dirty="0" err="1">
                <a:solidFill>
                  <a:srgbClr val="243A62"/>
                </a:solidFill>
                <a:latin typeface="Arial"/>
                <a:ea typeface="Arial"/>
                <a:cs typeface="Arial"/>
                <a:sym typeface="Arial"/>
              </a:rPr>
              <a:t>Aplikasi</a:t>
            </a:r>
            <a:r>
              <a:rPr lang="en-US" sz="2800" b="1" i="0" u="none" strike="noStrike" cap="none" dirty="0">
                <a:solidFill>
                  <a:srgbClr val="243A62"/>
                </a:solidFill>
                <a:latin typeface="Arial"/>
                <a:ea typeface="Arial"/>
                <a:cs typeface="Arial"/>
                <a:sym typeface="Arial"/>
              </a:rPr>
              <a:t> Mobile </a:t>
            </a:r>
            <a:r>
              <a:rPr lang="en-US" sz="2800" b="1" i="0" u="none" strike="noStrike" cap="none" dirty="0" err="1">
                <a:solidFill>
                  <a:srgbClr val="243A62"/>
                </a:solidFill>
                <a:latin typeface="Arial"/>
                <a:ea typeface="Arial"/>
                <a:cs typeface="Arial"/>
                <a:sym typeface="Arial"/>
              </a:rPr>
              <a:t>Kalkulator</a:t>
            </a:r>
            <a:endParaRPr sz="2800" b="0" i="0" u="none" strike="noStrike" cap="none" dirty="0">
              <a:solidFill>
                <a:srgbClr val="243A6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9" name="Google Shape;489;p52"/>
          <p:cNvSpPr txBox="1"/>
          <p:nvPr/>
        </p:nvSpPr>
        <p:spPr>
          <a:xfrm>
            <a:off x="324877" y="853650"/>
            <a:ext cx="3817465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Tampilan Tombol (BERSIHKAN) di klik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0" name="Google Shape;490;p52"/>
          <p:cNvSpPr txBox="1"/>
          <p:nvPr/>
        </p:nvSpPr>
        <p:spPr>
          <a:xfrm>
            <a:off x="4336817" y="853650"/>
            <a:ext cx="4142341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Tampilan Jika Angka belum dimasukkan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91" name="Google Shape;491;p5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38296" y="1403884"/>
            <a:ext cx="1990625" cy="3538889"/>
          </a:xfrm>
          <a:prstGeom prst="rect">
            <a:avLst/>
          </a:prstGeom>
          <a:noFill/>
          <a:ln>
            <a:noFill/>
          </a:ln>
        </p:spPr>
      </p:pic>
      <p:pic>
        <p:nvPicPr>
          <p:cNvPr id="492" name="Google Shape;492;p5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508485" y="1347360"/>
            <a:ext cx="2054214" cy="365193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0867007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53"/>
          <p:cNvSpPr txBox="1"/>
          <p:nvPr/>
        </p:nvSpPr>
        <p:spPr>
          <a:xfrm>
            <a:off x="-707950" y="118750"/>
            <a:ext cx="274500" cy="2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1" name="Google Shape;501;p53"/>
          <p:cNvSpPr/>
          <p:nvPr/>
        </p:nvSpPr>
        <p:spPr>
          <a:xfrm>
            <a:off x="331181" y="249377"/>
            <a:ext cx="5650217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Aplikasi Mobile List View</a:t>
            </a:r>
            <a:endParaRPr sz="2400" b="0" i="0" u="none" strike="noStrike" cap="non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2" name="Google Shape;502;p53"/>
          <p:cNvSpPr txBox="1"/>
          <p:nvPr/>
        </p:nvSpPr>
        <p:spPr>
          <a:xfrm>
            <a:off x="5055326" y="869165"/>
            <a:ext cx="4110098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❖"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Buat Project Baru dengan cara klik menu File 🡪 New 🡪 New Project.</a:t>
            </a:r>
            <a:endParaRPr/>
          </a:p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❖"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Pilih Empty Activity.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03" name="Google Shape;503;p5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4730" y="907834"/>
            <a:ext cx="4015372" cy="39748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6410695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54"/>
          <p:cNvSpPr txBox="1"/>
          <p:nvPr/>
        </p:nvSpPr>
        <p:spPr>
          <a:xfrm>
            <a:off x="-707950" y="118750"/>
            <a:ext cx="274500" cy="2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2" name="Google Shape;512;p54"/>
          <p:cNvSpPr/>
          <p:nvPr/>
        </p:nvSpPr>
        <p:spPr>
          <a:xfrm>
            <a:off x="331181" y="249377"/>
            <a:ext cx="5650217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Aplikasi Mobile List View</a:t>
            </a:r>
            <a:endParaRPr sz="2400" b="0" i="0" u="none" strike="noStrike" cap="non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3" name="Google Shape;513;p54"/>
          <p:cNvSpPr txBox="1"/>
          <p:nvPr/>
        </p:nvSpPr>
        <p:spPr>
          <a:xfrm>
            <a:off x="5055326" y="869165"/>
            <a:ext cx="4110098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❖"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Isi Name dengan nama Aplikasi List View</a:t>
            </a:r>
            <a:endParaRPr/>
          </a:p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❖"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Kolom yang lain biarkan secara default.</a:t>
            </a:r>
            <a:endParaRPr/>
          </a:p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❖"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Selanjutnya klik Finish.</a:t>
            </a:r>
            <a:endParaRPr/>
          </a:p>
        </p:txBody>
      </p:sp>
      <p:pic>
        <p:nvPicPr>
          <p:cNvPr id="514" name="Google Shape;514;p5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2893" y="989826"/>
            <a:ext cx="4472433" cy="395661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4894492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55"/>
          <p:cNvSpPr txBox="1"/>
          <p:nvPr/>
        </p:nvSpPr>
        <p:spPr>
          <a:xfrm>
            <a:off x="-707950" y="118750"/>
            <a:ext cx="274500" cy="2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3" name="Google Shape;523;p55"/>
          <p:cNvSpPr/>
          <p:nvPr/>
        </p:nvSpPr>
        <p:spPr>
          <a:xfrm>
            <a:off x="331181" y="227605"/>
            <a:ext cx="5650217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Aplikasi Mobile List View</a:t>
            </a:r>
            <a:endParaRPr sz="2400" b="0" i="0" u="none" strike="noStrike" cap="non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4" name="Google Shape;524;p55"/>
          <p:cNvSpPr txBox="1"/>
          <p:nvPr/>
        </p:nvSpPr>
        <p:spPr>
          <a:xfrm>
            <a:off x="5039833" y="869165"/>
            <a:ext cx="4125591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❖"/>
            </a:pP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Buka activity_main.xml</a:t>
            </a:r>
            <a:endParaRPr/>
          </a:p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❖"/>
            </a:pP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Ubah layout menjadi RelativeLayout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❖"/>
            </a:pP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Tambahkan blok program seperti disamping.</a:t>
            </a:r>
            <a:endParaRPr/>
          </a:p>
        </p:txBody>
      </p:sp>
      <p:pic>
        <p:nvPicPr>
          <p:cNvPr id="525" name="Google Shape;525;p5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0472" y="909123"/>
            <a:ext cx="4404593" cy="390742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3002793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56"/>
          <p:cNvSpPr txBox="1"/>
          <p:nvPr/>
        </p:nvSpPr>
        <p:spPr>
          <a:xfrm>
            <a:off x="-707950" y="118750"/>
            <a:ext cx="274500" cy="2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4" name="Google Shape;534;p56"/>
          <p:cNvSpPr/>
          <p:nvPr/>
        </p:nvSpPr>
        <p:spPr>
          <a:xfrm>
            <a:off x="331181" y="249377"/>
            <a:ext cx="5650217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 dirty="0" err="1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Aplikasi</a:t>
            </a:r>
            <a:r>
              <a:rPr lang="en-US" sz="2800" b="1" i="0" u="none" strike="noStrike" cap="none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 Mobile List View</a:t>
            </a:r>
            <a:endParaRPr sz="2400" b="0" i="0" u="none" strike="noStrike" cap="none" dirty="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5" name="Google Shape;535;p56"/>
          <p:cNvSpPr txBox="1"/>
          <p:nvPr/>
        </p:nvSpPr>
        <p:spPr>
          <a:xfrm>
            <a:off x="331181" y="785017"/>
            <a:ext cx="8448018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❖"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Buka MainActivity.java</a:t>
            </a:r>
            <a:endParaRPr/>
          </a:p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❖"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Tambahkan baris program berikut untuk mendeklarasikan variable listview dan menginisialisasi array dengan tipe data string.</a:t>
            </a:r>
            <a:endParaRPr/>
          </a:p>
        </p:txBody>
      </p:sp>
      <p:pic>
        <p:nvPicPr>
          <p:cNvPr id="536" name="Google Shape;536;p5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1181" y="2033551"/>
            <a:ext cx="7969901" cy="220344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53942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"/>
          <p:cNvSpPr txBox="1"/>
          <p:nvPr/>
        </p:nvSpPr>
        <p:spPr>
          <a:xfrm>
            <a:off x="-707950" y="118750"/>
            <a:ext cx="274500" cy="2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3"/>
          <p:cNvSpPr/>
          <p:nvPr/>
        </p:nvSpPr>
        <p:spPr>
          <a:xfrm>
            <a:off x="331181" y="292920"/>
            <a:ext cx="5650217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243A62"/>
                </a:solidFill>
                <a:latin typeface="Arial"/>
                <a:ea typeface="Arial"/>
                <a:cs typeface="Arial"/>
                <a:sym typeface="Arial"/>
              </a:rPr>
              <a:t>Aplikasi Sederhana Android</a:t>
            </a:r>
            <a:endParaRPr sz="2800" b="0" i="0" u="none" strike="noStrike" cap="none">
              <a:solidFill>
                <a:srgbClr val="243A6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3"/>
          <p:cNvSpPr/>
          <p:nvPr/>
        </p:nvSpPr>
        <p:spPr>
          <a:xfrm>
            <a:off x="331180" y="876953"/>
            <a:ext cx="8464028" cy="133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Aplikasi Input Nama</a:t>
            </a:r>
            <a:endParaRPr/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Aplikasi Kalkulator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Aplikasi List View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8018583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57"/>
          <p:cNvSpPr txBox="1"/>
          <p:nvPr/>
        </p:nvSpPr>
        <p:spPr>
          <a:xfrm>
            <a:off x="-707950" y="118750"/>
            <a:ext cx="274500" cy="2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5" name="Google Shape;545;p57"/>
          <p:cNvSpPr/>
          <p:nvPr/>
        </p:nvSpPr>
        <p:spPr>
          <a:xfrm>
            <a:off x="331181" y="227605"/>
            <a:ext cx="5650217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Aplikasi Mobile List View</a:t>
            </a:r>
            <a:endParaRPr sz="2400" b="0" i="0" u="none" strike="noStrike" cap="non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6" name="Google Shape;546;p57"/>
          <p:cNvSpPr txBox="1"/>
          <p:nvPr/>
        </p:nvSpPr>
        <p:spPr>
          <a:xfrm>
            <a:off x="331181" y="785017"/>
            <a:ext cx="844801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❖"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Tambahkan blok program berikut untuk memberikan judul pada Action Bar.</a:t>
            </a:r>
            <a:endParaRPr/>
          </a:p>
        </p:txBody>
      </p:sp>
      <p:pic>
        <p:nvPicPr>
          <p:cNvPr id="547" name="Google Shape;547;p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1181" y="1643602"/>
            <a:ext cx="8603499" cy="1516802"/>
          </a:xfrm>
          <a:prstGeom prst="rect">
            <a:avLst/>
          </a:prstGeom>
          <a:noFill/>
          <a:ln>
            <a:noFill/>
          </a:ln>
        </p:spPr>
      </p:pic>
      <p:sp>
        <p:nvSpPr>
          <p:cNvPr id="548" name="Google Shape;548;p57"/>
          <p:cNvSpPr/>
          <p:nvPr/>
        </p:nvSpPr>
        <p:spPr>
          <a:xfrm>
            <a:off x="1958684" y="2795522"/>
            <a:ext cx="5389567" cy="364882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512101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58"/>
          <p:cNvSpPr txBox="1"/>
          <p:nvPr/>
        </p:nvSpPr>
        <p:spPr>
          <a:xfrm>
            <a:off x="-707950" y="118750"/>
            <a:ext cx="274500" cy="2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7" name="Google Shape;557;p58"/>
          <p:cNvSpPr/>
          <p:nvPr/>
        </p:nvSpPr>
        <p:spPr>
          <a:xfrm>
            <a:off x="331181" y="249377"/>
            <a:ext cx="5650217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Aplikasi Mobile List View</a:t>
            </a:r>
            <a:endParaRPr sz="2400" b="0" i="0" u="none" strike="noStrike" cap="non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8" name="Google Shape;558;p58"/>
          <p:cNvSpPr txBox="1"/>
          <p:nvPr/>
        </p:nvSpPr>
        <p:spPr>
          <a:xfrm>
            <a:off x="331181" y="785017"/>
            <a:ext cx="8448018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❖"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Tambahkan blok program berikut untuk memformat data.</a:t>
            </a:r>
            <a:endParaRPr/>
          </a:p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❖"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Selanjutnya mengeset data kedalam list view.</a:t>
            </a:r>
            <a:endParaRPr/>
          </a:p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❖"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Jika sudah selesai, running aplikasi pada emulator ataupun device yang terhubung.</a:t>
            </a:r>
            <a:endParaRPr/>
          </a:p>
        </p:txBody>
      </p:sp>
      <p:pic>
        <p:nvPicPr>
          <p:cNvPr id="559" name="Google Shape;559;p5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1182" y="2305095"/>
            <a:ext cx="8448017" cy="17162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4827388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59"/>
          <p:cNvSpPr txBox="1"/>
          <p:nvPr/>
        </p:nvSpPr>
        <p:spPr>
          <a:xfrm>
            <a:off x="-707950" y="118750"/>
            <a:ext cx="274500" cy="2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8" name="Google Shape;568;p59"/>
          <p:cNvSpPr/>
          <p:nvPr/>
        </p:nvSpPr>
        <p:spPr>
          <a:xfrm>
            <a:off x="331181" y="292920"/>
            <a:ext cx="5650217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 dirty="0" err="1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Aplikasi</a:t>
            </a:r>
            <a:r>
              <a:rPr lang="en-US" sz="2800" b="1" i="0" u="none" strike="noStrike" cap="none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 Mobile List View</a:t>
            </a:r>
            <a:endParaRPr sz="2400" b="0" i="0" u="none" strike="noStrike" cap="none" dirty="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9" name="Google Shape;569;p59"/>
          <p:cNvSpPr txBox="1"/>
          <p:nvPr/>
        </p:nvSpPr>
        <p:spPr>
          <a:xfrm>
            <a:off x="535335" y="785017"/>
            <a:ext cx="2212233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Tampilan Awal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0" name="Google Shape;570;p59"/>
          <p:cNvSpPr txBox="1"/>
          <p:nvPr/>
        </p:nvSpPr>
        <p:spPr>
          <a:xfrm>
            <a:off x="2962453" y="780520"/>
            <a:ext cx="2655572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Tampilan Ketika Daftar List View di Klik (Indonesia)</a:t>
            </a:r>
            <a:endParaRPr/>
          </a:p>
        </p:txBody>
      </p:sp>
      <p:sp>
        <p:nvSpPr>
          <p:cNvPr id="571" name="Google Shape;571;p59"/>
          <p:cNvSpPr txBox="1"/>
          <p:nvPr/>
        </p:nvSpPr>
        <p:spPr>
          <a:xfrm>
            <a:off x="5832910" y="787836"/>
            <a:ext cx="2822518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Tampilan Ketika Daftar List View di Klik (Inggris)</a:t>
            </a:r>
            <a:endParaRPr/>
          </a:p>
        </p:txBody>
      </p:sp>
      <p:pic>
        <p:nvPicPr>
          <p:cNvPr id="572" name="Google Shape;572;p5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5335" y="1479304"/>
            <a:ext cx="1993157" cy="3543391"/>
          </a:xfrm>
          <a:prstGeom prst="rect">
            <a:avLst/>
          </a:prstGeom>
          <a:noFill/>
          <a:ln>
            <a:noFill/>
          </a:ln>
        </p:spPr>
      </p:pic>
      <p:pic>
        <p:nvPicPr>
          <p:cNvPr id="573" name="Google Shape;573;p5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383556" y="1469135"/>
            <a:ext cx="1993157" cy="354339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4" name="Google Shape;574;p5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231777" y="1458966"/>
            <a:ext cx="2004597" cy="356372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4495559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6"/>
          <p:cNvSpPr txBox="1"/>
          <p:nvPr/>
        </p:nvSpPr>
        <p:spPr>
          <a:xfrm>
            <a:off x="-707950" y="118750"/>
            <a:ext cx="274500" cy="2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3" name="Google Shape;583;p6"/>
          <p:cNvSpPr/>
          <p:nvPr/>
        </p:nvSpPr>
        <p:spPr>
          <a:xfrm>
            <a:off x="331181" y="205834"/>
            <a:ext cx="5650217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243A62"/>
                </a:solidFill>
                <a:latin typeface="Arial"/>
                <a:ea typeface="Arial"/>
                <a:cs typeface="Arial"/>
                <a:sym typeface="Arial"/>
              </a:rPr>
              <a:t>Referensi</a:t>
            </a:r>
            <a:endParaRPr sz="2800" b="0" i="0" u="none" strike="noStrike" cap="none">
              <a:solidFill>
                <a:srgbClr val="243A6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4" name="Google Shape;584;p6"/>
          <p:cNvSpPr/>
          <p:nvPr/>
        </p:nvSpPr>
        <p:spPr>
          <a:xfrm>
            <a:off x="331180" y="876953"/>
            <a:ext cx="8464028" cy="2585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  “, Java </a:t>
            </a:r>
            <a:r>
              <a:rPr lang="en-US" sz="1800" b="0" i="0" u="none" strike="noStrike" cap="none" baseline="30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TM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Programming Language, Oracle America 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Android Cook Book, McGraw-Hill/Osborne, 2013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Herbert Schildt, </a:t>
            </a:r>
            <a:r>
              <a:rPr lang="en-US" sz="18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Java2 : A beginner’s Guide, 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Second Edition, McGraw-Hill/Osborne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Matthew Mathias, Swift Programming, 2nd edition, Big Nerd Ranch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https://developer.apple.com/library/archive/referencelibrary/GettingStarted/DevelopiOSAppsSwift/index.html/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lang="en-US" sz="18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https://developer.android.com/topic/libraries/architecture</a:t>
            </a:r>
            <a:endParaRPr sz="1800" b="0" i="0" u="sng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lang="en-US" sz="18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https://www.oracle.com/technetwork/java/javase/overview/index.html</a:t>
            </a:r>
            <a:endParaRPr sz="1800" b="0" i="0" u="sng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1168366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60"/>
          <p:cNvSpPr txBox="1"/>
          <p:nvPr/>
        </p:nvSpPr>
        <p:spPr>
          <a:xfrm>
            <a:off x="-707950" y="118750"/>
            <a:ext cx="274500" cy="2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3" name="Google Shape;593;p60"/>
          <p:cNvSpPr/>
          <p:nvPr/>
        </p:nvSpPr>
        <p:spPr>
          <a:xfrm>
            <a:off x="331181" y="249377"/>
            <a:ext cx="5650217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243A62"/>
                </a:solidFill>
                <a:latin typeface="Arial"/>
                <a:ea typeface="Arial"/>
                <a:cs typeface="Arial"/>
                <a:sym typeface="Arial"/>
              </a:rPr>
              <a:t>Tim Penyusun</a:t>
            </a:r>
            <a:endParaRPr sz="2800" b="0" i="0" u="none" strike="noStrike" cap="none">
              <a:solidFill>
                <a:srgbClr val="243A6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4" name="Google Shape;594;p60"/>
          <p:cNvSpPr/>
          <p:nvPr/>
        </p:nvSpPr>
        <p:spPr>
          <a:xfrm>
            <a:off x="607053" y="702785"/>
            <a:ext cx="7694572" cy="4324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71450" marR="0" lvl="0" indent="-17145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•"/>
            </a:pPr>
            <a:r>
              <a:rPr lang="en-US" sz="1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Alif Akbar </a:t>
            </a:r>
            <a:r>
              <a:rPr lang="en-US" sz="10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Fitrawan</a:t>
            </a:r>
            <a:r>
              <a:rPr lang="en-US" sz="1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0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S.Pd</a:t>
            </a:r>
            <a:r>
              <a:rPr lang="en-US" sz="1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M. </a:t>
            </a:r>
            <a:r>
              <a:rPr lang="en-US" sz="10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Kom</a:t>
            </a:r>
            <a:r>
              <a:rPr lang="en-US" sz="1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en-US" sz="10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Politeknik</a:t>
            </a:r>
            <a:r>
              <a:rPr lang="en-US" sz="1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Negeri </a:t>
            </a:r>
            <a:r>
              <a:rPr lang="en-US" sz="10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Banyuwangi</a:t>
            </a:r>
            <a:r>
              <a:rPr lang="en-US" sz="1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 </a:t>
            </a:r>
            <a:endParaRPr sz="1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7145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•"/>
            </a:pPr>
            <a:r>
              <a:rPr lang="en-US" sz="1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Anwar, </a:t>
            </a:r>
            <a:r>
              <a:rPr lang="en-US" sz="10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S.Si</a:t>
            </a:r>
            <a:r>
              <a:rPr lang="en-US" sz="1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MCs.</a:t>
            </a:r>
            <a:r>
              <a:rPr lang="en-US" sz="1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0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Politeknik</a:t>
            </a:r>
            <a:r>
              <a:rPr lang="en-US" sz="1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Negeri </a:t>
            </a:r>
            <a:r>
              <a:rPr lang="en-US" sz="10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Lhokseumawe</a:t>
            </a:r>
            <a:r>
              <a:rPr lang="en-US" sz="1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 </a:t>
            </a:r>
            <a:endParaRPr sz="1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7145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•"/>
            </a:pPr>
            <a:r>
              <a:rPr lang="en-US" sz="1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Eddo </a:t>
            </a:r>
            <a:r>
              <a:rPr lang="en-US" sz="10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Fajar</a:t>
            </a:r>
            <a:r>
              <a:rPr lang="en-US" sz="1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Nugroho</a:t>
            </a:r>
            <a:r>
              <a:rPr lang="en-US" sz="1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(BPPTIK </a:t>
            </a:r>
            <a:r>
              <a:rPr lang="en-US" sz="10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Cikarang</a:t>
            </a:r>
            <a:r>
              <a:rPr lang="en-US" sz="1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 </a:t>
            </a:r>
            <a:endParaRPr sz="1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7145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•"/>
            </a:pPr>
            <a:r>
              <a:rPr lang="en-US" sz="1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Eddy </a:t>
            </a:r>
            <a:r>
              <a:rPr lang="en-US" sz="10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Tungadi</a:t>
            </a:r>
            <a:r>
              <a:rPr lang="en-US" sz="1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S.T., M.T.</a:t>
            </a:r>
            <a:r>
              <a:rPr lang="en-US" sz="1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0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Politeknik</a:t>
            </a:r>
            <a:r>
              <a:rPr lang="en-US" sz="1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Negeri Ujung Pandang); </a:t>
            </a:r>
            <a:endParaRPr sz="1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7145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•"/>
            </a:pPr>
            <a:r>
              <a:rPr lang="en-US" sz="10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Fitri</a:t>
            </a:r>
            <a:r>
              <a:rPr lang="en-US" sz="1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Wibowo</a:t>
            </a:r>
            <a:r>
              <a:rPr lang="en-US" sz="1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0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Politeknik</a:t>
            </a:r>
            <a:r>
              <a:rPr lang="en-US" sz="1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Negeri Pontianak); </a:t>
            </a:r>
            <a:endParaRPr sz="1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7145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•"/>
            </a:pPr>
            <a:r>
              <a:rPr lang="en-US" sz="10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Ghifari</a:t>
            </a:r>
            <a:r>
              <a:rPr lang="en-US" sz="1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Munawar</a:t>
            </a:r>
            <a:r>
              <a:rPr lang="en-US" sz="1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0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Politeknik</a:t>
            </a:r>
            <a:r>
              <a:rPr lang="en-US" sz="1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Negeri Bandung); </a:t>
            </a:r>
            <a:endParaRPr sz="1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7145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•"/>
            </a:pPr>
            <a:r>
              <a:rPr lang="en-US" sz="1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Hetty </a:t>
            </a:r>
            <a:r>
              <a:rPr lang="en-US" sz="10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Meileni</a:t>
            </a:r>
            <a:r>
              <a:rPr lang="en-US" sz="1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0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S.Kom</a:t>
            </a:r>
            <a:r>
              <a:rPr lang="en-US" sz="1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., M.T.</a:t>
            </a:r>
            <a:r>
              <a:rPr lang="en-US" sz="1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0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Politeknik</a:t>
            </a:r>
            <a:r>
              <a:rPr lang="en-US" sz="1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Negeri </a:t>
            </a:r>
            <a:r>
              <a:rPr lang="en-US" sz="10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Sriwijaya</a:t>
            </a:r>
            <a:r>
              <a:rPr lang="en-US" sz="1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;</a:t>
            </a:r>
            <a:endParaRPr sz="1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7145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•"/>
            </a:pPr>
            <a:r>
              <a:rPr lang="en-US" sz="1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 </a:t>
            </a:r>
            <a:r>
              <a:rPr lang="en-US" sz="10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Wayan</a:t>
            </a:r>
            <a:r>
              <a:rPr lang="en-US" sz="1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Candra </a:t>
            </a:r>
            <a:r>
              <a:rPr lang="en-US" sz="10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Winetra</a:t>
            </a:r>
            <a:r>
              <a:rPr lang="en-US" sz="1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0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S.Kom</a:t>
            </a:r>
            <a:r>
              <a:rPr lang="en-US" sz="1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., </a:t>
            </a:r>
            <a:r>
              <a:rPr lang="en-US" sz="10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M.Kom</a:t>
            </a:r>
            <a:r>
              <a:rPr lang="en-US" sz="1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0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Politeknik</a:t>
            </a:r>
            <a:r>
              <a:rPr lang="en-US" sz="1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Negeri Bali) ;</a:t>
            </a:r>
            <a:endParaRPr sz="1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7145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•"/>
            </a:pPr>
            <a:r>
              <a:rPr lang="en-US" sz="10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Irkham</a:t>
            </a:r>
            <a:r>
              <a:rPr lang="en-US" sz="1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Huda</a:t>
            </a:r>
            <a:r>
              <a:rPr lang="en-US" sz="1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0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Vokasi</a:t>
            </a:r>
            <a:r>
              <a:rPr lang="en-US" sz="1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UGM) ;</a:t>
            </a:r>
            <a:endParaRPr sz="1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7145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•"/>
            </a:pPr>
            <a:r>
              <a:rPr lang="en-US" sz="10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Josseano</a:t>
            </a:r>
            <a:r>
              <a:rPr lang="en-US" sz="1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0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Amakora</a:t>
            </a:r>
            <a:r>
              <a:rPr lang="en-US" sz="1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0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Koli</a:t>
            </a:r>
            <a:r>
              <a:rPr lang="en-US" sz="1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0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Parera</a:t>
            </a:r>
            <a:r>
              <a:rPr lang="en-US" sz="1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0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S.Kom</a:t>
            </a:r>
            <a:r>
              <a:rPr lang="en-US" sz="1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., M.T.</a:t>
            </a:r>
            <a:r>
              <a:rPr lang="en-US" sz="1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0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Politeknik</a:t>
            </a:r>
            <a:r>
              <a:rPr lang="en-US" sz="1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Negeri Ambon) ;</a:t>
            </a:r>
            <a:endParaRPr sz="1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7145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•"/>
            </a:pPr>
            <a:r>
              <a:rPr lang="en-US" sz="1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 </a:t>
            </a:r>
            <a:r>
              <a:rPr lang="en-US" sz="10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Komang</a:t>
            </a:r>
            <a:r>
              <a:rPr lang="en-US" sz="1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0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Sugiartha</a:t>
            </a:r>
            <a:r>
              <a:rPr lang="en-US" sz="1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0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S.Kom</a:t>
            </a:r>
            <a:r>
              <a:rPr lang="en-US" sz="1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., MMSI</a:t>
            </a:r>
            <a:r>
              <a:rPr lang="en-US" sz="1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(Universitas </a:t>
            </a:r>
            <a:r>
              <a:rPr lang="en-US" sz="10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Gunadarma</a:t>
            </a:r>
            <a:r>
              <a:rPr lang="en-US" sz="1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;</a:t>
            </a:r>
            <a:endParaRPr sz="1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7145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•"/>
            </a:pPr>
            <a:r>
              <a:rPr lang="en-US" sz="1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Lucia Sri </a:t>
            </a:r>
            <a:r>
              <a:rPr lang="en-US" sz="10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Istiyowati</a:t>
            </a:r>
            <a:r>
              <a:rPr lang="en-US" sz="1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0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M.Kom</a:t>
            </a:r>
            <a:r>
              <a:rPr lang="en-US" sz="1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0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Institut</a:t>
            </a:r>
            <a:r>
              <a:rPr lang="en-US" sz="1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0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Perbanas</a:t>
            </a:r>
            <a:r>
              <a:rPr lang="en-US" sz="1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;</a:t>
            </a:r>
            <a:endParaRPr sz="1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7145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•"/>
            </a:pPr>
            <a:r>
              <a:rPr lang="en-US" sz="10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Maksy</a:t>
            </a:r>
            <a:r>
              <a:rPr lang="en-US" sz="1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0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Sendiang,ST,MIT</a:t>
            </a:r>
            <a:r>
              <a:rPr lang="en-US" sz="1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0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Politeknik</a:t>
            </a:r>
            <a:r>
              <a:rPr lang="en-US" sz="1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Negeri Manado) ;</a:t>
            </a:r>
            <a:endParaRPr sz="1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7145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•"/>
            </a:pPr>
            <a:r>
              <a:rPr lang="en-US" sz="1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Medi </a:t>
            </a:r>
            <a:r>
              <a:rPr lang="en-US" sz="10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Noviana</a:t>
            </a:r>
            <a:r>
              <a:rPr lang="en-US" sz="1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(Universitas </a:t>
            </a:r>
            <a:r>
              <a:rPr lang="en-US" sz="10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Gunadarma</a:t>
            </a:r>
            <a:r>
              <a:rPr lang="en-US" sz="1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;</a:t>
            </a:r>
            <a:endParaRPr sz="1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7145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•"/>
            </a:pPr>
            <a:r>
              <a:rPr lang="en-US" sz="1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Muhammad </a:t>
            </a:r>
            <a:r>
              <a:rPr lang="en-US" sz="10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Nashrullah</a:t>
            </a:r>
            <a:r>
              <a:rPr lang="en-US" sz="1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en-US" sz="10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Politeknik</a:t>
            </a:r>
            <a:r>
              <a:rPr lang="en-US" sz="1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Negeri </a:t>
            </a:r>
            <a:r>
              <a:rPr lang="en-US" sz="10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Batam</a:t>
            </a:r>
            <a:r>
              <a:rPr lang="en-US" sz="1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;</a:t>
            </a:r>
            <a:endParaRPr sz="1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7145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•"/>
            </a:pPr>
            <a:r>
              <a:rPr lang="en-US" sz="1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Nat. I Made </a:t>
            </a:r>
            <a:r>
              <a:rPr lang="en-US" sz="10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Wiryana</a:t>
            </a:r>
            <a:r>
              <a:rPr lang="en-US" sz="1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0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S.Si</a:t>
            </a:r>
            <a:r>
              <a:rPr lang="en-US" sz="1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., </a:t>
            </a:r>
            <a:r>
              <a:rPr lang="en-US" sz="10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S.Kom</a:t>
            </a:r>
            <a:r>
              <a:rPr lang="en-US" sz="1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., M.Sc. (Universitas </a:t>
            </a:r>
            <a:r>
              <a:rPr lang="en-US" sz="10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Gunadarma</a:t>
            </a:r>
            <a:r>
              <a:rPr lang="en-US" sz="1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;</a:t>
            </a:r>
            <a:endParaRPr sz="1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7145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•"/>
            </a:pPr>
            <a:r>
              <a:rPr lang="en-US" sz="1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Rika </a:t>
            </a:r>
            <a:r>
              <a:rPr lang="en-US" sz="10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Idmayanti</a:t>
            </a:r>
            <a:r>
              <a:rPr lang="en-US" sz="1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ST, </a:t>
            </a:r>
            <a:r>
              <a:rPr lang="en-US" sz="10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M.Kom</a:t>
            </a:r>
            <a:r>
              <a:rPr lang="en-US" sz="1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en-US" sz="10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Politeknik</a:t>
            </a:r>
            <a:r>
              <a:rPr lang="en-US" sz="1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Negeri Padang) ;</a:t>
            </a:r>
            <a:endParaRPr sz="1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7145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•"/>
            </a:pPr>
            <a:r>
              <a:rPr lang="en-US" sz="10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Rizky</a:t>
            </a:r>
            <a:r>
              <a:rPr lang="en-US" sz="1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0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Yuniar</a:t>
            </a:r>
            <a:r>
              <a:rPr lang="en-US" sz="1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0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Hakkun</a:t>
            </a:r>
            <a:r>
              <a:rPr lang="en-US" sz="1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en-US" sz="10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Politeknik</a:t>
            </a:r>
            <a:r>
              <a:rPr lang="en-US" sz="1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0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Elektronik</a:t>
            </a:r>
            <a:r>
              <a:rPr lang="en-US" sz="1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Negeri Surabaya) ;</a:t>
            </a:r>
            <a:endParaRPr sz="1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7145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•"/>
            </a:pPr>
            <a:r>
              <a:rPr lang="en-US" sz="1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Robinson </a:t>
            </a:r>
            <a:r>
              <a:rPr lang="en-US" sz="10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A.Wadu,ST.,MT</a:t>
            </a:r>
            <a:r>
              <a:rPr lang="en-US" sz="1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en-US" sz="10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Politeknik</a:t>
            </a:r>
            <a:r>
              <a:rPr lang="en-US" sz="1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Negeri </a:t>
            </a:r>
            <a:r>
              <a:rPr lang="en-US" sz="10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Kupang</a:t>
            </a:r>
            <a:r>
              <a:rPr lang="en-US" sz="1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;</a:t>
            </a:r>
            <a:endParaRPr sz="1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7145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•"/>
            </a:pPr>
            <a:r>
              <a:rPr lang="en-US" sz="10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Roslina</a:t>
            </a:r>
            <a:r>
              <a:rPr lang="en-US" sz="1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M.IT (</a:t>
            </a:r>
            <a:r>
              <a:rPr lang="en-US" sz="10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Politeknik</a:t>
            </a:r>
            <a:r>
              <a:rPr lang="en-US" sz="1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Negeri Medan) ;</a:t>
            </a:r>
            <a:endParaRPr sz="1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7145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•"/>
            </a:pPr>
            <a:r>
              <a:rPr lang="en-US" sz="10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Sukamto</a:t>
            </a:r>
            <a:r>
              <a:rPr lang="en-US" sz="1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0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SKom</a:t>
            </a:r>
            <a:r>
              <a:rPr lang="en-US" sz="1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., MT. (</a:t>
            </a:r>
            <a:r>
              <a:rPr lang="en-US" sz="10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Politeknik</a:t>
            </a:r>
            <a:r>
              <a:rPr lang="en-US" sz="1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Negeri Semarang) ;</a:t>
            </a:r>
            <a:endParaRPr sz="1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7145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•"/>
            </a:pPr>
            <a:r>
              <a:rPr lang="en-US" sz="10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Syamsi</a:t>
            </a:r>
            <a:r>
              <a:rPr lang="en-US" sz="1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0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Dwi</a:t>
            </a:r>
            <a:r>
              <a:rPr lang="en-US" sz="1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0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Cahya</a:t>
            </a:r>
            <a:r>
              <a:rPr lang="en-US" sz="1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0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M.Kom</a:t>
            </a:r>
            <a:r>
              <a:rPr lang="en-US" sz="1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(</a:t>
            </a:r>
            <a:r>
              <a:rPr lang="en-US" sz="10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Politeknik</a:t>
            </a:r>
            <a:r>
              <a:rPr lang="en-US" sz="1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Negeri Jakarta) ;</a:t>
            </a:r>
            <a:endParaRPr sz="1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7145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•"/>
            </a:pPr>
            <a:r>
              <a:rPr lang="en-US" sz="10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Syamsul</a:t>
            </a:r>
            <a:r>
              <a:rPr lang="en-US" sz="1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Arifin, </a:t>
            </a:r>
            <a:r>
              <a:rPr lang="en-US" sz="10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S.Kom</a:t>
            </a:r>
            <a:r>
              <a:rPr lang="en-US" sz="1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M.Cs (</a:t>
            </a:r>
            <a:r>
              <a:rPr lang="en-US" sz="10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Politeknik</a:t>
            </a:r>
            <a:r>
              <a:rPr lang="en-US" sz="1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Negeri </a:t>
            </a:r>
            <a:r>
              <a:rPr lang="en-US" sz="10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Jember</a:t>
            </a:r>
            <a:r>
              <a:rPr lang="en-US" sz="1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;</a:t>
            </a:r>
            <a:endParaRPr sz="1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7145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•"/>
            </a:pPr>
            <a:r>
              <a:rPr lang="en-US" sz="10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Usmanudin</a:t>
            </a:r>
            <a:r>
              <a:rPr lang="en-US" sz="1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(Universitas </a:t>
            </a:r>
            <a:r>
              <a:rPr lang="en-US" sz="10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Gunadarma</a:t>
            </a:r>
            <a:r>
              <a:rPr lang="en-US" sz="1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;</a:t>
            </a:r>
            <a:endParaRPr sz="1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7145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•"/>
            </a:pPr>
            <a:r>
              <a:rPr lang="en-US" sz="10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Wandy</a:t>
            </a:r>
            <a:r>
              <a:rPr lang="en-US" sz="1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0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Alifha</a:t>
            </a:r>
            <a:r>
              <a:rPr lang="en-US" sz="1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0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Saputra</a:t>
            </a:r>
            <a:r>
              <a:rPr lang="en-US" sz="1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en-US" sz="10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Politeknik</a:t>
            </a:r>
            <a:r>
              <a:rPr lang="en-US" sz="1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Negeri Banjarmasin) ;</a:t>
            </a:r>
            <a:r>
              <a:rPr lang="en-US" sz="1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1069434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3570"/>
        </a:solidFill>
        <a:effectLst/>
      </p:bgPr>
    </p:bg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rPr>
              <a:t>Terima Kasih</a:t>
            </a:r>
            <a:endParaRPr>
              <a:solidFill>
                <a:srgbClr val="FFFFFF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pic>
        <p:nvPicPr>
          <p:cNvPr id="208" name="Google Shape;20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6425" y="2616975"/>
            <a:ext cx="5938276" cy="121010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35"/>
          <p:cNvSpPr txBox="1">
            <a:spLocks noGrp="1"/>
          </p:cNvSpPr>
          <p:nvPr>
            <p:ph type="subTitle" idx="1"/>
          </p:nvPr>
        </p:nvSpPr>
        <p:spPr>
          <a:xfrm>
            <a:off x="3406000" y="1582625"/>
            <a:ext cx="3120300" cy="68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id" sz="270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rPr>
              <a:t>#Jadi</a:t>
            </a:r>
            <a:r>
              <a:rPr lang="id" sz="270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rPr>
              <a:t>jagoandigital</a:t>
            </a:r>
            <a:endParaRPr sz="2700">
              <a:solidFill>
                <a:srgbClr val="FFFFFF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/>
          <p:nvPr/>
        </p:nvSpPr>
        <p:spPr>
          <a:xfrm>
            <a:off x="-707950" y="118750"/>
            <a:ext cx="274500" cy="2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22"/>
          <p:cNvSpPr/>
          <p:nvPr/>
        </p:nvSpPr>
        <p:spPr>
          <a:xfrm>
            <a:off x="331181" y="227605"/>
            <a:ext cx="5650217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 dirty="0" err="1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Aplikasi</a:t>
            </a:r>
            <a:r>
              <a:rPr lang="en-US" sz="2800" b="1" i="0" u="none" strike="noStrike" cap="none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 Mobile Input Nama</a:t>
            </a:r>
            <a:endParaRPr sz="2400" b="0" i="0" u="none" strike="noStrike" cap="none" dirty="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4" name="Google Shape;134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1180" y="785016"/>
            <a:ext cx="4212303" cy="4169755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2"/>
          <p:cNvSpPr txBox="1"/>
          <p:nvPr/>
        </p:nvSpPr>
        <p:spPr>
          <a:xfrm>
            <a:off x="4688190" y="754454"/>
            <a:ext cx="3967238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❖"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Buat Project Baru dengan cara klik menu File 🡪 New 🡪 New Project.</a:t>
            </a:r>
            <a:endParaRPr/>
          </a:p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❖"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Pilih Empty Activity.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72746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3"/>
          <p:cNvSpPr txBox="1"/>
          <p:nvPr/>
        </p:nvSpPr>
        <p:spPr>
          <a:xfrm>
            <a:off x="-707950" y="118750"/>
            <a:ext cx="274500" cy="2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23"/>
          <p:cNvSpPr/>
          <p:nvPr/>
        </p:nvSpPr>
        <p:spPr>
          <a:xfrm>
            <a:off x="331181" y="205834"/>
            <a:ext cx="5650217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 dirty="0" err="1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Aplikasi</a:t>
            </a:r>
            <a:r>
              <a:rPr lang="en-US" sz="2800" b="1" i="0" u="none" strike="noStrike" cap="none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 Input Nama</a:t>
            </a:r>
            <a:endParaRPr sz="2400" b="0" i="0" u="none" strike="noStrike" cap="none" dirty="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5" name="Google Shape;145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1181" y="785017"/>
            <a:ext cx="4213053" cy="4170497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3"/>
          <p:cNvSpPr txBox="1"/>
          <p:nvPr/>
        </p:nvSpPr>
        <p:spPr>
          <a:xfrm>
            <a:off x="4597967" y="785017"/>
            <a:ext cx="4546033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❖"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Isi Name dengan nama Aplikasi Mobile</a:t>
            </a:r>
            <a:endParaRPr/>
          </a:p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❖"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Klik Finish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797340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 txBox="1"/>
          <p:nvPr/>
        </p:nvSpPr>
        <p:spPr>
          <a:xfrm>
            <a:off x="-707950" y="118750"/>
            <a:ext cx="274500" cy="2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24"/>
          <p:cNvSpPr/>
          <p:nvPr/>
        </p:nvSpPr>
        <p:spPr>
          <a:xfrm>
            <a:off x="331181" y="249377"/>
            <a:ext cx="5650217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Aplikasi Input Nama</a:t>
            </a:r>
            <a:endParaRPr sz="2400" b="0" i="0" u="none" strike="noStrike" cap="non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24"/>
          <p:cNvSpPr/>
          <p:nvPr/>
        </p:nvSpPr>
        <p:spPr>
          <a:xfrm>
            <a:off x="331180" y="876953"/>
            <a:ext cx="8464028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Tampilan Awal Aplikasi Mobile</a:t>
            </a:r>
            <a:endParaRPr/>
          </a:p>
        </p:txBody>
      </p:sp>
      <p:pic>
        <p:nvPicPr>
          <p:cNvPr id="157" name="Google Shape;157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5268" y="1280376"/>
            <a:ext cx="6975851" cy="37177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061600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5"/>
          <p:cNvSpPr txBox="1"/>
          <p:nvPr/>
        </p:nvSpPr>
        <p:spPr>
          <a:xfrm>
            <a:off x="-707950" y="118750"/>
            <a:ext cx="274500" cy="2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25"/>
          <p:cNvSpPr/>
          <p:nvPr/>
        </p:nvSpPr>
        <p:spPr>
          <a:xfrm>
            <a:off x="287639" y="227605"/>
            <a:ext cx="5650217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Aplikasi Input Nama</a:t>
            </a:r>
            <a:endParaRPr sz="2400" b="0" i="0" u="none" strike="noStrike" cap="non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25"/>
          <p:cNvSpPr txBox="1"/>
          <p:nvPr/>
        </p:nvSpPr>
        <p:spPr>
          <a:xfrm>
            <a:off x="4597967" y="785017"/>
            <a:ext cx="4546033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❖"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Isi Name dengan nama Aplikasi Mobile</a:t>
            </a:r>
            <a:endParaRPr/>
          </a:p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❖"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Klik Finish</a:t>
            </a:r>
            <a:endParaRPr/>
          </a:p>
        </p:txBody>
      </p:sp>
      <p:pic>
        <p:nvPicPr>
          <p:cNvPr id="168" name="Google Shape;168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1181" y="829943"/>
            <a:ext cx="4266786" cy="42236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249457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6"/>
          <p:cNvSpPr txBox="1"/>
          <p:nvPr/>
        </p:nvSpPr>
        <p:spPr>
          <a:xfrm>
            <a:off x="-707950" y="118750"/>
            <a:ext cx="274500" cy="2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26"/>
          <p:cNvSpPr/>
          <p:nvPr/>
        </p:nvSpPr>
        <p:spPr>
          <a:xfrm>
            <a:off x="331181" y="227605"/>
            <a:ext cx="5650217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 dirty="0" err="1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Aplikasi</a:t>
            </a:r>
            <a:r>
              <a:rPr lang="en-US" sz="2800" b="1" i="0" u="none" strike="noStrike" cap="none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 Input Nama</a:t>
            </a:r>
            <a:endParaRPr sz="2400" b="0" i="0" u="none" strike="noStrike" cap="none" dirty="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26"/>
          <p:cNvSpPr txBox="1"/>
          <p:nvPr/>
        </p:nvSpPr>
        <p:spPr>
          <a:xfrm>
            <a:off x="4597967" y="785017"/>
            <a:ext cx="4546033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❖"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Buka file string.xml yang didalam res 🡪 values 🡪 strings.xml</a:t>
            </a:r>
            <a:endParaRPr/>
          </a:p>
          <a:p>
            <a:pPr marL="342900" marR="0" lvl="0" indent="-228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❖"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Tambahkan 2 baris kode berikut: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9" name="Google Shape;179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1181" y="823687"/>
            <a:ext cx="4091963" cy="27467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31181" y="3792532"/>
            <a:ext cx="5963293" cy="1281270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26"/>
          <p:cNvSpPr/>
          <p:nvPr/>
        </p:nvSpPr>
        <p:spPr>
          <a:xfrm>
            <a:off x="1376310" y="4324096"/>
            <a:ext cx="5494673" cy="504056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9051066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1270</Words>
  <Application>Microsoft Macintosh PowerPoint</Application>
  <PresentationFormat>On-screen Show (16:9)</PresentationFormat>
  <Paragraphs>176</Paragraphs>
  <Slides>45</Slides>
  <Notes>45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45</vt:i4>
      </vt:variant>
    </vt:vector>
  </HeadingPairs>
  <TitlesOfParts>
    <vt:vector size="54" baseType="lpstr">
      <vt:lpstr>Noto Sans Symbols</vt:lpstr>
      <vt:lpstr>Calibri</vt:lpstr>
      <vt:lpstr>Arial</vt:lpstr>
      <vt:lpstr>Overlock</vt:lpstr>
      <vt:lpstr>Roboto</vt:lpstr>
      <vt:lpstr>Bebas Neue</vt:lpstr>
      <vt:lpstr>Cambria</vt:lpstr>
      <vt:lpstr>Simple Light</vt:lpstr>
      <vt:lpstr>Simple Light</vt:lpstr>
      <vt:lpstr>Vocational school graduate academy</vt:lpstr>
      <vt:lpstr>Profil Pengajar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Terima 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Vocational school graduate academy</dc:title>
  <dc:creator>I Komang Sugiartha</dc:creator>
  <cp:lastModifiedBy>Microsoft Office User</cp:lastModifiedBy>
  <cp:revision>7</cp:revision>
  <dcterms:modified xsi:type="dcterms:W3CDTF">2021-03-09T07:41:04Z</dcterms:modified>
</cp:coreProperties>
</file>