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38ea1f3a6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38ea1f3a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38ea1f3a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38ea1f3a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38ea1f3a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38ea1f3a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Song Mood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By: Devin Monsen, Andi Cameron, Zach Ellsworth, and Jamee Jenkins</a:t>
            </a:r>
            <a:endParaRPr sz="16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24292F"/>
                </a:solidFill>
                <a:highlight>
                  <a:srgbClr val="FFFFFF"/>
                </a:highlight>
              </a:rPr>
              <a:t>As connoisseurs of the music industry, we recognize the vast range of emotional releases that music can induce. The purpose of this study is to examine the language of music and attempt to anticipate the </a:t>
            </a:r>
            <a:r>
              <a:rPr lang="en" sz="2000">
                <a:solidFill>
                  <a:srgbClr val="24292F"/>
                </a:solidFill>
                <a:highlight>
                  <a:srgbClr val="FFFFFF"/>
                </a:highlight>
              </a:rPr>
              <a:t>effects</a:t>
            </a:r>
            <a:r>
              <a:rPr lang="en" sz="2000">
                <a:solidFill>
                  <a:srgbClr val="24292F"/>
                </a:solidFill>
                <a:highlight>
                  <a:srgbClr val="FFFFFF"/>
                </a:highlight>
              </a:rPr>
              <a:t> on a listener.</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Answer</a:t>
            </a:r>
            <a:endParaRPr/>
          </a:p>
        </p:txBody>
      </p:sp>
      <p:sp>
        <p:nvSpPr>
          <p:cNvPr id="98" name="Google Shape;98;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a:t>
            </a:r>
            <a:endParaRPr>
              <a:solidFill>
                <a:schemeClr val="lt1"/>
              </a:solidFill>
            </a:endParaRPr>
          </a:p>
        </p:txBody>
      </p:sp>
      <p:sp>
        <p:nvSpPr>
          <p:cNvPr id="100" name="Google Shape;100;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How can rhythm, loudness, or other attributes of a song prompt an emotional response?</a:t>
            </a:r>
            <a:endParaRPr sz="1600"/>
          </a:p>
        </p:txBody>
      </p:sp>
      <p:sp>
        <p:nvSpPr>
          <p:cNvPr id="101" name="Google Shape;101;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2" name="Google Shape;102;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a:t>
            </a:r>
            <a:endParaRPr>
              <a:solidFill>
                <a:schemeClr val="lt1"/>
              </a:solidFill>
            </a:endParaRPr>
          </a:p>
        </p:txBody>
      </p:sp>
      <p:sp>
        <p:nvSpPr>
          <p:cNvPr id="103" name="Google Shape;103;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Which attributes are most important in determining the emotional resonance of a song?</a:t>
            </a:r>
            <a:endParaRPr sz="1600"/>
          </a:p>
        </p:txBody>
      </p:sp>
      <p:sp>
        <p:nvSpPr>
          <p:cNvPr id="104" name="Google Shape;104;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5" name="Google Shape;105;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a:t>
            </a:r>
            <a:endParaRPr>
              <a:solidFill>
                <a:schemeClr val="lt1"/>
              </a:solidFill>
            </a:endParaRPr>
          </a:p>
        </p:txBody>
      </p:sp>
      <p:sp>
        <p:nvSpPr>
          <p:cNvPr id="106" name="Google Shape;106;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Is there a pattern of attributes that could affect individuals similarly?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75775"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Technologies</a:t>
            </a:r>
            <a:endParaRPr/>
          </a:p>
        </p:txBody>
      </p:sp>
      <p:grpSp>
        <p:nvGrpSpPr>
          <p:cNvPr id="112" name="Google Shape;112;p16"/>
          <p:cNvGrpSpPr/>
          <p:nvPr/>
        </p:nvGrpSpPr>
        <p:grpSpPr>
          <a:xfrm>
            <a:off x="431925" y="1304890"/>
            <a:ext cx="2628925" cy="2020801"/>
            <a:chOff x="431925" y="1304875"/>
            <a:chExt cx="2628925" cy="3416400"/>
          </a:xfrm>
        </p:grpSpPr>
        <p:sp>
          <p:nvSpPr>
            <p:cNvPr id="113" name="Google Shape;113;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6"/>
          <p:cNvSpPr txBox="1"/>
          <p:nvPr>
            <p:ph idx="4294967295" type="body"/>
          </p:nvPr>
        </p:nvSpPr>
        <p:spPr>
          <a:xfrm>
            <a:off x="508325" y="1850300"/>
            <a:ext cx="2478600" cy="13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Kaggle: </a:t>
            </a:r>
            <a:r>
              <a:rPr lang="en" sz="1600">
                <a:solidFill>
                  <a:srgbClr val="24292F"/>
                </a:solidFill>
                <a:highlight>
                  <a:srgbClr val="FFFFFF"/>
                </a:highlight>
              </a:rPr>
              <a:t>Spotify 1.2M+ Songs with track features obtained through the Spotify API</a:t>
            </a:r>
            <a:endParaRPr sz="2000"/>
          </a:p>
        </p:txBody>
      </p:sp>
      <p:sp>
        <p:nvSpPr>
          <p:cNvPr id="116" name="Google Shape;116;p16"/>
          <p:cNvSpPr txBox="1"/>
          <p:nvPr>
            <p:ph idx="4294967295" type="body"/>
          </p:nvPr>
        </p:nvSpPr>
        <p:spPr>
          <a:xfrm>
            <a:off x="431925" y="12494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Source Data</a:t>
            </a:r>
            <a:endParaRPr>
              <a:solidFill>
                <a:schemeClr val="lt1"/>
              </a:solidFill>
            </a:endParaRPr>
          </a:p>
        </p:txBody>
      </p:sp>
      <p:grpSp>
        <p:nvGrpSpPr>
          <p:cNvPr id="117" name="Google Shape;117;p16"/>
          <p:cNvGrpSpPr/>
          <p:nvPr/>
        </p:nvGrpSpPr>
        <p:grpSpPr>
          <a:xfrm>
            <a:off x="3324775" y="1332576"/>
            <a:ext cx="2628925" cy="1993128"/>
            <a:chOff x="431925" y="1304875"/>
            <a:chExt cx="2628925" cy="3416400"/>
          </a:xfrm>
        </p:grpSpPr>
        <p:sp>
          <p:nvSpPr>
            <p:cNvPr id="118" name="Google Shape;118;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6"/>
          <p:cNvSpPr txBox="1"/>
          <p:nvPr>
            <p:ph idx="4294967295" type="body"/>
          </p:nvPr>
        </p:nvSpPr>
        <p:spPr>
          <a:xfrm>
            <a:off x="3401175" y="1878000"/>
            <a:ext cx="2478600" cy="13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GitHub</a:t>
            </a:r>
            <a:endParaRPr sz="2000"/>
          </a:p>
        </p:txBody>
      </p:sp>
      <p:sp>
        <p:nvSpPr>
          <p:cNvPr id="121" name="Google Shape;121;p16"/>
          <p:cNvSpPr txBox="1"/>
          <p:nvPr>
            <p:ph idx="4294967295" type="body"/>
          </p:nvPr>
        </p:nvSpPr>
        <p:spPr>
          <a:xfrm>
            <a:off x="3324775" y="12771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Storage</a:t>
            </a:r>
            <a:endParaRPr>
              <a:solidFill>
                <a:schemeClr val="lt1"/>
              </a:solidFill>
            </a:endParaRPr>
          </a:p>
        </p:txBody>
      </p:sp>
      <p:grpSp>
        <p:nvGrpSpPr>
          <p:cNvPr id="122" name="Google Shape;122;p16"/>
          <p:cNvGrpSpPr/>
          <p:nvPr/>
        </p:nvGrpSpPr>
        <p:grpSpPr>
          <a:xfrm>
            <a:off x="6217600" y="1332575"/>
            <a:ext cx="2628925" cy="2020801"/>
            <a:chOff x="431925" y="1304875"/>
            <a:chExt cx="2628925" cy="3416400"/>
          </a:xfrm>
        </p:grpSpPr>
        <p:sp>
          <p:nvSpPr>
            <p:cNvPr id="123" name="Google Shape;123;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6"/>
          <p:cNvSpPr txBox="1"/>
          <p:nvPr>
            <p:ph idx="4294967295" type="body"/>
          </p:nvPr>
        </p:nvSpPr>
        <p:spPr>
          <a:xfrm>
            <a:off x="6294000" y="1878000"/>
            <a:ext cx="2478600" cy="13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Jupyter Notebook</a:t>
            </a:r>
            <a:endParaRPr sz="1600"/>
          </a:p>
          <a:p>
            <a:pPr indent="0" lvl="0" marL="0" rtl="0" algn="l">
              <a:spcBef>
                <a:spcPts val="1600"/>
              </a:spcBef>
              <a:spcAft>
                <a:spcPts val="1600"/>
              </a:spcAft>
              <a:buNone/>
            </a:pPr>
            <a:r>
              <a:rPr lang="en" sz="1600"/>
              <a:t>Python</a:t>
            </a:r>
            <a:endParaRPr sz="1600"/>
          </a:p>
        </p:txBody>
      </p:sp>
      <p:sp>
        <p:nvSpPr>
          <p:cNvPr id="126" name="Google Shape;126;p16"/>
          <p:cNvSpPr txBox="1"/>
          <p:nvPr>
            <p:ph idx="4294967295" type="body"/>
          </p:nvPr>
        </p:nvSpPr>
        <p:spPr>
          <a:xfrm>
            <a:off x="6217600" y="12771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Analysis</a:t>
            </a:r>
            <a:endParaRPr>
              <a:solidFill>
                <a:schemeClr val="lt1"/>
              </a:solidFill>
            </a:endParaRPr>
          </a:p>
        </p:txBody>
      </p:sp>
      <p:grpSp>
        <p:nvGrpSpPr>
          <p:cNvPr id="127" name="Google Shape;127;p16"/>
          <p:cNvGrpSpPr/>
          <p:nvPr/>
        </p:nvGrpSpPr>
        <p:grpSpPr>
          <a:xfrm>
            <a:off x="1897725" y="3056755"/>
            <a:ext cx="2628925" cy="2086737"/>
            <a:chOff x="431925" y="1304875"/>
            <a:chExt cx="2628925" cy="3416400"/>
          </a:xfrm>
        </p:grpSpPr>
        <p:sp>
          <p:nvSpPr>
            <p:cNvPr id="128" name="Google Shape;128;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ph idx="4294967295" type="body"/>
          </p:nvPr>
        </p:nvSpPr>
        <p:spPr>
          <a:xfrm>
            <a:off x="1975325" y="3440275"/>
            <a:ext cx="2313900" cy="150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postgreSQL </a:t>
            </a:r>
            <a:endParaRPr sz="1400"/>
          </a:p>
          <a:p>
            <a:pPr indent="-317500" lvl="0" marL="457200" rtl="0" algn="l">
              <a:spcBef>
                <a:spcPts val="0"/>
              </a:spcBef>
              <a:spcAft>
                <a:spcPts val="0"/>
              </a:spcAft>
              <a:buSzPts val="1400"/>
              <a:buChar char="●"/>
            </a:pPr>
            <a:r>
              <a:rPr lang="en" sz="1400"/>
              <a:t>Python, </a:t>
            </a:r>
            <a:endParaRPr sz="1400"/>
          </a:p>
          <a:p>
            <a:pPr indent="-317500" lvl="0" marL="457200" rtl="0" algn="l">
              <a:spcBef>
                <a:spcPts val="0"/>
              </a:spcBef>
              <a:spcAft>
                <a:spcPts val="0"/>
              </a:spcAft>
              <a:buSzPts val="1400"/>
              <a:buChar char="●"/>
            </a:pPr>
            <a:r>
              <a:rPr lang="en" sz="1400"/>
              <a:t>VSCode, </a:t>
            </a:r>
            <a:endParaRPr sz="1400"/>
          </a:p>
          <a:p>
            <a:pPr indent="-317500" lvl="0" marL="457200" rtl="0" algn="l">
              <a:spcBef>
                <a:spcPts val="0"/>
              </a:spcBef>
              <a:spcAft>
                <a:spcPts val="0"/>
              </a:spcAft>
              <a:buSzPts val="1400"/>
              <a:buChar char="●"/>
            </a:pPr>
            <a:r>
              <a:rPr lang="en" sz="1400"/>
              <a:t>SQL Alchemy</a:t>
            </a:r>
            <a:endParaRPr sz="1400"/>
          </a:p>
          <a:p>
            <a:pPr indent="-317500" lvl="0" marL="457200" rtl="0" algn="l">
              <a:spcBef>
                <a:spcPts val="0"/>
              </a:spcBef>
              <a:spcAft>
                <a:spcPts val="0"/>
              </a:spcAft>
              <a:buSzPts val="1400"/>
              <a:buChar char="●"/>
            </a:pPr>
            <a:r>
              <a:rPr lang="en" sz="1400"/>
              <a:t>Quick DBD for EDR Development</a:t>
            </a:r>
            <a:r>
              <a:rPr lang="en" sz="1400"/>
              <a:t> </a:t>
            </a:r>
            <a:endParaRPr sz="2000"/>
          </a:p>
        </p:txBody>
      </p:sp>
      <p:sp>
        <p:nvSpPr>
          <p:cNvPr id="131" name="Google Shape;131;p16"/>
          <p:cNvSpPr txBox="1"/>
          <p:nvPr>
            <p:ph idx="4294967295" type="body"/>
          </p:nvPr>
        </p:nvSpPr>
        <p:spPr>
          <a:xfrm>
            <a:off x="1897725" y="30013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Database Management</a:t>
            </a:r>
            <a:endParaRPr sz="1700">
              <a:solidFill>
                <a:schemeClr val="lt1"/>
              </a:solidFill>
            </a:endParaRPr>
          </a:p>
        </p:txBody>
      </p:sp>
      <p:grpSp>
        <p:nvGrpSpPr>
          <p:cNvPr id="132" name="Google Shape;132;p16"/>
          <p:cNvGrpSpPr/>
          <p:nvPr/>
        </p:nvGrpSpPr>
        <p:grpSpPr>
          <a:xfrm>
            <a:off x="4765625" y="3084455"/>
            <a:ext cx="2628925" cy="2086737"/>
            <a:chOff x="431925" y="1304875"/>
            <a:chExt cx="2628925" cy="3416400"/>
          </a:xfrm>
        </p:grpSpPr>
        <p:sp>
          <p:nvSpPr>
            <p:cNvPr id="133" name="Google Shape;133;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6"/>
          <p:cNvSpPr txBox="1"/>
          <p:nvPr>
            <p:ph idx="4294967295" type="body"/>
          </p:nvPr>
        </p:nvSpPr>
        <p:spPr>
          <a:xfrm>
            <a:off x="4842025" y="3629875"/>
            <a:ext cx="2478600" cy="13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Google Slides</a:t>
            </a:r>
            <a:endParaRPr sz="2000"/>
          </a:p>
        </p:txBody>
      </p:sp>
      <p:sp>
        <p:nvSpPr>
          <p:cNvPr id="136" name="Google Shape;136;p16"/>
          <p:cNvSpPr txBox="1"/>
          <p:nvPr>
            <p:ph idx="4294967295" type="body"/>
          </p:nvPr>
        </p:nvSpPr>
        <p:spPr>
          <a:xfrm>
            <a:off x="4765625" y="30290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Visualizations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descr="Background pointer shape in timeline graphic" id="141" name="Google Shape;141;p17"/>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2" name="Google Shape;142;p17"/>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 </a:t>
            </a:r>
            <a:endParaRPr sz="1600">
              <a:solidFill>
                <a:schemeClr val="lt1"/>
              </a:solidFill>
            </a:endParaRPr>
          </a:p>
        </p:txBody>
      </p:sp>
      <p:grpSp>
        <p:nvGrpSpPr>
          <p:cNvPr id="143" name="Google Shape;143;p17"/>
          <p:cNvGrpSpPr/>
          <p:nvPr/>
        </p:nvGrpSpPr>
        <p:grpSpPr>
          <a:xfrm>
            <a:off x="969270" y="1610215"/>
            <a:ext cx="198900" cy="593656"/>
            <a:chOff x="777447" y="1610215"/>
            <a:chExt cx="198900" cy="593656"/>
          </a:xfrm>
        </p:grpSpPr>
        <p:cxnSp>
          <p:nvCxnSpPr>
            <p:cNvPr id="144" name="Google Shape;144;p1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5" name="Google Shape;145;p1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7"/>
          <p:cNvSpPr txBox="1"/>
          <p:nvPr>
            <p:ph idx="4294967295" type="body"/>
          </p:nvPr>
        </p:nvSpPr>
        <p:spPr>
          <a:xfrm>
            <a:off x="34092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Exploration</a:t>
            </a:r>
            <a:endParaRPr sz="1600"/>
          </a:p>
        </p:txBody>
      </p:sp>
      <p:sp>
        <p:nvSpPr>
          <p:cNvPr descr="Background pointer shape in timeline graphic" id="147" name="Google Shape;147;p1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8" name="Google Shape;148;p1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  </a:t>
            </a:r>
            <a:endParaRPr sz="1600">
              <a:solidFill>
                <a:schemeClr val="lt1"/>
              </a:solidFill>
            </a:endParaRPr>
          </a:p>
        </p:txBody>
      </p:sp>
      <p:grpSp>
        <p:nvGrpSpPr>
          <p:cNvPr id="149" name="Google Shape;149;p17"/>
          <p:cNvGrpSpPr/>
          <p:nvPr/>
        </p:nvGrpSpPr>
        <p:grpSpPr>
          <a:xfrm>
            <a:off x="2684632" y="2938958"/>
            <a:ext cx="198900" cy="593656"/>
            <a:chOff x="2223534" y="2938958"/>
            <a:chExt cx="198900" cy="593656"/>
          </a:xfrm>
        </p:grpSpPr>
        <p:cxnSp>
          <p:nvCxnSpPr>
            <p:cNvPr id="150" name="Google Shape;150;p1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1" name="Google Shape;151;p1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7"/>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Create mockup dataset</a:t>
            </a:r>
            <a:endParaRPr sz="1600"/>
          </a:p>
        </p:txBody>
      </p:sp>
      <p:sp>
        <p:nvSpPr>
          <p:cNvPr descr="Background pointer shape in timeline graphic" id="153" name="Google Shape;153;p1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4" name="Google Shape;154;p1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 </a:t>
            </a:r>
            <a:endParaRPr sz="1600">
              <a:solidFill>
                <a:schemeClr val="lt1"/>
              </a:solidFill>
            </a:endParaRPr>
          </a:p>
        </p:txBody>
      </p:sp>
      <p:grpSp>
        <p:nvGrpSpPr>
          <p:cNvPr id="155" name="Google Shape;155;p17"/>
          <p:cNvGrpSpPr/>
          <p:nvPr/>
        </p:nvGrpSpPr>
        <p:grpSpPr>
          <a:xfrm>
            <a:off x="4319545" y="1610215"/>
            <a:ext cx="198900" cy="593656"/>
            <a:chOff x="3918084" y="1610215"/>
            <a:chExt cx="198900" cy="593656"/>
          </a:xfrm>
        </p:grpSpPr>
        <p:cxnSp>
          <p:nvCxnSpPr>
            <p:cNvPr id="156" name="Google Shape;156;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7" name="Google Shape;157;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7"/>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Drop </a:t>
            </a:r>
            <a:r>
              <a:rPr lang="en" sz="1600"/>
              <a:t>unneeded</a:t>
            </a:r>
            <a:r>
              <a:rPr lang="en" sz="1600"/>
              <a:t> data</a:t>
            </a:r>
            <a:endParaRPr sz="1600"/>
          </a:p>
        </p:txBody>
      </p:sp>
      <p:sp>
        <p:nvSpPr>
          <p:cNvPr descr="Background pointer shape in timeline graphic" id="159" name="Google Shape;159;p1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0" name="Google Shape;160;p1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 </a:t>
            </a:r>
            <a:endParaRPr sz="1600">
              <a:solidFill>
                <a:schemeClr val="lt1"/>
              </a:solidFill>
            </a:endParaRPr>
          </a:p>
        </p:txBody>
      </p:sp>
      <p:grpSp>
        <p:nvGrpSpPr>
          <p:cNvPr id="161" name="Google Shape;161;p17"/>
          <p:cNvGrpSpPr/>
          <p:nvPr/>
        </p:nvGrpSpPr>
        <p:grpSpPr>
          <a:xfrm>
            <a:off x="5973070" y="2938958"/>
            <a:ext cx="198900" cy="593656"/>
            <a:chOff x="5958946" y="2938958"/>
            <a:chExt cx="198900" cy="593656"/>
          </a:xfrm>
        </p:grpSpPr>
        <p:cxnSp>
          <p:nvCxnSpPr>
            <p:cNvPr id="162" name="Google Shape;162;p1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3" name="Google Shape;163;p1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7"/>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Create dataframes based off mood table </a:t>
            </a:r>
            <a:endParaRPr sz="1600"/>
          </a:p>
        </p:txBody>
      </p:sp>
      <p:sp>
        <p:nvSpPr>
          <p:cNvPr descr="Background pointer shape in timeline graphic" id="165" name="Google Shape;165;p1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6" name="Google Shape;166;p1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 </a:t>
            </a:r>
            <a:endParaRPr sz="1600">
              <a:solidFill>
                <a:schemeClr val="lt1"/>
              </a:solidFill>
            </a:endParaRPr>
          </a:p>
        </p:txBody>
      </p:sp>
      <p:grpSp>
        <p:nvGrpSpPr>
          <p:cNvPr id="167" name="Google Shape;167;p17"/>
          <p:cNvGrpSpPr/>
          <p:nvPr/>
        </p:nvGrpSpPr>
        <p:grpSpPr>
          <a:xfrm>
            <a:off x="7669807" y="1610215"/>
            <a:ext cx="198900" cy="593656"/>
            <a:chOff x="3918084" y="1610215"/>
            <a:chExt cx="198900" cy="593656"/>
          </a:xfrm>
        </p:grpSpPr>
        <p:cxnSp>
          <p:nvCxnSpPr>
            <p:cNvPr id="168" name="Google Shape;168;p1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9" name="Google Shape;169;p1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7"/>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265500" y="1151100"/>
            <a:ext cx="37734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we looked at</a:t>
            </a:r>
            <a:endParaRPr/>
          </a:p>
        </p:txBody>
      </p:sp>
      <p:pic>
        <p:nvPicPr>
          <p:cNvPr id="176" name="Google Shape;176;p18"/>
          <p:cNvPicPr preferRelativeResize="0"/>
          <p:nvPr/>
        </p:nvPicPr>
        <p:blipFill rotWithShape="1">
          <a:blip r:embed="rId3">
            <a:alphaModFix/>
          </a:blip>
          <a:srcRect b="5309" l="12565" r="40426" t="40176"/>
          <a:stretch/>
        </p:blipFill>
        <p:spPr>
          <a:xfrm>
            <a:off x="4039025" y="831250"/>
            <a:ext cx="4406702" cy="3992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Danceability</a:t>
            </a:r>
            <a:endParaRPr/>
          </a:p>
        </p:txBody>
      </p:sp>
      <p:sp>
        <p:nvSpPr>
          <p:cNvPr id="187" name="Google Shape;187;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8" name="Google Shape;188;p20"/>
          <p:cNvPicPr preferRelativeResize="0"/>
          <p:nvPr/>
        </p:nvPicPr>
        <p:blipFill>
          <a:blip r:embed="rId3">
            <a:alphaModFix/>
          </a:blip>
          <a:stretch>
            <a:fillRect/>
          </a:stretch>
        </p:blipFill>
        <p:spPr>
          <a:xfrm>
            <a:off x="4527650" y="1151100"/>
            <a:ext cx="4572000" cy="28654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21"/>
          <p:cNvPicPr preferRelativeResize="0"/>
          <p:nvPr/>
        </p:nvPicPr>
        <p:blipFill>
          <a:blip r:embed="rId3">
            <a:alphaModFix/>
          </a:blip>
          <a:stretch>
            <a:fillRect/>
          </a:stretch>
        </p:blipFill>
        <p:spPr>
          <a:xfrm>
            <a:off x="2405450" y="164250"/>
            <a:ext cx="1051400" cy="105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