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67" r:id="rId6"/>
    <p:sldId id="269" r:id="rId7"/>
    <p:sldId id="260" r:id="rId8"/>
    <p:sldId id="262" r:id="rId9"/>
    <p:sldId id="264" r:id="rId10"/>
    <p:sldId id="266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894"/>
    <a:srgbClr val="1ABC9C"/>
    <a:srgbClr val="00C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88" d="100"/>
          <a:sy n="88" d="100"/>
        </p:scale>
        <p:origin x="18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C7AA-E1BB-1947-AB2E-83D9CE781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374A8-FFFD-CF4F-923C-B6A6CE39F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BD608-0011-9643-BB2E-025899DA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856F-ECB0-7A46-ADAB-EA747E8AA921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A3DD6-9C41-414B-A299-F5B598664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80A67-AE0C-8E44-9923-44493C07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20CC-4E5E-B744-BE28-F81C82E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8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C4CE1-DC7D-8948-99FB-BFA4BE70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F83F3-B0E5-BD48-8935-09D738AC2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7E2A0-F56A-DC48-97A2-EF38F2E6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856F-ECB0-7A46-ADAB-EA747E8AA921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83C73-2553-8C4C-8F70-BBB21CA0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04FB0-E16F-2244-BC2A-F367042F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20CC-4E5E-B744-BE28-F81C82E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5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9096E-A58F-6948-A1A9-FD27D683E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049B7-087A-F24E-A9F8-34D3416CE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08065-DF6A-604C-9576-841E8F7A2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856F-ECB0-7A46-ADAB-EA747E8AA921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BCFAC-D62F-4242-BF18-D96D532F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F82FF-3DC2-B84A-89D3-F6C92101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20CC-4E5E-B744-BE28-F81C82E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29C-F2B7-1947-AB94-2B74A7C4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4911A-F595-734B-9044-578460DBE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70301-8850-F342-9F56-10675D9C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856F-ECB0-7A46-ADAB-EA747E8AA921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ACF86-60CE-2E4F-AC38-0B4A9BAB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CB6AE-8F82-0A46-A29B-4653F6E2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20CC-4E5E-B744-BE28-F81C82E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2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8148-A648-5D4F-9464-CA507BB5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E470B-4653-1341-8CFA-69E29C30C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693D4-694C-444B-B297-40521859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856F-ECB0-7A46-ADAB-EA747E8AA921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646D-60BE-C948-9D3A-7AAE1E0F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AD579-8294-5A4E-9F07-1A67E505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20CC-4E5E-B744-BE28-F81C82E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5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097F-58EB-F348-9552-BE914160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26AF5-1183-7C45-B898-EE10A8684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729A5-590E-FB4E-B44D-90B3DE418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AABF3-1B92-AB46-A7E3-E33066B7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856F-ECB0-7A46-ADAB-EA747E8AA921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C4FD2-6615-8D49-95F7-80D389EE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4F45D-C6AE-3D4A-A668-4187C2F4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20CC-4E5E-B744-BE28-F81C82E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0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37BC-0A34-E64E-B930-0D8D7EEA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85660-FBBA-FF40-844C-39F7B618C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5DC9-3CB6-2744-9B4B-F05178ED6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D24A9-BC97-4B46-8B80-C9E36FA7B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F53BB-3FB6-CB4B-BA4C-4F91F7788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576D3-F39A-B546-AAEA-58DF55F6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856F-ECB0-7A46-ADAB-EA747E8AA921}" type="datetimeFigureOut">
              <a:rPr lang="en-US" smtClean="0"/>
              <a:t>8/19/20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DB3DB-D2A9-1F40-960A-2F70EF27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8A9BD-AC3B-6D4E-B599-7F500F1A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20CC-4E5E-B744-BE28-F81C82E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9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5451-0184-EA4D-AD21-0BB1CBCD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84F6EC-3A11-F64B-BA25-04713F3AB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856F-ECB0-7A46-ADAB-EA747E8AA921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6BDCB-15BB-4E45-B1CF-D3DD3371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293E5-BDF4-5243-B61E-D5A4EA8E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20CC-4E5E-B744-BE28-F81C82E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7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8D290-138A-1A48-9987-EC0C567A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856F-ECB0-7A46-ADAB-EA747E8AA921}" type="datetimeFigureOut">
              <a:rPr lang="en-US" smtClean="0"/>
              <a:t>8/19/20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38C58-B585-9D49-8815-A211DCBE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9A0E0-7427-5C4E-95F5-9EBA967D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20CC-4E5E-B744-BE28-F81C82E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592F-64D2-F042-80D1-FF437B58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68F4A-6B35-7A4B-9AF0-78C2AD0E5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89215-8209-E44A-AC93-B5172CFD8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4C7DA-4925-AA46-B473-E2BE8B15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856F-ECB0-7A46-ADAB-EA747E8AA921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4E321-302F-4747-BAB1-0AD0E455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47415-575F-B54B-B001-E6500CE8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20CC-4E5E-B744-BE28-F81C82E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0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8770-4117-F941-8D47-8081E2C7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511A9-910E-C54F-9DFC-AFE228FCA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474C0-3380-D749-9ADC-AD08ED476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8B19E-EBAC-674E-8EF3-5766FCFB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856F-ECB0-7A46-ADAB-EA747E8AA921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17497-26B3-EA45-B224-C8F0E5AA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BF7D7-CF19-4743-9852-B31475E4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20CC-4E5E-B744-BE28-F81C82E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6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14F78-9D0D-9A4F-8D87-3AF1F24F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D59D1-A83C-6B4D-AE4A-9C0C5C4F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29B94-D7C2-724B-A2FA-2BE6BB97B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9856F-ECB0-7A46-ADAB-EA747E8AA921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D90A3-D98B-A349-A67A-ECFF048AA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640D5-0C91-0A4B-81C5-D3459C0AE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120CC-4E5E-B744-BE28-F81C82E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9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D895D1-89DD-0443-80BA-9FBD1FB7203E}"/>
              </a:ext>
            </a:extLst>
          </p:cNvPr>
          <p:cNvSpPr txBox="1"/>
          <p:nvPr/>
        </p:nvSpPr>
        <p:spPr>
          <a:xfrm>
            <a:off x="1959429" y="3225800"/>
            <a:ext cx="3495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venir Next" panose="020B0503020202020204" pitchFamily="34" charset="0"/>
                <a:ea typeface="Ayuthaya" pitchFamily="2" charset="-34"/>
                <a:cs typeface="Arabic Typesetting" panose="020F0502020204030204" pitchFamily="34" charset="0"/>
              </a:rPr>
              <a:t>TSUNAGU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223112-9B9A-8F4C-BF69-B423099BF4A2}"/>
              </a:ext>
            </a:extLst>
          </p:cNvPr>
          <p:cNvSpPr txBox="1"/>
          <p:nvPr/>
        </p:nvSpPr>
        <p:spPr>
          <a:xfrm>
            <a:off x="1959429" y="4016828"/>
            <a:ext cx="4331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 Next Ultra Light" panose="020B0203020202020204" pitchFamily="34" charset="77"/>
                <a:ea typeface="Ayuthaya" pitchFamily="2" charset="-34"/>
                <a:cs typeface="Arabic Typesetting" panose="020F0502020204030204" pitchFamily="34" charset="0"/>
              </a:rPr>
              <a:t>Connecting local free stuff</a:t>
            </a:r>
          </a:p>
        </p:txBody>
      </p:sp>
    </p:spTree>
    <p:extLst>
      <p:ext uri="{BB962C8B-B14F-4D97-AF65-F5344CB8AC3E}">
        <p14:creationId xmlns:p14="http://schemas.microsoft.com/office/powerpoint/2010/main" val="2926529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3ACDC4-415E-854F-9282-6357DD9C03A6}"/>
              </a:ext>
            </a:extLst>
          </p:cNvPr>
          <p:cNvSpPr/>
          <p:nvPr/>
        </p:nvSpPr>
        <p:spPr>
          <a:xfrm>
            <a:off x="1669143" y="918029"/>
            <a:ext cx="10392228" cy="45719"/>
          </a:xfrm>
          <a:prstGeom prst="rect">
            <a:avLst/>
          </a:prstGeom>
          <a:solidFill>
            <a:srgbClr val="00B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6E844-5644-CD4D-8D4E-D08E5B087F84}"/>
              </a:ext>
            </a:extLst>
          </p:cNvPr>
          <p:cNvSpPr txBox="1"/>
          <p:nvPr/>
        </p:nvSpPr>
        <p:spPr>
          <a:xfrm>
            <a:off x="1669143" y="333254"/>
            <a:ext cx="5669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COMPETITIVE ADVANTAGES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DBF9E0-5682-A34C-ACE9-EA60898A3F49}"/>
              </a:ext>
            </a:extLst>
          </p:cNvPr>
          <p:cNvSpPr/>
          <p:nvPr/>
        </p:nvSpPr>
        <p:spPr>
          <a:xfrm>
            <a:off x="1669143" y="1870363"/>
            <a:ext cx="2410691" cy="7987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430BBE-6DE0-CB48-B092-982294AA5AEB}"/>
              </a:ext>
            </a:extLst>
          </p:cNvPr>
          <p:cNvSpPr txBox="1"/>
          <p:nvPr/>
        </p:nvSpPr>
        <p:spPr>
          <a:xfrm>
            <a:off x="1719556" y="1961253"/>
            <a:ext cx="2309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venir Next" panose="020B0503020202020204" pitchFamily="34" charset="0"/>
              </a:rPr>
              <a:t>Free to Affordable</a:t>
            </a:r>
          </a:p>
          <a:p>
            <a:pPr algn="ctr"/>
            <a:r>
              <a:rPr lang="en-US" sz="2000" dirty="0">
                <a:latin typeface="Avenir Next" panose="020B0503020202020204" pitchFamily="34" charset="0"/>
              </a:rPr>
              <a:t>Stuff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AEF0FF-DE58-694C-8A12-2BC18C3D94AF}"/>
              </a:ext>
            </a:extLst>
          </p:cNvPr>
          <p:cNvSpPr/>
          <p:nvPr/>
        </p:nvSpPr>
        <p:spPr>
          <a:xfrm>
            <a:off x="4995100" y="1870363"/>
            <a:ext cx="2410691" cy="7987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867D3-7A1C-3B4D-8C29-AE26EB17078D}"/>
              </a:ext>
            </a:extLst>
          </p:cNvPr>
          <p:cNvSpPr txBox="1"/>
          <p:nvPr/>
        </p:nvSpPr>
        <p:spPr>
          <a:xfrm>
            <a:off x="5206665" y="2072090"/>
            <a:ext cx="2098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venir Next" panose="020B0503020202020204" pitchFamily="34" charset="0"/>
              </a:rPr>
              <a:t>Easy Transaction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127251-31AB-B041-BA9A-6E59AAFA58E4}"/>
              </a:ext>
            </a:extLst>
          </p:cNvPr>
          <p:cNvSpPr/>
          <p:nvPr/>
        </p:nvSpPr>
        <p:spPr>
          <a:xfrm>
            <a:off x="8249426" y="1870363"/>
            <a:ext cx="2410691" cy="7987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61D458-6467-AF45-960B-3397CEA83F40}"/>
              </a:ext>
            </a:extLst>
          </p:cNvPr>
          <p:cNvSpPr txBox="1"/>
          <p:nvPr/>
        </p:nvSpPr>
        <p:spPr>
          <a:xfrm>
            <a:off x="8696504" y="2072090"/>
            <a:ext cx="1627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venir Next" panose="020B0503020202020204" pitchFamily="34" charset="0"/>
              </a:rPr>
              <a:t>Ease od Use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4A54E6-CE53-0E45-A8A0-3A2E4A743373}"/>
              </a:ext>
            </a:extLst>
          </p:cNvPr>
          <p:cNvSpPr/>
          <p:nvPr/>
        </p:nvSpPr>
        <p:spPr>
          <a:xfrm>
            <a:off x="1669143" y="4196625"/>
            <a:ext cx="2410691" cy="7987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CFBBA3-F3F1-D94C-A0C1-B6B4D87B8FF0}"/>
              </a:ext>
            </a:extLst>
          </p:cNvPr>
          <p:cNvSpPr txBox="1"/>
          <p:nvPr/>
        </p:nvSpPr>
        <p:spPr>
          <a:xfrm>
            <a:off x="1794067" y="4274303"/>
            <a:ext cx="21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venir Next" panose="020B0503020202020204" pitchFamily="34" charset="0"/>
              </a:rPr>
              <a:t>Helping </a:t>
            </a:r>
          </a:p>
          <a:p>
            <a:pPr algn="ctr"/>
            <a:r>
              <a:rPr lang="en-US" sz="2000" dirty="0">
                <a:latin typeface="Avenir Next" panose="020B0503020202020204" pitchFamily="34" charset="0"/>
              </a:rPr>
              <a:t>Environment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41AE15-7F31-0842-971E-90DBF900EE39}"/>
              </a:ext>
            </a:extLst>
          </p:cNvPr>
          <p:cNvSpPr/>
          <p:nvPr/>
        </p:nvSpPr>
        <p:spPr>
          <a:xfrm>
            <a:off x="5008088" y="4228858"/>
            <a:ext cx="2410691" cy="7987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DF63B9-EFE3-F948-B04A-29D55D630B2F}"/>
              </a:ext>
            </a:extLst>
          </p:cNvPr>
          <p:cNvSpPr txBox="1"/>
          <p:nvPr/>
        </p:nvSpPr>
        <p:spPr>
          <a:xfrm>
            <a:off x="5196225" y="4266266"/>
            <a:ext cx="2008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venir Next" panose="020B0503020202020204" pitchFamily="34" charset="0"/>
              </a:rPr>
              <a:t>Connecting People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0553D0-10E5-EB45-9E4A-434E034B9BBF}"/>
              </a:ext>
            </a:extLst>
          </p:cNvPr>
          <p:cNvSpPr/>
          <p:nvPr/>
        </p:nvSpPr>
        <p:spPr>
          <a:xfrm>
            <a:off x="8249426" y="4228858"/>
            <a:ext cx="2410691" cy="7987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8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3ACDC4-415E-854F-9282-6357DD9C03A6}"/>
              </a:ext>
            </a:extLst>
          </p:cNvPr>
          <p:cNvSpPr/>
          <p:nvPr/>
        </p:nvSpPr>
        <p:spPr>
          <a:xfrm>
            <a:off x="1669143" y="918029"/>
            <a:ext cx="10392228" cy="45719"/>
          </a:xfrm>
          <a:prstGeom prst="rect">
            <a:avLst/>
          </a:prstGeom>
          <a:solidFill>
            <a:srgbClr val="00B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6E844-5644-CD4D-8D4E-D08E5B087F84}"/>
              </a:ext>
            </a:extLst>
          </p:cNvPr>
          <p:cNvSpPr txBox="1"/>
          <p:nvPr/>
        </p:nvSpPr>
        <p:spPr>
          <a:xfrm>
            <a:off x="1669143" y="333254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TEAM</a:t>
            </a:r>
          </a:p>
        </p:txBody>
      </p:sp>
      <p:pic>
        <p:nvPicPr>
          <p:cNvPr id="15" name="Picture 14" descr="A person holding a sign&#10;&#10;Description automatically generated">
            <a:extLst>
              <a:ext uri="{FF2B5EF4-FFF2-40B4-BE49-F238E27FC236}">
                <a16:creationId xmlns:a16="http://schemas.microsoft.com/office/drawing/2014/main" id="{EF53A623-33CF-FE4A-A201-819F3AA25B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33" t="50000" r="12775" b="9378"/>
          <a:stretch/>
        </p:blipFill>
        <p:spPr>
          <a:xfrm>
            <a:off x="2982323" y="2354287"/>
            <a:ext cx="1658716" cy="1650661"/>
          </a:xfrm>
          <a:prstGeom prst="ellipse">
            <a:avLst/>
          </a:prstGeom>
          <a:ln w="38100">
            <a:solidFill>
              <a:srgbClr val="00B894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4084F89-2C3C-0247-A1DF-B58EC8D61163}"/>
              </a:ext>
            </a:extLst>
          </p:cNvPr>
          <p:cNvSpPr txBox="1"/>
          <p:nvPr/>
        </p:nvSpPr>
        <p:spPr>
          <a:xfrm>
            <a:off x="2658159" y="4294909"/>
            <a:ext cx="25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Andi </a:t>
            </a:r>
            <a:r>
              <a:rPr lang="en-US" dirty="0" err="1">
                <a:latin typeface="Avenir Next" panose="020B0503020202020204" pitchFamily="34" charset="0"/>
              </a:rPr>
              <a:t>Prademon</a:t>
            </a:r>
            <a:r>
              <a:rPr lang="en-US" dirty="0">
                <a:latin typeface="Avenir Next" panose="020B0503020202020204" pitchFamily="34" charset="0"/>
              </a:rPr>
              <a:t> </a:t>
            </a:r>
            <a:r>
              <a:rPr lang="en-US" dirty="0" err="1">
                <a:latin typeface="Avenir Next" panose="020B0503020202020204" pitchFamily="34" charset="0"/>
              </a:rPr>
              <a:t>Yunus</a:t>
            </a:r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9B2E8F-710B-3E4B-833B-E5C00882D5CF}"/>
              </a:ext>
            </a:extLst>
          </p:cNvPr>
          <p:cNvSpPr txBox="1"/>
          <p:nvPr/>
        </p:nvSpPr>
        <p:spPr>
          <a:xfrm>
            <a:off x="2152138" y="4664241"/>
            <a:ext cx="34756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venir Next" panose="020B0503020202020204" pitchFamily="34" charset="0"/>
              </a:rPr>
              <a:t>Human Interface Laboratory</a:t>
            </a:r>
          </a:p>
          <a:p>
            <a:pPr algn="ctr"/>
            <a:r>
              <a:rPr lang="en-US" sz="1600" dirty="0">
                <a:latin typeface="Avenir Next" panose="020B0503020202020204" pitchFamily="34" charset="0"/>
              </a:rPr>
              <a:t>Department of System Engineering</a:t>
            </a:r>
          </a:p>
          <a:p>
            <a:pPr algn="ctr"/>
            <a:r>
              <a:rPr lang="en-US" sz="1600" dirty="0">
                <a:latin typeface="Avenir Next" panose="020B0503020202020204" pitchFamily="34" charset="0"/>
              </a:rPr>
              <a:t>Faculty of Engineering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04D12C-2DB0-D24D-A909-8E22D60E36FE}"/>
              </a:ext>
            </a:extLst>
          </p:cNvPr>
          <p:cNvSpPr txBox="1"/>
          <p:nvPr/>
        </p:nvSpPr>
        <p:spPr>
          <a:xfrm>
            <a:off x="7340054" y="4327161"/>
            <a:ext cx="178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Kang Sung Min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510D64-B334-CD49-B339-E6CF4E528AD0}"/>
              </a:ext>
            </a:extLst>
          </p:cNvPr>
          <p:cNvSpPr txBox="1"/>
          <p:nvPr/>
        </p:nvSpPr>
        <p:spPr>
          <a:xfrm>
            <a:off x="7146428" y="4687209"/>
            <a:ext cx="2175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venir Next" panose="020B0503020202020204" pitchFamily="34" charset="0"/>
              </a:rPr>
              <a:t>Low &amp; Economics </a:t>
            </a:r>
          </a:p>
          <a:p>
            <a:pPr algn="ctr"/>
            <a:r>
              <a:rPr lang="en-US" sz="1600" dirty="0">
                <a:latin typeface="Avenir Next" panose="020B0503020202020204" pitchFamily="34" charset="0"/>
              </a:rPr>
              <a:t>Modern Economics</a:t>
            </a:r>
          </a:p>
          <a:p>
            <a:pPr algn="ctr"/>
            <a:r>
              <a:rPr lang="en-US" sz="1600" dirty="0">
                <a:latin typeface="Avenir Next" panose="020B0503020202020204" pitchFamily="34" charset="0"/>
              </a:rPr>
              <a:t>Japanese Economics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2100C2-67C9-4C45-BA30-249C71941EDD}"/>
              </a:ext>
            </a:extLst>
          </p:cNvPr>
          <p:cNvSpPr txBox="1"/>
          <p:nvPr/>
        </p:nvSpPr>
        <p:spPr>
          <a:xfrm>
            <a:off x="2586825" y="1839975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Analyst and Backend Developer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1E7F05-B515-8745-9F74-CF1E4ABD39A2}"/>
              </a:ext>
            </a:extLst>
          </p:cNvPr>
          <p:cNvSpPr txBox="1"/>
          <p:nvPr/>
        </p:nvSpPr>
        <p:spPr>
          <a:xfrm>
            <a:off x="7063074" y="1839975"/>
            <a:ext cx="161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Frontend Developer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4" b="17153"/>
          <a:stretch/>
        </p:blipFill>
        <p:spPr>
          <a:xfrm>
            <a:off x="7415261" y="2394341"/>
            <a:ext cx="1652416" cy="1650660"/>
          </a:xfrm>
          <a:prstGeom prst="ellipse">
            <a:avLst/>
          </a:prstGeom>
          <a:ln w="53975">
            <a:solidFill>
              <a:srgbClr val="00B894"/>
            </a:solidFill>
          </a:ln>
        </p:spPr>
      </p:pic>
    </p:spTree>
    <p:extLst>
      <p:ext uri="{BB962C8B-B14F-4D97-AF65-F5344CB8AC3E}">
        <p14:creationId xmlns:p14="http://schemas.microsoft.com/office/powerpoint/2010/main" val="83334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D9766B2-BDF9-A645-8C4E-4C9EA253603B}"/>
              </a:ext>
            </a:extLst>
          </p:cNvPr>
          <p:cNvSpPr/>
          <p:nvPr/>
        </p:nvSpPr>
        <p:spPr>
          <a:xfrm>
            <a:off x="7076332" y="1605500"/>
            <a:ext cx="3637148" cy="4197927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991889-AFD6-3D47-B50E-D4496040B1A0}"/>
              </a:ext>
            </a:extLst>
          </p:cNvPr>
          <p:cNvSpPr/>
          <p:nvPr/>
        </p:nvSpPr>
        <p:spPr>
          <a:xfrm>
            <a:off x="1665829" y="2164285"/>
            <a:ext cx="3637148" cy="4197927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3ACDC4-415E-854F-9282-6357DD9C03A6}"/>
              </a:ext>
            </a:extLst>
          </p:cNvPr>
          <p:cNvSpPr/>
          <p:nvPr/>
        </p:nvSpPr>
        <p:spPr>
          <a:xfrm>
            <a:off x="1669143" y="1028869"/>
            <a:ext cx="10392228" cy="45719"/>
          </a:xfrm>
          <a:prstGeom prst="rect">
            <a:avLst/>
          </a:prstGeom>
          <a:solidFill>
            <a:srgbClr val="00B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6E844-5644-CD4D-8D4E-D08E5B087F84}"/>
              </a:ext>
            </a:extLst>
          </p:cNvPr>
          <p:cNvSpPr txBox="1"/>
          <p:nvPr/>
        </p:nvSpPr>
        <p:spPr>
          <a:xfrm>
            <a:off x="1669143" y="430239"/>
            <a:ext cx="2095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2A4A16-FE8D-C64E-8F59-6A0214A83A0B}"/>
              </a:ext>
            </a:extLst>
          </p:cNvPr>
          <p:cNvSpPr txBox="1"/>
          <p:nvPr/>
        </p:nvSpPr>
        <p:spPr>
          <a:xfrm>
            <a:off x="2001111" y="2815449"/>
            <a:ext cx="2457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Next" panose="020B0503020202020204" pitchFamily="34" charset="0"/>
              </a:rPr>
              <a:t>New stuff price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F2539-6E9E-5449-B085-6D83DA0BC9E5}"/>
              </a:ext>
            </a:extLst>
          </p:cNvPr>
          <p:cNvSpPr txBox="1"/>
          <p:nvPr/>
        </p:nvSpPr>
        <p:spPr>
          <a:xfrm>
            <a:off x="7454948" y="2253424"/>
            <a:ext cx="1613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Avenir Next" panose="020B0503020202020204" pitchFamily="34" charset="0"/>
              </a:rPr>
              <a:t>Mottainai</a:t>
            </a:r>
            <a:endParaRPr lang="en-US" sz="2400" b="1" dirty="0">
              <a:latin typeface="Avenir Next" panose="020B05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147641-2082-654C-8CB0-ABB6E0E4CCB2}"/>
              </a:ext>
            </a:extLst>
          </p:cNvPr>
          <p:cNvSpPr txBox="1"/>
          <p:nvPr/>
        </p:nvSpPr>
        <p:spPr>
          <a:xfrm>
            <a:off x="2001110" y="3275111"/>
            <a:ext cx="30048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Next" panose="020B0503020202020204" pitchFamily="34" charset="0"/>
              </a:rPr>
              <a:t>For a newcomer of the university students, workers. They need to buy many stuff as for daily life needs. Some people spend a lot of money on some needs.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AC8A75-017C-8B47-AAB2-721807477475}"/>
              </a:ext>
            </a:extLst>
          </p:cNvPr>
          <p:cNvSpPr txBox="1"/>
          <p:nvPr/>
        </p:nvSpPr>
        <p:spPr>
          <a:xfrm>
            <a:off x="7472085" y="2708128"/>
            <a:ext cx="30048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Next" panose="020B0503020202020204" pitchFamily="34" charset="0"/>
              </a:rPr>
              <a:t>People who will leave the city will throw their stuff that they do not want to bring. For example, bicycle, fridge, rice cooker, or even small stuff like hanger,  etc.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60C698-A8DC-624A-B031-D78C9AB36FCC}"/>
              </a:ext>
            </a:extLst>
          </p:cNvPr>
          <p:cNvSpPr/>
          <p:nvPr/>
        </p:nvSpPr>
        <p:spPr>
          <a:xfrm>
            <a:off x="4170219" y="1427555"/>
            <a:ext cx="1717963" cy="1698645"/>
          </a:xfrm>
          <a:prstGeom prst="ellipse">
            <a:avLst/>
          </a:prstGeom>
          <a:solidFill>
            <a:srgbClr val="00B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436A47BA-0055-C44B-992F-FE296110C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756" y="1651669"/>
            <a:ext cx="1185576" cy="1185576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E06DB98D-8FEC-D543-BB4A-8ED66EC0AC9F}"/>
              </a:ext>
            </a:extLst>
          </p:cNvPr>
          <p:cNvSpPr/>
          <p:nvPr/>
        </p:nvSpPr>
        <p:spPr>
          <a:xfrm>
            <a:off x="5698730" y="4413350"/>
            <a:ext cx="1717963" cy="1698645"/>
          </a:xfrm>
          <a:prstGeom prst="ellipse">
            <a:avLst/>
          </a:prstGeom>
          <a:solidFill>
            <a:srgbClr val="00B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7C553BD9-3756-9642-A1DE-351626C86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334" y="4741957"/>
            <a:ext cx="1041430" cy="104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1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3ACDC4-415E-854F-9282-6357DD9C03A6}"/>
              </a:ext>
            </a:extLst>
          </p:cNvPr>
          <p:cNvSpPr/>
          <p:nvPr/>
        </p:nvSpPr>
        <p:spPr>
          <a:xfrm>
            <a:off x="1669143" y="918029"/>
            <a:ext cx="10392228" cy="45719"/>
          </a:xfrm>
          <a:prstGeom prst="rect">
            <a:avLst/>
          </a:prstGeom>
          <a:solidFill>
            <a:srgbClr val="00B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6E844-5644-CD4D-8D4E-D08E5B087F84}"/>
              </a:ext>
            </a:extLst>
          </p:cNvPr>
          <p:cNvSpPr txBox="1"/>
          <p:nvPr/>
        </p:nvSpPr>
        <p:spPr>
          <a:xfrm>
            <a:off x="1669143" y="333254"/>
            <a:ext cx="2261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SOLUTION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2EC4CC-EB21-1746-9574-02699373EDFA}"/>
              </a:ext>
            </a:extLst>
          </p:cNvPr>
          <p:cNvGrpSpPr/>
          <p:nvPr/>
        </p:nvGrpSpPr>
        <p:grpSpPr>
          <a:xfrm>
            <a:off x="5485182" y="3332534"/>
            <a:ext cx="1417413" cy="1773290"/>
            <a:chOff x="5272879" y="2682371"/>
            <a:chExt cx="1646239" cy="205956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DC8B8B6-5EA6-1C44-8F64-C517331FF923}"/>
                </a:ext>
              </a:extLst>
            </p:cNvPr>
            <p:cNvGrpSpPr/>
            <p:nvPr/>
          </p:nvGrpSpPr>
          <p:grpSpPr>
            <a:xfrm>
              <a:off x="5334696" y="2682371"/>
              <a:ext cx="1522607" cy="1493258"/>
              <a:chOff x="4627418" y="2515718"/>
              <a:chExt cx="2299854" cy="2255523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2D5879D-DF83-564F-A9E3-74B2E1245936}"/>
                  </a:ext>
                </a:extLst>
              </p:cNvPr>
              <p:cNvSpPr/>
              <p:nvPr/>
            </p:nvSpPr>
            <p:spPr>
              <a:xfrm>
                <a:off x="4627418" y="2515718"/>
                <a:ext cx="2299854" cy="2255523"/>
              </a:xfrm>
              <a:prstGeom prst="ellipse">
                <a:avLst/>
              </a:prstGeom>
              <a:solidFill>
                <a:srgbClr val="00B8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C66F4DEC-9FD5-B345-885B-781342804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18694" y="2750457"/>
                <a:ext cx="1676070" cy="167607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F4BBE7-2301-804E-8A9A-1ACD023FC0E3}"/>
                </a:ext>
              </a:extLst>
            </p:cNvPr>
            <p:cNvSpPr txBox="1"/>
            <p:nvPr/>
          </p:nvSpPr>
          <p:spPr>
            <a:xfrm>
              <a:off x="5272879" y="4205744"/>
              <a:ext cx="1646239" cy="536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venir Next" panose="020B0503020202020204" pitchFamily="34" charset="0"/>
                </a:rPr>
                <a:t>Connect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D0DFBE6-99DA-8C4C-BE4B-112850C53338}"/>
              </a:ext>
            </a:extLst>
          </p:cNvPr>
          <p:cNvSpPr txBox="1"/>
          <p:nvPr/>
        </p:nvSpPr>
        <p:spPr>
          <a:xfrm>
            <a:off x="1669143" y="1512769"/>
            <a:ext cx="9682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Next" panose="020B0503020202020204" pitchFamily="34" charset="0"/>
              </a:rPr>
              <a:t>A web platform where the moving citizen can share their stuff </a:t>
            </a:r>
            <a:r>
              <a:rPr lang="en-US" sz="2400" b="1" dirty="0">
                <a:latin typeface="Avenir Next" panose="020B0503020202020204" pitchFamily="34" charset="0"/>
              </a:rPr>
              <a:t>freely</a:t>
            </a:r>
            <a:r>
              <a:rPr lang="en-US" sz="2400" dirty="0">
                <a:latin typeface="Avenir Next" panose="020B0503020202020204" pitchFamily="34" charset="0"/>
              </a:rPr>
              <a:t>, and the newcomer can find useful stuff </a:t>
            </a:r>
            <a:r>
              <a:rPr lang="en-US" sz="2400" b="1" dirty="0">
                <a:latin typeface="Avenir Next" panose="020B0503020202020204" pitchFamily="34" charset="0"/>
              </a:rPr>
              <a:t>easily</a:t>
            </a:r>
            <a:r>
              <a:rPr lang="en-US" sz="2400" dirty="0">
                <a:latin typeface="Avenir Next" panose="020B0503020202020204" pitchFamily="34" charset="0"/>
              </a:rPr>
              <a:t>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2FC6730-BB7F-0D4C-A52D-315A767768E5}"/>
              </a:ext>
            </a:extLst>
          </p:cNvPr>
          <p:cNvGrpSpPr/>
          <p:nvPr/>
        </p:nvGrpSpPr>
        <p:grpSpPr>
          <a:xfrm>
            <a:off x="944294" y="2967333"/>
            <a:ext cx="3498602" cy="2134951"/>
            <a:chOff x="1669143" y="2536307"/>
            <a:chExt cx="3498602" cy="213495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008E5A-AA0F-8740-97C9-17953ECBD488}"/>
                </a:ext>
              </a:extLst>
            </p:cNvPr>
            <p:cNvSpPr/>
            <p:nvPr/>
          </p:nvSpPr>
          <p:spPr>
            <a:xfrm>
              <a:off x="1669143" y="2536307"/>
              <a:ext cx="3498602" cy="213495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16816E-69E8-004D-8BF5-D60805BB4C83}"/>
                </a:ext>
              </a:extLst>
            </p:cNvPr>
            <p:cNvSpPr txBox="1"/>
            <p:nvPr/>
          </p:nvSpPr>
          <p:spPr>
            <a:xfrm>
              <a:off x="1891831" y="2967335"/>
              <a:ext cx="18165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venir Next" panose="020B0503020202020204" pitchFamily="34" charset="0"/>
                </a:rPr>
                <a:t>Newcomer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A8809C-3D5B-EE49-A4D8-985244756BF1}"/>
                </a:ext>
              </a:extLst>
            </p:cNvPr>
            <p:cNvSpPr txBox="1"/>
            <p:nvPr/>
          </p:nvSpPr>
          <p:spPr>
            <a:xfrm>
              <a:off x="1922098" y="3429000"/>
              <a:ext cx="29453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Next" panose="020B0503020202020204" pitchFamily="34" charset="0"/>
                </a:rPr>
                <a:t>The new citizen who will stay for while/permanently in a city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8DE8C3-30B9-3344-964C-4E91CB31E45C}"/>
              </a:ext>
            </a:extLst>
          </p:cNvPr>
          <p:cNvGrpSpPr/>
          <p:nvPr/>
        </p:nvGrpSpPr>
        <p:grpSpPr>
          <a:xfrm>
            <a:off x="7944881" y="2967334"/>
            <a:ext cx="3498602" cy="2134951"/>
            <a:chOff x="1669143" y="2536307"/>
            <a:chExt cx="3498602" cy="213495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89E046-C569-6143-A42B-D39901976755}"/>
                </a:ext>
              </a:extLst>
            </p:cNvPr>
            <p:cNvSpPr/>
            <p:nvPr/>
          </p:nvSpPr>
          <p:spPr>
            <a:xfrm>
              <a:off x="1669143" y="2536307"/>
              <a:ext cx="3498602" cy="213495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99FA7D-E086-2041-B1AE-FE0F1DCDA607}"/>
                </a:ext>
              </a:extLst>
            </p:cNvPr>
            <p:cNvSpPr txBox="1"/>
            <p:nvPr/>
          </p:nvSpPr>
          <p:spPr>
            <a:xfrm>
              <a:off x="1891831" y="2967335"/>
              <a:ext cx="2387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venir Next" panose="020B0503020202020204" pitchFamily="34" charset="0"/>
                </a:rPr>
                <a:t>Moving citizen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EE79BAF-42F9-964C-ACF6-66469B03393C}"/>
                </a:ext>
              </a:extLst>
            </p:cNvPr>
            <p:cNvSpPr txBox="1"/>
            <p:nvPr/>
          </p:nvSpPr>
          <p:spPr>
            <a:xfrm>
              <a:off x="1922098" y="3429000"/>
              <a:ext cx="29453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Next" panose="020B0503020202020204" pitchFamily="34" charset="0"/>
                </a:rPr>
                <a:t>The citizen who want to share their stuff freely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928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3ACDC4-415E-854F-9282-6357DD9C03A6}"/>
              </a:ext>
            </a:extLst>
          </p:cNvPr>
          <p:cNvSpPr/>
          <p:nvPr/>
        </p:nvSpPr>
        <p:spPr>
          <a:xfrm>
            <a:off x="1669143" y="918029"/>
            <a:ext cx="10392228" cy="45719"/>
          </a:xfrm>
          <a:prstGeom prst="rect">
            <a:avLst/>
          </a:prstGeom>
          <a:solidFill>
            <a:srgbClr val="00B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6E844-5644-CD4D-8D4E-D08E5B087F84}"/>
              </a:ext>
            </a:extLst>
          </p:cNvPr>
          <p:cNvSpPr txBox="1"/>
          <p:nvPr/>
        </p:nvSpPr>
        <p:spPr>
          <a:xfrm>
            <a:off x="1669143" y="333254"/>
            <a:ext cx="3437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MARKET TARGET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8055C-BC68-1A40-BDF6-C737CF9E0FD2}"/>
              </a:ext>
            </a:extLst>
          </p:cNvPr>
          <p:cNvSpPr txBox="1"/>
          <p:nvPr/>
        </p:nvSpPr>
        <p:spPr>
          <a:xfrm>
            <a:off x="1669143" y="2078182"/>
            <a:ext cx="269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Next" panose="020B0503020202020204" pitchFamily="34" charset="0"/>
              </a:rPr>
              <a:t>University student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80B714-17BA-4248-90DA-73E771499451}"/>
              </a:ext>
            </a:extLst>
          </p:cNvPr>
          <p:cNvSpPr txBox="1"/>
          <p:nvPr/>
        </p:nvSpPr>
        <p:spPr>
          <a:xfrm>
            <a:off x="1669142" y="2742054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Next" panose="020B0503020202020204" pitchFamily="34" charset="0"/>
              </a:rPr>
              <a:t>International student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1F9997-C641-B64B-9D94-281E4111EED4}"/>
              </a:ext>
            </a:extLst>
          </p:cNvPr>
          <p:cNvSpPr txBox="1"/>
          <p:nvPr/>
        </p:nvSpPr>
        <p:spPr>
          <a:xfrm>
            <a:off x="1671964" y="3405926"/>
            <a:ext cx="1346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Next" panose="020B0503020202020204" pitchFamily="34" charset="0"/>
              </a:rPr>
              <a:t>Workers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EAC54B-30CB-A44F-8A2C-C4271FFF07B6}"/>
              </a:ext>
            </a:extLst>
          </p:cNvPr>
          <p:cNvSpPr txBox="1"/>
          <p:nvPr/>
        </p:nvSpPr>
        <p:spPr>
          <a:xfrm>
            <a:off x="1669142" y="4069798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Next" panose="020B0503020202020204" pitchFamily="34" charset="0"/>
              </a:rPr>
              <a:t>local citizen</a:t>
            </a:r>
          </a:p>
        </p:txBody>
      </p:sp>
    </p:spTree>
    <p:extLst>
      <p:ext uri="{BB962C8B-B14F-4D97-AF65-F5344CB8AC3E}">
        <p14:creationId xmlns:p14="http://schemas.microsoft.com/office/powerpoint/2010/main" val="70870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D8E85E8-3149-3E4C-81B7-655347F930E1}"/>
              </a:ext>
            </a:extLst>
          </p:cNvPr>
          <p:cNvSpPr/>
          <p:nvPr/>
        </p:nvSpPr>
        <p:spPr>
          <a:xfrm>
            <a:off x="1541491" y="4943322"/>
            <a:ext cx="2731642" cy="1377604"/>
          </a:xfrm>
          <a:prstGeom prst="rect">
            <a:avLst/>
          </a:prstGeom>
          <a:solidFill>
            <a:schemeClr val="tx1">
              <a:lumMod val="50000"/>
              <a:lumOff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3ACDC4-415E-854F-9282-6357DD9C03A6}"/>
              </a:ext>
            </a:extLst>
          </p:cNvPr>
          <p:cNvSpPr/>
          <p:nvPr/>
        </p:nvSpPr>
        <p:spPr>
          <a:xfrm>
            <a:off x="1669143" y="918029"/>
            <a:ext cx="10392228" cy="45719"/>
          </a:xfrm>
          <a:prstGeom prst="rect">
            <a:avLst/>
          </a:prstGeom>
          <a:solidFill>
            <a:srgbClr val="00B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6E844-5644-CD4D-8D4E-D08E5B087F84}"/>
              </a:ext>
            </a:extLst>
          </p:cNvPr>
          <p:cNvSpPr txBox="1"/>
          <p:nvPr/>
        </p:nvSpPr>
        <p:spPr>
          <a:xfrm>
            <a:off x="1669143" y="333254"/>
            <a:ext cx="2153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CONCEPT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B26B3D-E4FC-E342-9341-B77D4726BF4E}"/>
              </a:ext>
            </a:extLst>
          </p:cNvPr>
          <p:cNvGrpSpPr/>
          <p:nvPr/>
        </p:nvGrpSpPr>
        <p:grpSpPr>
          <a:xfrm>
            <a:off x="3383107" y="1225876"/>
            <a:ext cx="4971184" cy="3244820"/>
            <a:chOff x="3324554" y="1426314"/>
            <a:chExt cx="5425786" cy="3541551"/>
          </a:xfrm>
        </p:grpSpPr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2B210F9-37ED-5045-97C5-42E77D554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4815" y="1902915"/>
              <a:ext cx="2542639" cy="254263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918542-D354-CA41-92CB-32E296BC94D3}"/>
                </a:ext>
              </a:extLst>
            </p:cNvPr>
            <p:cNvSpPr txBox="1"/>
            <p:nvPr/>
          </p:nvSpPr>
          <p:spPr>
            <a:xfrm>
              <a:off x="3324554" y="4598533"/>
              <a:ext cx="263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venir Next" panose="020B0503020202020204" pitchFamily="34" charset="0"/>
                </a:rPr>
                <a:t>Short-middle term plan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B59D38-9E62-2C40-96DD-E306B6381FAE}"/>
                </a:ext>
              </a:extLst>
            </p:cNvPr>
            <p:cNvSpPr txBox="1"/>
            <p:nvPr/>
          </p:nvSpPr>
          <p:spPr>
            <a:xfrm>
              <a:off x="4038723" y="1426314"/>
              <a:ext cx="1204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venir Next" panose="020B0503020202020204" pitchFamily="34" charset="0"/>
                </a:rPr>
                <a:t>Website</a:t>
              </a:r>
            </a:p>
          </p:txBody>
        </p:sp>
        <p:pic>
          <p:nvPicPr>
            <p:cNvPr id="11" name="Picture 10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6672C1BC-848B-B64D-80C4-7664E81EA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9517" y="2024472"/>
              <a:ext cx="2299524" cy="229952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E9BD03-3B7E-9E47-972C-F091C39FFF95}"/>
                </a:ext>
              </a:extLst>
            </p:cNvPr>
            <p:cNvSpPr txBox="1"/>
            <p:nvPr/>
          </p:nvSpPr>
          <p:spPr>
            <a:xfrm>
              <a:off x="6449518" y="1426314"/>
              <a:ext cx="2300822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venir Next" panose="020B0503020202020204" pitchFamily="34" charset="0"/>
                </a:rPr>
                <a:t>Smartphone App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6634D4-11AA-5740-9F18-E7D8A6F4B75A}"/>
                </a:ext>
              </a:extLst>
            </p:cNvPr>
            <p:cNvSpPr txBox="1"/>
            <p:nvPr/>
          </p:nvSpPr>
          <p:spPr>
            <a:xfrm>
              <a:off x="6705124" y="4598533"/>
              <a:ext cx="1788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venir Next" panose="020B0503020202020204" pitchFamily="34" charset="0"/>
                </a:rPr>
                <a:t>Long term plan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B3C4765-D3E7-C747-971E-D908BFE4459A}"/>
              </a:ext>
            </a:extLst>
          </p:cNvPr>
          <p:cNvSpPr txBox="1"/>
          <p:nvPr/>
        </p:nvSpPr>
        <p:spPr>
          <a:xfrm>
            <a:off x="1678353" y="5124292"/>
            <a:ext cx="2457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" panose="020B0503020202020204" pitchFamily="34" charset="0"/>
              </a:rPr>
              <a:t>Everyone can share</a:t>
            </a:r>
          </a:p>
          <a:p>
            <a:r>
              <a:rPr lang="en-US" sz="2000" dirty="0">
                <a:latin typeface="Avenir Next" panose="020B0503020202020204" pitchFamily="34" charset="0"/>
              </a:rPr>
              <a:t>Everyone can take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1028F0-BE58-5B43-9354-EAFE08041E49}"/>
              </a:ext>
            </a:extLst>
          </p:cNvPr>
          <p:cNvSpPr/>
          <p:nvPr/>
        </p:nvSpPr>
        <p:spPr>
          <a:xfrm>
            <a:off x="4880423" y="4943322"/>
            <a:ext cx="2731642" cy="1377604"/>
          </a:xfrm>
          <a:prstGeom prst="rect">
            <a:avLst/>
          </a:prstGeom>
          <a:solidFill>
            <a:schemeClr val="tx1">
              <a:lumMod val="50000"/>
              <a:lumOff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BE6D53-A04D-3944-8382-EFAEEAFA0995}"/>
              </a:ext>
            </a:extLst>
          </p:cNvPr>
          <p:cNvSpPr txBox="1"/>
          <p:nvPr/>
        </p:nvSpPr>
        <p:spPr>
          <a:xfrm>
            <a:off x="5017341" y="5124292"/>
            <a:ext cx="2457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Next" panose="020B0503020202020204" pitchFamily="34" charset="0"/>
              </a:rPr>
              <a:t>The donor can sell their stuff if they want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F7D900-8D0F-FB4C-BF8A-2236C3BDA4C3}"/>
              </a:ext>
            </a:extLst>
          </p:cNvPr>
          <p:cNvSpPr/>
          <p:nvPr/>
        </p:nvSpPr>
        <p:spPr>
          <a:xfrm>
            <a:off x="8219355" y="4943322"/>
            <a:ext cx="2913336" cy="1377604"/>
          </a:xfrm>
          <a:prstGeom prst="rect">
            <a:avLst/>
          </a:prstGeom>
          <a:solidFill>
            <a:schemeClr val="tx1">
              <a:lumMod val="50000"/>
              <a:lumOff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FEDBDF-4BFF-2C4F-81D0-96915DC0CB92}"/>
              </a:ext>
            </a:extLst>
          </p:cNvPr>
          <p:cNvSpPr txBox="1"/>
          <p:nvPr/>
        </p:nvSpPr>
        <p:spPr>
          <a:xfrm>
            <a:off x="8356273" y="5124292"/>
            <a:ext cx="25963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Next" panose="020B0503020202020204" pitchFamily="34" charset="0"/>
              </a:rPr>
              <a:t>User communicate each other by chat in the system</a:t>
            </a:r>
          </a:p>
        </p:txBody>
      </p:sp>
    </p:spTree>
    <p:extLst>
      <p:ext uri="{BB962C8B-B14F-4D97-AF65-F5344CB8AC3E}">
        <p14:creationId xmlns:p14="http://schemas.microsoft.com/office/powerpoint/2010/main" val="322139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3ACDC4-415E-854F-9282-6357DD9C03A6}"/>
              </a:ext>
            </a:extLst>
          </p:cNvPr>
          <p:cNvSpPr/>
          <p:nvPr/>
        </p:nvSpPr>
        <p:spPr>
          <a:xfrm>
            <a:off x="1669143" y="918029"/>
            <a:ext cx="10392228" cy="45719"/>
          </a:xfrm>
          <a:prstGeom prst="rect">
            <a:avLst/>
          </a:prstGeom>
          <a:solidFill>
            <a:srgbClr val="00B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6E844-5644-CD4D-8D4E-D08E5B087F84}"/>
              </a:ext>
            </a:extLst>
          </p:cNvPr>
          <p:cNvSpPr txBox="1"/>
          <p:nvPr/>
        </p:nvSpPr>
        <p:spPr>
          <a:xfrm>
            <a:off x="1669143" y="333254"/>
            <a:ext cx="2148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PRODUCT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EA1D61-7344-1148-B13A-9932792068F5}"/>
              </a:ext>
            </a:extLst>
          </p:cNvPr>
          <p:cNvSpPr txBox="1"/>
          <p:nvPr/>
        </p:nvSpPr>
        <p:spPr>
          <a:xfrm>
            <a:off x="1669143" y="2133601"/>
            <a:ext cx="2425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" panose="020B0503020202020204" pitchFamily="34" charset="0"/>
              </a:rPr>
              <a:t>Search by category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5FFB00-50DC-8045-8BE1-8B48BA639E5F}"/>
              </a:ext>
            </a:extLst>
          </p:cNvPr>
          <p:cNvSpPr txBox="1"/>
          <p:nvPr/>
        </p:nvSpPr>
        <p:spPr>
          <a:xfrm>
            <a:off x="4952671" y="2133601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" panose="020B0503020202020204" pitchFamily="34" charset="0"/>
              </a:rPr>
              <a:t>Select item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89F501-DDDF-9B4E-A8AB-97E910AC389B}"/>
              </a:ext>
            </a:extLst>
          </p:cNvPr>
          <p:cNvSpPr txBox="1"/>
          <p:nvPr/>
        </p:nvSpPr>
        <p:spPr>
          <a:xfrm>
            <a:off x="7291838" y="2133601"/>
            <a:ext cx="3627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" panose="020B0503020202020204" pitchFamily="34" charset="0"/>
              </a:rPr>
              <a:t>Communicate with the owner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68A731-B4EC-4040-948A-7AF51ECC8BFE}"/>
              </a:ext>
            </a:extLst>
          </p:cNvPr>
          <p:cNvCxnSpPr>
            <a:stCxn id="2" idx="3"/>
            <a:endCxn id="21" idx="1"/>
          </p:cNvCxnSpPr>
          <p:nvPr/>
        </p:nvCxnSpPr>
        <p:spPr>
          <a:xfrm>
            <a:off x="4095000" y="2333656"/>
            <a:ext cx="857671" cy="0"/>
          </a:xfrm>
          <a:prstGeom prst="straightConnector1">
            <a:avLst/>
          </a:prstGeom>
          <a:ln w="31750">
            <a:solidFill>
              <a:srgbClr val="00B8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3C5C62-6F04-2748-B275-900AA04227E5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6434167" y="2333656"/>
            <a:ext cx="857671" cy="0"/>
          </a:xfrm>
          <a:prstGeom prst="straightConnector1">
            <a:avLst/>
          </a:prstGeom>
          <a:ln w="31750">
            <a:solidFill>
              <a:srgbClr val="00B8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71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3ACDC4-415E-854F-9282-6357DD9C03A6}"/>
              </a:ext>
            </a:extLst>
          </p:cNvPr>
          <p:cNvSpPr/>
          <p:nvPr/>
        </p:nvSpPr>
        <p:spPr>
          <a:xfrm>
            <a:off x="1669143" y="918029"/>
            <a:ext cx="10392228" cy="45719"/>
          </a:xfrm>
          <a:prstGeom prst="rect">
            <a:avLst/>
          </a:prstGeom>
          <a:solidFill>
            <a:srgbClr val="00B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6E844-5644-CD4D-8D4E-D08E5B087F84}"/>
              </a:ext>
            </a:extLst>
          </p:cNvPr>
          <p:cNvSpPr txBox="1"/>
          <p:nvPr/>
        </p:nvSpPr>
        <p:spPr>
          <a:xfrm>
            <a:off x="1669143" y="333254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SCHEDULE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5E331F-000D-0D43-9F13-1258077FCA0B}"/>
              </a:ext>
            </a:extLst>
          </p:cNvPr>
          <p:cNvSpPr/>
          <p:nvPr/>
        </p:nvSpPr>
        <p:spPr>
          <a:xfrm>
            <a:off x="1741548" y="1336700"/>
            <a:ext cx="2428670" cy="1011382"/>
          </a:xfrm>
          <a:prstGeom prst="rect">
            <a:avLst/>
          </a:prstGeom>
          <a:solidFill>
            <a:srgbClr val="00B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venir Next" panose="020B0503020202020204" pitchFamily="34" charset="0"/>
              </a:rPr>
              <a:t>July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437000-D631-8A46-9123-F8750C74CC16}"/>
              </a:ext>
            </a:extLst>
          </p:cNvPr>
          <p:cNvSpPr txBox="1"/>
          <p:nvPr/>
        </p:nvSpPr>
        <p:spPr>
          <a:xfrm>
            <a:off x="1669143" y="2501778"/>
            <a:ext cx="2501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analysis, Frontend, and Backend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and backend connection.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A602E-3F0E-454D-969F-4A01805683DF}"/>
              </a:ext>
            </a:extLst>
          </p:cNvPr>
          <p:cNvSpPr txBox="1"/>
          <p:nvPr/>
        </p:nvSpPr>
        <p:spPr>
          <a:xfrm>
            <a:off x="4495470" y="2501778"/>
            <a:ext cx="2501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Backend and frontend connection.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Prototype of the website.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E3BF8B-0F12-114F-8798-BC6F9C05AD4B}"/>
              </a:ext>
            </a:extLst>
          </p:cNvPr>
          <p:cNvSpPr txBox="1"/>
          <p:nvPr/>
        </p:nvSpPr>
        <p:spPr>
          <a:xfrm>
            <a:off x="7394202" y="2502944"/>
            <a:ext cx="2784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 and publish the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and bug fix.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A69EF-0AB7-7348-BF2F-494F8480B51B}"/>
              </a:ext>
            </a:extLst>
          </p:cNvPr>
          <p:cNvSpPr/>
          <p:nvPr/>
        </p:nvSpPr>
        <p:spPr>
          <a:xfrm>
            <a:off x="4567875" y="1336700"/>
            <a:ext cx="2428670" cy="1011382"/>
          </a:xfrm>
          <a:prstGeom prst="rect">
            <a:avLst/>
          </a:prstGeom>
          <a:solidFill>
            <a:srgbClr val="00B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venir Next" panose="020B0503020202020204" pitchFamily="34" charset="0"/>
              </a:rPr>
              <a:t>August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32FEA1-B1E2-604E-8028-924A4DFD90AE}"/>
              </a:ext>
            </a:extLst>
          </p:cNvPr>
          <p:cNvSpPr/>
          <p:nvPr/>
        </p:nvSpPr>
        <p:spPr>
          <a:xfrm>
            <a:off x="7394202" y="1336700"/>
            <a:ext cx="2428670" cy="1011382"/>
          </a:xfrm>
          <a:prstGeom prst="rect">
            <a:avLst/>
          </a:prstGeom>
          <a:solidFill>
            <a:srgbClr val="00B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venir Next" panose="020B0503020202020204" pitchFamily="34" charset="0"/>
              </a:rPr>
              <a:t>September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32DB78-CF5F-2D49-B200-14136B3E97F4}"/>
              </a:ext>
            </a:extLst>
          </p:cNvPr>
          <p:cNvSpPr txBox="1"/>
          <p:nvPr/>
        </p:nvSpPr>
        <p:spPr>
          <a:xfrm>
            <a:off x="3281135" y="5324417"/>
            <a:ext cx="2784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Advertisement and gather the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 maintenance for bug and design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76F826-252A-2946-870E-6F31A6ED1534}"/>
              </a:ext>
            </a:extLst>
          </p:cNvPr>
          <p:cNvSpPr/>
          <p:nvPr/>
        </p:nvSpPr>
        <p:spPr>
          <a:xfrm>
            <a:off x="3353540" y="4139942"/>
            <a:ext cx="2428670" cy="1011382"/>
          </a:xfrm>
          <a:prstGeom prst="rect">
            <a:avLst/>
          </a:prstGeom>
          <a:solidFill>
            <a:srgbClr val="00B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venir Next" panose="020B0503020202020204" pitchFamily="34" charset="0"/>
              </a:rPr>
              <a:t>October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ACF5B4-9588-B949-B386-92559B0903BA}"/>
              </a:ext>
            </a:extLst>
          </p:cNvPr>
          <p:cNvSpPr txBox="1"/>
          <p:nvPr/>
        </p:nvSpPr>
        <p:spPr>
          <a:xfrm>
            <a:off x="6179867" y="5306186"/>
            <a:ext cx="278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Minor 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51CC5D-40C6-F641-9B43-6DEE3BE3BF47}"/>
              </a:ext>
            </a:extLst>
          </p:cNvPr>
          <p:cNvSpPr/>
          <p:nvPr/>
        </p:nvSpPr>
        <p:spPr>
          <a:xfrm>
            <a:off x="6179867" y="4139942"/>
            <a:ext cx="2428670" cy="1011382"/>
          </a:xfrm>
          <a:prstGeom prst="rect">
            <a:avLst/>
          </a:prstGeom>
          <a:solidFill>
            <a:srgbClr val="00B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venir Next" panose="020B0503020202020204" pitchFamily="34" charset="0"/>
              </a:rPr>
              <a:t>November</a:t>
            </a:r>
          </a:p>
        </p:txBody>
      </p:sp>
    </p:spTree>
    <p:extLst>
      <p:ext uri="{BB962C8B-B14F-4D97-AF65-F5344CB8AC3E}">
        <p14:creationId xmlns:p14="http://schemas.microsoft.com/office/powerpoint/2010/main" val="128929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3ACDC4-415E-854F-9282-6357DD9C03A6}"/>
              </a:ext>
            </a:extLst>
          </p:cNvPr>
          <p:cNvSpPr/>
          <p:nvPr/>
        </p:nvSpPr>
        <p:spPr>
          <a:xfrm>
            <a:off x="1669143" y="918029"/>
            <a:ext cx="10392228" cy="45719"/>
          </a:xfrm>
          <a:prstGeom prst="rect">
            <a:avLst/>
          </a:prstGeom>
          <a:solidFill>
            <a:srgbClr val="00B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6E844-5644-CD4D-8D4E-D08E5B087F84}"/>
              </a:ext>
            </a:extLst>
          </p:cNvPr>
          <p:cNvSpPr txBox="1"/>
          <p:nvPr/>
        </p:nvSpPr>
        <p:spPr>
          <a:xfrm>
            <a:off x="1669143" y="333254"/>
            <a:ext cx="3676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BUSINESS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43A1F-95E0-254E-9D92-C8D0209B92ED}"/>
              </a:ext>
            </a:extLst>
          </p:cNvPr>
          <p:cNvSpPr txBox="1"/>
          <p:nvPr/>
        </p:nvSpPr>
        <p:spPr>
          <a:xfrm>
            <a:off x="2278743" y="1625588"/>
            <a:ext cx="5147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Next" panose="020B0503020202020204" pitchFamily="34" charset="0"/>
              </a:rPr>
              <a:t>For early development, we want to gather users who want to donor their items first.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682C0D5-8F05-0B44-9934-FB804D9AD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076" y="1082481"/>
            <a:ext cx="1794101" cy="179410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1A92F4F-7EBC-0C40-AE3A-8EC61C350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072" y="2589800"/>
            <a:ext cx="1523630" cy="15236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96C169-EACD-5D4A-8527-AEBED34D58B7}"/>
              </a:ext>
            </a:extLst>
          </p:cNvPr>
          <p:cNvSpPr txBox="1"/>
          <p:nvPr/>
        </p:nvSpPr>
        <p:spPr>
          <a:xfrm>
            <a:off x="4125355" y="2964681"/>
            <a:ext cx="5268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Next" panose="020B0503020202020204" pitchFamily="34" charset="0"/>
              </a:rPr>
              <a:t>Then, we can advertise the items to everyone in needs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07109F8C-ED18-184B-9DE9-1B848A2B2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198" y="4880855"/>
            <a:ext cx="1284183" cy="12841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934EE0-D378-D54A-874F-A512CF4D337F}"/>
              </a:ext>
            </a:extLst>
          </p:cNvPr>
          <p:cNvSpPr txBox="1"/>
          <p:nvPr/>
        </p:nvSpPr>
        <p:spPr>
          <a:xfrm>
            <a:off x="1913576" y="6250581"/>
            <a:ext cx="1007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venir Next" panose="020B0503020202020204" pitchFamily="34" charset="0"/>
              </a:rPr>
              <a:t>Seller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4246BF-C2D4-6B49-9032-FA56A142605E}"/>
              </a:ext>
            </a:extLst>
          </p:cNvPr>
          <p:cNvCxnSpPr>
            <a:cxnSpLocks/>
          </p:cNvCxnSpPr>
          <p:nvPr/>
        </p:nvCxnSpPr>
        <p:spPr>
          <a:xfrm>
            <a:off x="3580702" y="5522946"/>
            <a:ext cx="1357462" cy="0"/>
          </a:xfrm>
          <a:prstGeom prst="straightConnector1">
            <a:avLst/>
          </a:prstGeom>
          <a:ln w="31750">
            <a:solidFill>
              <a:srgbClr val="00B8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0B7D75-EBE2-AB4B-B12C-C1A08F251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5149" y="4868450"/>
            <a:ext cx="1177401" cy="11774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E5F7F52-B13C-4F40-A302-189A10470AC2}"/>
              </a:ext>
            </a:extLst>
          </p:cNvPr>
          <p:cNvSpPr txBox="1"/>
          <p:nvPr/>
        </p:nvSpPr>
        <p:spPr>
          <a:xfrm>
            <a:off x="5053662" y="6165038"/>
            <a:ext cx="1760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Avenir Next" panose="020B0503020202020204" pitchFamily="34" charset="0"/>
              </a:rPr>
              <a:t>Commision</a:t>
            </a:r>
            <a:endParaRPr lang="en-US" sz="2000" b="1" dirty="0">
              <a:latin typeface="Avenir Next" panose="020B0503020202020204" pitchFamily="34" charset="0"/>
            </a:endParaRPr>
          </a:p>
        </p:txBody>
      </p:sp>
      <p:pic>
        <p:nvPicPr>
          <p:cNvPr id="19" name="Picture 18" descr="A picture containing light&#10;&#10;Description automatically generated">
            <a:extLst>
              <a:ext uri="{FF2B5EF4-FFF2-40B4-BE49-F238E27FC236}">
                <a16:creationId xmlns:a16="http://schemas.microsoft.com/office/drawing/2014/main" id="{5324CA37-03BD-0643-A15A-F8386C37BF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9069" y="4844823"/>
            <a:ext cx="1320215" cy="1320215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75F81D-FF5B-F843-A895-2FEA1AA1BDA5}"/>
              </a:ext>
            </a:extLst>
          </p:cNvPr>
          <p:cNvCxnSpPr>
            <a:cxnSpLocks/>
          </p:cNvCxnSpPr>
          <p:nvPr/>
        </p:nvCxnSpPr>
        <p:spPr>
          <a:xfrm>
            <a:off x="7156345" y="5522946"/>
            <a:ext cx="1357462" cy="0"/>
          </a:xfrm>
          <a:prstGeom prst="straightConnector1">
            <a:avLst/>
          </a:prstGeom>
          <a:ln w="31750">
            <a:solidFill>
              <a:srgbClr val="00B8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A0B7F7B-5A9D-7F4C-A0F9-088729C9B440}"/>
              </a:ext>
            </a:extLst>
          </p:cNvPr>
          <p:cNvSpPr txBox="1"/>
          <p:nvPr/>
        </p:nvSpPr>
        <p:spPr>
          <a:xfrm>
            <a:off x="8749957" y="6165038"/>
            <a:ext cx="1760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venir Next" panose="020B0503020202020204" pitchFamily="34" charset="0"/>
              </a:rPr>
              <a:t>Revenue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E015AE-8567-AA42-A33C-2CE7F9E4237F}"/>
              </a:ext>
            </a:extLst>
          </p:cNvPr>
          <p:cNvSpPr txBox="1"/>
          <p:nvPr/>
        </p:nvSpPr>
        <p:spPr>
          <a:xfrm>
            <a:off x="6759502" y="4090770"/>
            <a:ext cx="5268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Next" panose="020B0503020202020204" pitchFamily="34" charset="0"/>
              </a:rPr>
              <a:t>For the seller, we will kindly ask commission.</a:t>
            </a:r>
          </a:p>
        </p:txBody>
      </p:sp>
    </p:spTree>
    <p:extLst>
      <p:ext uri="{BB962C8B-B14F-4D97-AF65-F5344CB8AC3E}">
        <p14:creationId xmlns:p14="http://schemas.microsoft.com/office/powerpoint/2010/main" val="3975535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3ACDC4-415E-854F-9282-6357DD9C03A6}"/>
              </a:ext>
            </a:extLst>
          </p:cNvPr>
          <p:cNvSpPr/>
          <p:nvPr/>
        </p:nvSpPr>
        <p:spPr>
          <a:xfrm>
            <a:off x="1669143" y="918029"/>
            <a:ext cx="10392228" cy="45719"/>
          </a:xfrm>
          <a:prstGeom prst="rect">
            <a:avLst/>
          </a:prstGeom>
          <a:solidFill>
            <a:srgbClr val="00B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6E844-5644-CD4D-8D4E-D08E5B087F84}"/>
              </a:ext>
            </a:extLst>
          </p:cNvPr>
          <p:cNvSpPr txBox="1"/>
          <p:nvPr/>
        </p:nvSpPr>
        <p:spPr>
          <a:xfrm>
            <a:off x="1669143" y="333254"/>
            <a:ext cx="3020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COMPETITION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5497FA-0F59-5F44-8285-63C82AE2E5B1}"/>
              </a:ext>
            </a:extLst>
          </p:cNvPr>
          <p:cNvCxnSpPr>
            <a:cxnSpLocks/>
          </p:cNvCxnSpPr>
          <p:nvPr/>
        </p:nvCxnSpPr>
        <p:spPr>
          <a:xfrm flipV="1">
            <a:off x="5805055" y="1648692"/>
            <a:ext cx="0" cy="1260763"/>
          </a:xfrm>
          <a:prstGeom prst="straightConnector1">
            <a:avLst/>
          </a:prstGeom>
          <a:ln w="41275">
            <a:solidFill>
              <a:srgbClr val="1AB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6B3AEB-753A-6E44-9CC5-1F3C19FB5C7E}"/>
              </a:ext>
            </a:extLst>
          </p:cNvPr>
          <p:cNvCxnSpPr>
            <a:cxnSpLocks/>
          </p:cNvCxnSpPr>
          <p:nvPr/>
        </p:nvCxnSpPr>
        <p:spPr>
          <a:xfrm>
            <a:off x="5818910" y="4461165"/>
            <a:ext cx="0" cy="1316180"/>
          </a:xfrm>
          <a:prstGeom prst="straightConnector1">
            <a:avLst/>
          </a:prstGeom>
          <a:ln w="41275">
            <a:solidFill>
              <a:srgbClr val="1AB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A9D228-11BE-6541-A4A4-9BF4B4E01C9F}"/>
              </a:ext>
            </a:extLst>
          </p:cNvPr>
          <p:cNvCxnSpPr>
            <a:cxnSpLocks/>
          </p:cNvCxnSpPr>
          <p:nvPr/>
        </p:nvCxnSpPr>
        <p:spPr>
          <a:xfrm>
            <a:off x="7259784" y="3643749"/>
            <a:ext cx="1704107" cy="0"/>
          </a:xfrm>
          <a:prstGeom prst="straightConnector1">
            <a:avLst/>
          </a:prstGeom>
          <a:ln w="41275">
            <a:solidFill>
              <a:srgbClr val="1AB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D48091-D976-7049-B8E3-88143C01ADF9}"/>
              </a:ext>
            </a:extLst>
          </p:cNvPr>
          <p:cNvCxnSpPr>
            <a:cxnSpLocks/>
          </p:cNvCxnSpPr>
          <p:nvPr/>
        </p:nvCxnSpPr>
        <p:spPr>
          <a:xfrm flipH="1">
            <a:off x="2715491" y="3643749"/>
            <a:ext cx="1787240" cy="0"/>
          </a:xfrm>
          <a:prstGeom prst="straightConnector1">
            <a:avLst/>
          </a:prstGeom>
          <a:ln w="41275">
            <a:solidFill>
              <a:srgbClr val="1AB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699BD2-8E2A-3646-B8A6-44B309C6F3A4}"/>
              </a:ext>
            </a:extLst>
          </p:cNvPr>
          <p:cNvSpPr txBox="1"/>
          <p:nvPr/>
        </p:nvSpPr>
        <p:spPr>
          <a:xfrm>
            <a:off x="5180525" y="593997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Expensive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95283E-D57B-6B4F-8741-41C2A130530B}"/>
              </a:ext>
            </a:extLst>
          </p:cNvPr>
          <p:cNvSpPr txBox="1"/>
          <p:nvPr/>
        </p:nvSpPr>
        <p:spPr>
          <a:xfrm>
            <a:off x="5449092" y="1279360"/>
            <a:ext cx="64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Free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2339F5-DCD5-D84B-987E-6EF3F88F6AC2}"/>
              </a:ext>
            </a:extLst>
          </p:cNvPr>
          <p:cNvSpPr txBox="1"/>
          <p:nvPr/>
        </p:nvSpPr>
        <p:spPr>
          <a:xfrm>
            <a:off x="9184123" y="3459083"/>
            <a:ext cx="211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Online transaction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077B76-3B62-D047-9A31-34ADBF4A940F}"/>
              </a:ext>
            </a:extLst>
          </p:cNvPr>
          <p:cNvSpPr txBox="1"/>
          <p:nvPr/>
        </p:nvSpPr>
        <p:spPr>
          <a:xfrm>
            <a:off x="380128" y="3463643"/>
            <a:ext cx="211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Offline transaction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A63A891-EB5A-6D4D-BA74-52F83B9E744A}"/>
              </a:ext>
            </a:extLst>
          </p:cNvPr>
          <p:cNvGrpSpPr/>
          <p:nvPr/>
        </p:nvGrpSpPr>
        <p:grpSpPr>
          <a:xfrm>
            <a:off x="2301190" y="2079810"/>
            <a:ext cx="2512974" cy="897741"/>
            <a:chOff x="2765606" y="2612013"/>
            <a:chExt cx="2512974" cy="89774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0A31C6-AD84-F942-9447-00E71921AEFC}"/>
                </a:ext>
              </a:extLst>
            </p:cNvPr>
            <p:cNvSpPr/>
            <p:nvPr/>
          </p:nvSpPr>
          <p:spPr>
            <a:xfrm>
              <a:off x="2765606" y="2612013"/>
              <a:ext cx="2512974" cy="8977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1F057D-C7A2-A240-B100-0B94491E3421}"/>
                </a:ext>
              </a:extLst>
            </p:cNvPr>
            <p:cNvSpPr txBox="1"/>
            <p:nvPr/>
          </p:nvSpPr>
          <p:spPr>
            <a:xfrm>
              <a:off x="2828236" y="2762318"/>
              <a:ext cx="20737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Buy used stuff </a:t>
              </a:r>
            </a:p>
            <a:p>
              <a:r>
                <a:rPr lang="en-US" dirty="0"/>
                <a:t>at secondhand shop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0CB4F06-552B-E24C-8E51-0B30D645F97C}"/>
              </a:ext>
            </a:extLst>
          </p:cNvPr>
          <p:cNvGrpSpPr/>
          <p:nvPr/>
        </p:nvGrpSpPr>
        <p:grpSpPr>
          <a:xfrm>
            <a:off x="2301190" y="4577178"/>
            <a:ext cx="2512974" cy="897741"/>
            <a:chOff x="2765606" y="2612013"/>
            <a:chExt cx="2512974" cy="89774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45CA51-8405-B24E-93A8-6BFC84B5A65A}"/>
                </a:ext>
              </a:extLst>
            </p:cNvPr>
            <p:cNvSpPr/>
            <p:nvPr/>
          </p:nvSpPr>
          <p:spPr>
            <a:xfrm>
              <a:off x="2765606" y="2612013"/>
              <a:ext cx="2512974" cy="8977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41CB1D8-B7C8-7844-99F8-17B87C70D889}"/>
                </a:ext>
              </a:extLst>
            </p:cNvPr>
            <p:cNvSpPr txBox="1"/>
            <p:nvPr/>
          </p:nvSpPr>
          <p:spPr>
            <a:xfrm>
              <a:off x="2828236" y="2762318"/>
              <a:ext cx="20737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Buy new stuff </a:t>
              </a:r>
            </a:p>
            <a:p>
              <a:r>
                <a:rPr lang="en-US" dirty="0"/>
                <a:t>at secondhand shop</a:t>
              </a:r>
            </a:p>
          </p:txBody>
        </p:sp>
      </p:grpSp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39703A00-AA6A-4E43-BD57-3EFA33511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091" y="3828415"/>
            <a:ext cx="1704107" cy="1704107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A3A273C6-E063-AB42-A791-6D3E422CB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707" y="4209810"/>
            <a:ext cx="1704103" cy="502710"/>
          </a:xfrm>
          <a:prstGeom prst="rect">
            <a:avLst/>
          </a:prstGeom>
        </p:spPr>
      </p:pic>
      <p:pic>
        <p:nvPicPr>
          <p:cNvPr id="34" name="Picture 33" descr="A close up of a sign&#10;&#10;Description automatically generated">
            <a:extLst>
              <a:ext uri="{FF2B5EF4-FFF2-40B4-BE49-F238E27FC236}">
                <a16:creationId xmlns:a16="http://schemas.microsoft.com/office/drawing/2014/main" id="{32750ECD-74B9-8945-9DE6-6E0728624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680" y="2342372"/>
            <a:ext cx="2628327" cy="127035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31D2556-60A7-2341-B67F-3A8A27C84139}"/>
              </a:ext>
            </a:extLst>
          </p:cNvPr>
          <p:cNvSpPr txBox="1"/>
          <p:nvPr/>
        </p:nvSpPr>
        <p:spPr>
          <a:xfrm>
            <a:off x="5140836" y="2977551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Affordable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2CC2C-50FA-6C4B-97D6-AB5F0589BBD6}"/>
              </a:ext>
            </a:extLst>
          </p:cNvPr>
          <p:cNvSpPr txBox="1"/>
          <p:nvPr/>
        </p:nvSpPr>
        <p:spPr>
          <a:xfrm>
            <a:off x="6365477" y="1631177"/>
            <a:ext cx="200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 Next" panose="020B0503020202020204" pitchFamily="34" charset="0"/>
                <a:ea typeface="Ayuthaya" pitchFamily="2" charset="-34"/>
                <a:cs typeface="Arabic Typesetting" panose="020F0502020204030204" pitchFamily="34" charset="0"/>
              </a:rPr>
              <a:t>TSUNAGU</a:t>
            </a:r>
          </a:p>
        </p:txBody>
      </p:sp>
    </p:spTree>
    <p:extLst>
      <p:ext uri="{BB962C8B-B14F-4D97-AF65-F5344CB8AC3E}">
        <p14:creationId xmlns:p14="http://schemas.microsoft.com/office/powerpoint/2010/main" val="366040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347</Words>
  <Application>Microsoft Macintosh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</vt:lpstr>
      <vt:lpstr>Avenir Next Ultra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YUNUS ANDI PRADEMON</dc:creator>
  <cp:lastModifiedBy>YUNUS ANDI PRADEMON</cp:lastModifiedBy>
  <cp:revision>24</cp:revision>
  <dcterms:created xsi:type="dcterms:W3CDTF">2020-08-04T14:12:41Z</dcterms:created>
  <dcterms:modified xsi:type="dcterms:W3CDTF">2020-08-19T05:19:54Z</dcterms:modified>
</cp:coreProperties>
</file>