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Josefin Sans" pitchFamily="2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40F936-A556-475B-8C8B-3B3471B02766}">
  <a:tblStyle styleId="{7940F936-A556-475B-8C8B-3B3471B02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a4e124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a4e124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ec9cbb6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ec9cbb6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ec9cbb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ec9cbb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1ec9cbb6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1ec9cbb6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f4b43d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1f4b43d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05fe42c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05fe42c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b19b26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4b19b26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1ec9cbb6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1ec9cbb6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b19b264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b19b264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ec9cbb6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1ec9cbb6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b19b264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4b19b264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a4e12409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a4e12409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1ec9cbb6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1ec9cbb6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b19b264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4b19b264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ec9cbb6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ec9cbb6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05fe42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05fe42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1ec9cbb6a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1ec9cbb6a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4a4e124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4a4e124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2115c04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2115c04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a4e1240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a4e1240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ec9cbb6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ec9cbb6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a4e1240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a4e1240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a4e1240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a4e1240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a4e1240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a4e1240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a4e1240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a4e1240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ec9cb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ec9cbb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wejdeneHaouari/monitor-tp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jmeter.apache.org/" TargetMode="External"/><Relationship Id="rId3" Type="http://schemas.openxmlformats.org/officeDocument/2006/relationships/hyperlink" Target="https://www.chakray.com/fr/devops-architecture-monolithique-vs-microservices/" TargetMode="External"/><Relationship Id="rId7" Type="http://schemas.openxmlformats.org/officeDocument/2006/relationships/hyperlink" Target="https://docs.docker.com/engine/swarm/stack-deplo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avogel/vis-lab" TargetMode="External"/><Relationship Id="rId5" Type="http://schemas.openxmlformats.org/officeDocument/2006/relationships/hyperlink" Target="https://www.lemagit.fr/conseil/Architecture-monolithique-vs-microservices-avantages-et-inconvenients" TargetMode="External"/><Relationship Id="rId10" Type="http://schemas.openxmlformats.org/officeDocument/2006/relationships/hyperlink" Target="https://www.forbes.com/sites/jasonevangelho/2018/08/29/beginners-guide-how-to-install-ubuntu-linux/" TargetMode="External"/><Relationship Id="rId4" Type="http://schemas.openxmlformats.org/officeDocument/2006/relationships/hyperlink" Target="https://blog.engineering.publicissapient.fr/wp-content/uploads/2016/01/Microservices-Programmez1.pdf" TargetMode="External"/><Relationship Id="rId9" Type="http://schemas.openxmlformats.org/officeDocument/2006/relationships/hyperlink" Target="https://www.linuxadictos.com/fr/docker-i-qu%27est-ce-que-savoir-la-balein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04-8vJume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1091500" y="1657300"/>
            <a:ext cx="7626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Comparaison entre architectures monolithiques et microservices</a:t>
            </a:r>
            <a:endParaRPr sz="320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295350" y="2954750"/>
            <a:ext cx="164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Hiver 2022</a:t>
            </a:r>
            <a:endParaRPr sz="20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25" y="118450"/>
            <a:ext cx="2706400" cy="12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203400" y="4521525"/>
            <a:ext cx="27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19/04/2022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916500" y="3447350"/>
            <a:ext cx="5445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Réalisé par: Équipe Kilo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Présenté par: Sofia Marsou, Kyrollos Bekhet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5.1 Configurations et installations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monolithe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Machine locale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Mémoire: 16GB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CPU: Intel core 8 CPUs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Système d’exploitation: Ubuntu Linux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Docker </a:t>
            </a:r>
            <a:r>
              <a:rPr lang="en-GB" sz="700"/>
              <a:t>[5]</a:t>
            </a:r>
            <a:endParaRPr sz="700"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10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502" y="3191675"/>
            <a:ext cx="2081505" cy="14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225" y="1536300"/>
            <a:ext cx="2655189" cy="14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5665775" y="3086100"/>
            <a:ext cx="2255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1. Docker © 2022 IEEE [7]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597550" y="4449200"/>
            <a:ext cx="2255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2. Ubuntu © 2022 IEEE [8]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5.1Configurations et Installations (suite)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Version microservices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Machine </a:t>
            </a:r>
            <a:r>
              <a:rPr lang="en-GB" dirty="0" err="1"/>
              <a:t>virtuelle</a:t>
            </a:r>
            <a:r>
              <a:rPr lang="en-GB" dirty="0"/>
              <a:t> sur AWS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Type de </a:t>
            </a:r>
            <a:r>
              <a:rPr lang="en-GB" dirty="0" err="1"/>
              <a:t>l’instance</a:t>
            </a:r>
            <a:r>
              <a:rPr lang="en-GB" dirty="0"/>
              <a:t>: t3.xlarge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4 CPU </a:t>
            </a:r>
            <a:r>
              <a:rPr lang="en-GB" dirty="0" err="1"/>
              <a:t>virtuels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16 GiB de </a:t>
            </a:r>
            <a:r>
              <a:rPr lang="en-GB" dirty="0" err="1"/>
              <a:t>mémoire</a:t>
            </a:r>
            <a:r>
              <a:rPr lang="en-GB" dirty="0"/>
              <a:t> </a:t>
            </a:r>
            <a:r>
              <a:rPr lang="en-GB" dirty="0" err="1"/>
              <a:t>vive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d’exploitation</a:t>
            </a:r>
            <a:r>
              <a:rPr lang="en-GB" dirty="0"/>
              <a:t>: Linux RHL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Docker </a:t>
            </a:r>
            <a:r>
              <a:rPr lang="en-GB" sz="700" dirty="0"/>
              <a:t>[5]</a:t>
            </a:r>
            <a:endParaRPr sz="700" dirty="0"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11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923" y="1339050"/>
            <a:ext cx="2008975" cy="1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050" y="3160700"/>
            <a:ext cx="2521820" cy="14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2914075" y="4425475"/>
            <a:ext cx="2255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4.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redhat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© 2022 IEEE [9]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362125" y="3046525"/>
            <a:ext cx="2255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3. Docker © 2022 IEEE [7]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5.2 Plan de test JMeter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12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25" y="2383825"/>
            <a:ext cx="6591921" cy="2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575" y="1063698"/>
            <a:ext cx="6686474" cy="11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8;p24">
            <a:extLst>
              <a:ext uri="{FF2B5EF4-FFF2-40B4-BE49-F238E27FC236}">
                <a16:creationId xmlns:a16="http://schemas.microsoft.com/office/drawing/2014/main" id="{4371460A-5392-4DF8-A61B-7C3197A0375D}"/>
              </a:ext>
            </a:extLst>
          </p:cNvPr>
          <p:cNvSpPr txBox="1"/>
          <p:nvPr/>
        </p:nvSpPr>
        <p:spPr>
          <a:xfrm>
            <a:off x="2457577" y="4702217"/>
            <a:ext cx="16421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5. JMeter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Fonctionnalités testées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05200" y="1256950"/>
            <a:ext cx="3000000" cy="1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1- Ajout de produits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 Création d’un utilisateur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 Recherche de produit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4- Ajout de catégorie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Récupération des données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425"/>
            <a:ext cx="8520600" cy="9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579025" y="2464800"/>
            <a:ext cx="47631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Solution: Github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https://github.com/wejdeneHaouari/monitor-tp3</a:t>
            </a:r>
            <a:endParaRPr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208;p24">
            <a:extLst>
              <a:ext uri="{FF2B5EF4-FFF2-40B4-BE49-F238E27FC236}">
                <a16:creationId xmlns:a16="http://schemas.microsoft.com/office/drawing/2014/main" id="{6DD97212-8EF5-4B2B-9527-93F3176788D2}"/>
              </a:ext>
            </a:extLst>
          </p:cNvPr>
          <p:cNvSpPr txBox="1"/>
          <p:nvPr/>
        </p:nvSpPr>
        <p:spPr>
          <a:xfrm>
            <a:off x="2326948" y="22400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6. R</a:t>
            </a:r>
            <a:r>
              <a:rPr lang="en-US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écupération</a:t>
            </a:r>
            <a:r>
              <a:rPr lang="en-US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des </a:t>
            </a:r>
            <a:r>
              <a:rPr lang="en-US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données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Ajout de produit (Monolithique)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0" y="1180925"/>
            <a:ext cx="5060222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B0213401-135A-4B54-B33E-75688EB617E3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7.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Ajout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produit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Monolithique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77" y="726025"/>
            <a:ext cx="6003551" cy="36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1938700" y="130925"/>
            <a:ext cx="6694500" cy="6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Ajout de produit (Microservices)</a:t>
            </a:r>
            <a:endParaRPr/>
          </a:p>
        </p:txBody>
      </p:sp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4102C734-E881-4420-A19D-5A40818B3CB5}"/>
              </a:ext>
            </a:extLst>
          </p:cNvPr>
          <p:cNvSpPr txBox="1"/>
          <p:nvPr/>
        </p:nvSpPr>
        <p:spPr>
          <a:xfrm>
            <a:off x="2742447" y="4663217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8.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Ajout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produit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(Microservices)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Création d’un utilisateur (Monolithique)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89" y="1136099"/>
            <a:ext cx="5106038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2E78628A-0068-4455-B3C8-54715F1BE00D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9.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Création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d’un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utilisateur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Monolithique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Création d’un utilisateur (Microservices)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463" y="1136099"/>
            <a:ext cx="5107798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8;p24">
            <a:extLst>
              <a:ext uri="{FF2B5EF4-FFF2-40B4-BE49-F238E27FC236}">
                <a16:creationId xmlns:a16="http://schemas.microsoft.com/office/drawing/2014/main" id="{925939A4-D9DF-4A7B-B5AC-33CCB8E3AD7F}"/>
              </a:ext>
            </a:extLst>
          </p:cNvPr>
          <p:cNvSpPr txBox="1"/>
          <p:nvPr/>
        </p:nvSpPr>
        <p:spPr>
          <a:xfrm>
            <a:off x="2738930" y="4826319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10.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Création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d’un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utilisateur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(Microservices)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311700" y="387750"/>
            <a:ext cx="85206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Recherche de produit (Monolithique)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15" y="1136099"/>
            <a:ext cx="5080459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C924B6A2-0C72-4807-B19B-5F1557D728F2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11. Recherche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produit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Monolithique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366025" y="326525"/>
            <a:ext cx="37146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Membres de l’équipe</a:t>
            </a:r>
            <a:endParaRPr sz="250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52125" y="312285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Andi Podgorica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075750" y="3122850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Bouchra Dahamni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830075" y="3122850"/>
            <a:ext cx="17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Abdelkader Zobiri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825" y="3122850"/>
            <a:ext cx="17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Kyrollos Bekhet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135725" y="3122850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Sofia Marsou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75" y="1504525"/>
            <a:ext cx="1213750" cy="16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6263" y="1598072"/>
            <a:ext cx="1241100" cy="124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050" y="1537600"/>
            <a:ext cx="1371400" cy="15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575" y="1544203"/>
            <a:ext cx="1371401" cy="1538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D617E1-8ECD-4B67-80DE-EB3CB39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64" y="1668026"/>
            <a:ext cx="1370972" cy="13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11700" y="443125"/>
            <a:ext cx="8520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Recherche de produit (Microservices)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18" y="1136100"/>
            <a:ext cx="508569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348E8DDD-708B-4B2B-BF41-4CE3BA1791A8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12. Recherche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produit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(Microservices)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Ajout de catégorie (Monolithique)</a:t>
            </a: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37" y="1136101"/>
            <a:ext cx="5102001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C97DD60B-761A-471E-9696-8C61529E0B90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13.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Ajout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catégorie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Monolithique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1186950" y="130925"/>
            <a:ext cx="6631200" cy="6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Ajout de catégorie (Microservices)</a:t>
            </a:r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22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352525" y="1794625"/>
            <a:ext cx="85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5" y="780425"/>
            <a:ext cx="5584601" cy="40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8;p24">
            <a:extLst>
              <a:ext uri="{FF2B5EF4-FFF2-40B4-BE49-F238E27FC236}">
                <a16:creationId xmlns:a16="http://schemas.microsoft.com/office/drawing/2014/main" id="{1C6D3AF6-EA91-4374-B113-99304D4E37A4}"/>
              </a:ext>
            </a:extLst>
          </p:cNvPr>
          <p:cNvSpPr txBox="1"/>
          <p:nvPr/>
        </p:nvSpPr>
        <p:spPr>
          <a:xfrm>
            <a:off x="2754003" y="4827575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14.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Ajout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de </a:t>
            </a:r>
            <a:r>
              <a:rPr lang="en-GB" sz="85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catégorie</a:t>
            </a: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 (Microservices)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Résultats (microservice)</a:t>
            </a:r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0" y="1147225"/>
            <a:ext cx="4382225" cy="3410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8;p24">
            <a:extLst>
              <a:ext uri="{FF2B5EF4-FFF2-40B4-BE49-F238E27FC236}">
                <a16:creationId xmlns:a16="http://schemas.microsoft.com/office/drawing/2014/main" id="{38616F76-3B87-4654-BA30-A7C863765F81}"/>
              </a:ext>
            </a:extLst>
          </p:cNvPr>
          <p:cNvSpPr txBox="1"/>
          <p:nvPr/>
        </p:nvSpPr>
        <p:spPr>
          <a:xfrm>
            <a:off x="1558249" y="4616559"/>
            <a:ext cx="265200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Verdana"/>
              </a:rPr>
              <a:t>Fig. 15. HTTP Request 500 (Microservices)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775475" y="1361050"/>
            <a:ext cx="5499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Architecture monolithique: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Exigeante dans l’usage du CPU.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L’application est saturée en cas de surcharge d’une fonctionnalité.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Architecture microservices: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Seulement les services en utilisation sont saturés en cas de surcharge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Peut on conclure 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Autres types de tests de performance  (Test d’endurance, test de volume, test d’évolutivité)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25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270150" y="1084200"/>
            <a:ext cx="8721900" cy="3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[1]  CHAKRAY. </a:t>
            </a:r>
            <a:r>
              <a:rPr lang="en-GB" sz="1000" i="1">
                <a:solidFill>
                  <a:schemeClr val="dk1"/>
                </a:solidFill>
              </a:rPr>
              <a:t>DevOps: architecture monolithique vs microservices</a:t>
            </a:r>
            <a:r>
              <a:rPr lang="en-GB" sz="1000">
                <a:solidFill>
                  <a:schemeClr val="dk1"/>
                </a:solidFill>
              </a:rPr>
              <a:t>. 2021. Disponible sur: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https://www.chakray.com/fr/devops-architecture-monolithique-vs-microservices/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[2] Doucet,J. Niveau, R. architecture. </a:t>
            </a:r>
            <a:r>
              <a:rPr lang="en-GB" sz="1000" i="1">
                <a:solidFill>
                  <a:schemeClr val="dk1"/>
                </a:solidFill>
              </a:rPr>
              <a:t>Les nouvelles architectures logicielles</a:t>
            </a:r>
            <a:r>
              <a:rPr lang="en-GB" sz="1000">
                <a:solidFill>
                  <a:schemeClr val="dk1"/>
                </a:solidFill>
              </a:rPr>
              <a:t>. 2022. Disponible sur: </a:t>
            </a:r>
            <a:r>
              <a:rPr lang="en-GB" sz="1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https://blog.engineering.publicissapient.fr/wp-content/uploads/2016/01/Microservices-Programmez1.pdf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[3] Lemagit. Architetcure monolithique vs microservices: avantages et inconvénients. 2021. Disponible sur: </a:t>
            </a:r>
            <a:r>
              <a:rPr lang="en-GB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https://www.lemagit.fr/conseil/Architecture-monolithique-vs-microservices-avantages-et-inconvenients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[4] Mavogel. Github.</a:t>
            </a:r>
            <a:r>
              <a:rPr lang="en-GB" sz="1000" i="1">
                <a:solidFill>
                  <a:schemeClr val="dk1"/>
                </a:solidFill>
              </a:rPr>
              <a:t> vis-lab</a:t>
            </a:r>
            <a:r>
              <a:rPr lang="en-GB" sz="1000">
                <a:solidFill>
                  <a:schemeClr val="dk1"/>
                </a:solidFill>
              </a:rPr>
              <a:t>. 2020. Disponible sur: </a:t>
            </a:r>
            <a:r>
              <a:rPr lang="en-GB" sz="1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https://github.com/mavogel/vis-lab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[5] Docker. </a:t>
            </a:r>
            <a:r>
              <a:rPr lang="en-GB" sz="1000" i="1">
                <a:solidFill>
                  <a:schemeClr val="dk1"/>
                </a:solidFill>
              </a:rPr>
              <a:t>Deploy a stack to a swarm</a:t>
            </a:r>
            <a:r>
              <a:rPr lang="en-GB" sz="1000">
                <a:solidFill>
                  <a:schemeClr val="dk1"/>
                </a:solidFill>
              </a:rPr>
              <a:t>. 2022. Disponible sur: </a:t>
            </a:r>
            <a:r>
              <a:rPr lang="en-GB" sz="1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https://docs.docker.com/engine/swarm/stack-deploy/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[6] APACHE. </a:t>
            </a:r>
            <a:r>
              <a:rPr lang="en-GB" sz="1000" i="1">
                <a:solidFill>
                  <a:schemeClr val="dk1"/>
                </a:solidFill>
              </a:rPr>
              <a:t>Apache JMeter</a:t>
            </a:r>
            <a:r>
              <a:rPr lang="en-GB" sz="1000">
                <a:solidFill>
                  <a:schemeClr val="dk1"/>
                </a:solidFill>
              </a:rPr>
              <a:t>. 2021. Disponible sur: </a:t>
            </a:r>
            <a:r>
              <a:rPr lang="en-GB" sz="10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https://jmeter.apache.org/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[7] Linuxadictos. Docker: tout sur les conteneurs. 2021. Disponible sur: </a:t>
            </a:r>
            <a:r>
              <a:rPr lang="en-GB" sz="10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https://www.linuxadictos.com/fr/docker-i-qu%27est-ce-que-savoir-la-baleine.html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[8]  Forbes. </a:t>
            </a:r>
            <a:r>
              <a:rPr lang="en-GB" sz="1000">
                <a:solidFill>
                  <a:schemeClr val="dk1"/>
                </a:solidFill>
                <a:highlight>
                  <a:srgbClr val="FCFCFC"/>
                </a:highlight>
              </a:rPr>
              <a:t>Beginner's Guide: How To Install Ubuntu Linux 18.04 LTS. 2018. Disponible sur: </a:t>
            </a:r>
            <a:r>
              <a:rPr lang="en-GB" sz="1000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https://www.forbes.com/sites/jasonevangelho/2018/08/29/beginners-guide-how-to-install-ubuntu-linux/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[9] Betanews.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Red Hat Enterprise Linux 9 Beta -- more features for users, fewer headaches for admins.</a:t>
            </a:r>
            <a:r>
              <a:rPr lang="en-GB" sz="1000">
                <a:solidFill>
                  <a:schemeClr val="dk1"/>
                </a:solidFill>
              </a:rPr>
              <a:t> 2022. Disponible sur: https://betanews.com/2021/11/03/red-hat-enterprise-linux-9-beta/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11700" y="252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Références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Lien de la vidéo</a:t>
            </a:r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https://youtu.be/C04-8vJumeA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508785" y="1111301"/>
            <a:ext cx="7590186" cy="394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			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 </a:t>
            </a: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Monolitique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               p4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 </a:t>
            </a: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Microservices                                                                                      p5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Monolithique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 Microservices                                                                                     p6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 </a:t>
            </a: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choisir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                                                                                                            p7                                                     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Expérimentation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                               p8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5.1 Configurations et Installations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p10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5.2 Plan de tests avec </a:t>
            </a: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Jmeter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             p12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5.3 </a:t>
            </a: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                                                                                            p13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	                     	                                                                        p24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Références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p25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Lien de la video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GB" sz="1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                                     p26</a:t>
            </a:r>
            <a:endParaRPr lang="en-C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562070" y="123879"/>
            <a:ext cx="78750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98700" y="1420000"/>
            <a:ext cx="5710200" cy="26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 err="1"/>
              <a:t>Objectifs</a:t>
            </a:r>
            <a:r>
              <a:rPr lang="en-GB" sz="1500" b="1" dirty="0"/>
              <a:t>:</a:t>
            </a:r>
            <a:endParaRPr sz="1500" b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solidFill>
                  <a:schemeClr val="tx1"/>
                </a:solidFill>
              </a:rPr>
              <a:t>Vis-lab : application de commerce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ligne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700" dirty="0">
                <a:solidFill>
                  <a:schemeClr val="tx1"/>
                </a:solidFill>
              </a:rPr>
              <a:t>[4]</a:t>
            </a:r>
            <a:endParaRPr sz="7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tx1"/>
                </a:solidFill>
              </a:rPr>
              <a:t>Comparaison</a:t>
            </a:r>
            <a:r>
              <a:rPr lang="en-GB" dirty="0">
                <a:solidFill>
                  <a:schemeClr val="tx1"/>
                </a:solidFill>
              </a:rPr>
              <a:t> de haut </a:t>
            </a:r>
            <a:r>
              <a:rPr lang="en-GB" dirty="0" err="1">
                <a:solidFill>
                  <a:schemeClr val="tx1"/>
                </a:solidFill>
              </a:rPr>
              <a:t>niveau</a:t>
            </a:r>
            <a:r>
              <a:rPr lang="en-GB" dirty="0">
                <a:solidFill>
                  <a:schemeClr val="tx1"/>
                </a:solidFill>
              </a:rPr>
              <a:t> entre </a:t>
            </a:r>
            <a:r>
              <a:rPr lang="en-GB" dirty="0" err="1">
                <a:solidFill>
                  <a:schemeClr val="tx1"/>
                </a:solidFill>
              </a:rPr>
              <a:t>l’architecture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monolithique</a:t>
            </a:r>
            <a:r>
              <a:rPr lang="en-GB" dirty="0">
                <a:solidFill>
                  <a:schemeClr val="tx1"/>
                </a:solidFill>
              </a:rPr>
              <a:t> et microservices de Vis-lab.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tx1"/>
                </a:solidFill>
              </a:rPr>
              <a:t>Comparaison</a:t>
            </a:r>
            <a:r>
              <a:rPr lang="en-GB" dirty="0">
                <a:solidFill>
                  <a:schemeClr val="tx1"/>
                </a:solidFill>
              </a:rPr>
              <a:t> des performances (CPU) 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>
                <a:solidFill>
                  <a:schemeClr val="tx1"/>
                </a:solidFill>
              </a:rPr>
              <a:t>Outil</a:t>
            </a:r>
            <a:r>
              <a:rPr lang="en-GB" dirty="0">
                <a:solidFill>
                  <a:schemeClr val="tx1"/>
                </a:solidFill>
              </a:rPr>
              <a:t> de test de surcharge (JMeter) </a:t>
            </a:r>
            <a:r>
              <a:rPr lang="en-GB" sz="700" dirty="0">
                <a:solidFill>
                  <a:schemeClr val="tx1"/>
                </a:solidFill>
              </a:rPr>
              <a:t>[6]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 idx="4294967295"/>
          </p:nvPr>
        </p:nvSpPr>
        <p:spPr>
          <a:xfrm>
            <a:off x="3283123" y="410917"/>
            <a:ext cx="34719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Introduction</a:t>
            </a:r>
            <a:endParaRPr sz="25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846291" y="1295681"/>
            <a:ext cx="375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Source Sans Pro"/>
                <a:ea typeface="Source Sans Pro"/>
                <a:cs typeface="Source Sans Pro"/>
                <a:sym typeface="Source Sans Pro"/>
              </a:rPr>
              <a:t>Architecture monolithique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429815" y="204934"/>
            <a:ext cx="4939800" cy="46305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551341" y="-15"/>
            <a:ext cx="2710500" cy="2540400"/>
          </a:xfrm>
          <a:prstGeom prst="ellips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899068" y="862846"/>
            <a:ext cx="2710500" cy="2540400"/>
          </a:xfrm>
          <a:prstGeom prst="ellips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325896" y="2287505"/>
            <a:ext cx="2710500" cy="2540400"/>
          </a:xfrm>
          <a:prstGeom prst="ellips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754625" y="2287623"/>
            <a:ext cx="2710500" cy="2540400"/>
          </a:xfrm>
          <a:prstGeom prst="ellips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2264734" y="862810"/>
            <a:ext cx="2710532" cy="2540501"/>
            <a:chOff x="2591728" y="1143012"/>
            <a:chExt cx="2166000" cy="2166000"/>
          </a:xfrm>
        </p:grpSpPr>
        <p:sp>
          <p:nvSpPr>
            <p:cNvPr id="129" name="Google Shape;129;p18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2649073" y="1894859"/>
              <a:ext cx="1662300" cy="6615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4300092" y="1803884"/>
            <a:ext cx="1331400" cy="13200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Monolithique</a:t>
            </a:r>
            <a:endParaRPr sz="900"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l="8563" t="22302" r="55917" b="12465"/>
          <a:stretch/>
        </p:blipFill>
        <p:spPr>
          <a:xfrm>
            <a:off x="4274475" y="1803875"/>
            <a:ext cx="1382700" cy="1320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18"/>
          <p:cNvSpPr txBox="1"/>
          <p:nvPr/>
        </p:nvSpPr>
        <p:spPr>
          <a:xfrm>
            <a:off x="2300550" y="1495575"/>
            <a:ext cx="19008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- Petite équipe de développeur (connaissance absolue)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[3]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096075" y="3570100"/>
            <a:ext cx="19008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Interface utilisateur, logique et données combinés sur une même plateforme [3]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40725" y="3123875"/>
            <a:ext cx="19335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</a:rPr>
              <a:t>- Un seuil programme (base de code commun) avec composants fortement liés. [1]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708775" y="1686275"/>
            <a:ext cx="19008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Peut être paqueté comme une seul module, cela simplifie le déploiement. [3]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907300" y="148475"/>
            <a:ext cx="1998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Modification ou échec d’un composant peut nuire à tout le système [2]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 idx="4294967295"/>
          </p:nvPr>
        </p:nvSpPr>
        <p:spPr>
          <a:xfrm>
            <a:off x="68725" y="338400"/>
            <a:ext cx="32865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-GB"/>
              <a:t>Architecture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Monolithique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2977329" y="523911"/>
            <a:ext cx="33834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Introduction</a:t>
            </a:r>
            <a:endParaRPr sz="250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551595" y="1393613"/>
            <a:ext cx="365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Source Sans Pro"/>
                <a:ea typeface="Source Sans Pro"/>
                <a:cs typeface="Source Sans Pro"/>
                <a:sym typeface="Source Sans Pro"/>
              </a:rPr>
              <a:t>Architecture microservices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61590" y="842207"/>
            <a:ext cx="33834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Introduction</a:t>
            </a:r>
            <a:endParaRPr sz="2500"/>
          </a:p>
        </p:txBody>
      </p:sp>
      <p:sp>
        <p:nvSpPr>
          <p:cNvPr id="147" name="Google Shape;147;p19"/>
          <p:cNvSpPr txBox="1"/>
          <p:nvPr/>
        </p:nvSpPr>
        <p:spPr>
          <a:xfrm>
            <a:off x="2551595" y="1393613"/>
            <a:ext cx="365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Source Sans Pro"/>
                <a:ea typeface="Source Sans Pro"/>
                <a:cs typeface="Source Sans Pro"/>
                <a:sym typeface="Source Sans Pro"/>
              </a:rPr>
              <a:t>Architecture monolithique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1893" y="265995"/>
            <a:ext cx="4814400" cy="45519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238328" y="5"/>
            <a:ext cx="2641500" cy="2617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339678" y="968053"/>
            <a:ext cx="2769000" cy="2497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993161" y="2368475"/>
            <a:ext cx="2641500" cy="2497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461943" y="2368591"/>
            <a:ext cx="2641500" cy="2497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984541" y="968074"/>
            <a:ext cx="2641437" cy="2497181"/>
            <a:chOff x="2591728" y="1143012"/>
            <a:chExt cx="2166000" cy="2166000"/>
          </a:xfrm>
        </p:grpSpPr>
        <p:sp>
          <p:nvSpPr>
            <p:cNvPr id="154" name="Google Shape;154;p19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649073" y="1894859"/>
              <a:ext cx="1662300" cy="661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3968450" y="1886225"/>
            <a:ext cx="1313700" cy="13044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Microservices</a:t>
            </a:r>
            <a:endParaRPr sz="800" b="1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l="54336" t="21803" r="7489" b="7634"/>
          <a:stretch/>
        </p:blipFill>
        <p:spPr>
          <a:xfrm>
            <a:off x="3882200" y="1886225"/>
            <a:ext cx="1422000" cy="13662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19"/>
          <p:cNvSpPr txBox="1"/>
          <p:nvPr/>
        </p:nvSpPr>
        <p:spPr>
          <a:xfrm>
            <a:off x="1938053" y="1668989"/>
            <a:ext cx="20304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Chaque composant considéré comme une application distincte en cours d’exécution</a:t>
            </a: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[1]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610102" y="379888"/>
            <a:ext cx="20304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Isole les différents composants d’une application [1]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04200" y="1619950"/>
            <a:ext cx="19509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Division des composantes à l’aide de services découplés et connectés grâce à des API. [3]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75408" y="3114413"/>
            <a:ext cx="21735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Base de données séparée pour avoir différentes bases de données pour différents composants de l’application [3]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0" y="3190625"/>
            <a:ext cx="21381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Favorise le développement et maintenabilité, car chaque service est développé de façon indépendante. [3]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28600" y="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Architecture 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Microservice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7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316675" y="149750"/>
            <a:ext cx="56415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Monolithique vs Microservices</a:t>
            </a:r>
            <a:endParaRPr/>
          </a:p>
        </p:txBody>
      </p:sp>
      <p:graphicFrame>
        <p:nvGraphicFramePr>
          <p:cNvPr id="170" name="Google Shape;170;p20"/>
          <p:cNvGraphicFramePr/>
          <p:nvPr/>
        </p:nvGraphicFramePr>
        <p:xfrm>
          <a:off x="359000" y="981055"/>
          <a:ext cx="8267725" cy="3936781"/>
        </p:xfrm>
        <a:graphic>
          <a:graphicData uri="http://schemas.openxmlformats.org/drawingml/2006/table">
            <a:tbl>
              <a:tblPr>
                <a:noFill/>
                <a:tableStyleId>{7940F936-A556-475B-8C8B-3B3471B02766}</a:tableStyleId>
              </a:tblPr>
              <a:tblGrid>
                <a:gridCol w="118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Critère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Architecture Monolithique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Architecture en Microservices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Efficacité</a:t>
                      </a:r>
                      <a:endParaRPr sz="11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Programme efficace, les composants partage la mémoire vive  = rapide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[3]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Délai associé aux réseau, mais distribution de charges selon le service, contrôle plus granulaires des performances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[3]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Maintenabilité</a:t>
                      </a:r>
                      <a:endParaRPr sz="11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 modifications apportés aux composants =  ensemble de l’application doit être reconstruite et redéployée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[1]</a:t>
                      </a:r>
                      <a:endParaRPr sz="7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Impossible de réutiliser des parties du système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Migration du système = Grand risque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Frais croissant pour la maintenance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 modifications apportés aux composants =  seulement microservices  concerné qui est redéployée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[1]</a:t>
                      </a:r>
                      <a:endParaRPr sz="7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Grande possibilité de réutilisation du code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Migration du système = Risque minime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Frais minime pour la maintenance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Fiabilité</a:t>
                      </a:r>
                      <a:endParaRPr sz="11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 bogue bloque l’application complète et empêche l’avancement du développement. Mauvaise tolérance aux pannes.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[3]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 bogue ne bloque pas l’application complète. Grande tolérance aux pannes.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[3]</a:t>
                      </a:r>
                      <a:endParaRPr sz="7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Sécurité</a:t>
                      </a:r>
                      <a:endParaRPr sz="11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Très sécuritaire, pas de possibilité d’attaque externe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Source Sans Pro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Peu sécuritaire,  système distribué = risque d’attaques</a:t>
                      </a:r>
                      <a:endParaRPr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8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155450" y="251575"/>
            <a:ext cx="64965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Comment choisir? 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185075" y="1435325"/>
            <a:ext cx="64539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Architecture Monolithique: </a:t>
            </a:r>
            <a:endParaRPr sz="15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Application simple et petite avec une petite équipe de développeur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Changement peu fréquent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Équipe sans expertise dans les architectures distribuées. </a:t>
            </a:r>
            <a:r>
              <a:rPr lang="en-GB" sz="700"/>
              <a:t>[3]</a:t>
            </a:r>
            <a:endParaRPr sz="70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242550" y="2889025"/>
            <a:ext cx="5969100" cy="15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35" b="1" dirty="0"/>
              <a:t>Architecture </a:t>
            </a:r>
            <a:r>
              <a:rPr lang="en-GB" sz="1635" b="1" dirty="0" err="1"/>
              <a:t>en</a:t>
            </a:r>
            <a:r>
              <a:rPr lang="en-GB" sz="1635" b="1" dirty="0"/>
              <a:t> </a:t>
            </a:r>
            <a:r>
              <a:rPr lang="en-GB" sz="1635" b="1" dirty="0" err="1"/>
              <a:t>Miroservices</a:t>
            </a:r>
            <a:r>
              <a:rPr lang="en-GB" sz="1635" b="1" dirty="0"/>
              <a:t>: </a:t>
            </a:r>
            <a:endParaRPr sz="1635" b="1" dirty="0"/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GB" dirty="0"/>
              <a:t>Application </a:t>
            </a:r>
            <a:r>
              <a:rPr lang="en-GB" dirty="0" err="1"/>
              <a:t>grande</a:t>
            </a:r>
            <a:r>
              <a:rPr lang="en-GB" dirty="0"/>
              <a:t> et </a:t>
            </a:r>
            <a:r>
              <a:rPr lang="en-GB" dirty="0" err="1"/>
              <a:t>complexe</a:t>
            </a:r>
            <a:endParaRPr dirty="0"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 dirty="0" err="1"/>
              <a:t>Fonctionnalitées</a:t>
            </a:r>
            <a:r>
              <a:rPr lang="en-GB" dirty="0"/>
              <a:t> </a:t>
            </a:r>
            <a:r>
              <a:rPr lang="en-GB" dirty="0" err="1"/>
              <a:t>fortement</a:t>
            </a:r>
            <a:r>
              <a:rPr lang="en-GB" dirty="0"/>
              <a:t> </a:t>
            </a:r>
            <a:r>
              <a:rPr lang="en-GB" dirty="0" err="1"/>
              <a:t>dépendantes</a:t>
            </a:r>
            <a:endParaRPr dirty="0"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 dirty="0" err="1"/>
              <a:t>Changement</a:t>
            </a:r>
            <a:r>
              <a:rPr lang="en-GB" dirty="0"/>
              <a:t> </a:t>
            </a:r>
            <a:r>
              <a:rPr lang="en-GB" dirty="0" err="1"/>
              <a:t>fréquents</a:t>
            </a:r>
            <a:endParaRPr dirty="0"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 dirty="0" err="1"/>
              <a:t>Développeurs</a:t>
            </a:r>
            <a:r>
              <a:rPr lang="en-GB" dirty="0"/>
              <a:t> avec expertise pour  les architectures </a:t>
            </a:r>
            <a:r>
              <a:rPr lang="en-GB" dirty="0" err="1"/>
              <a:t>distribuées</a:t>
            </a:r>
            <a:endParaRPr lang="en-GB" dirty="0"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 dirty="0"/>
              <a:t>Bonne infrastructure pour le </a:t>
            </a:r>
            <a:r>
              <a:rPr lang="en-GB" dirty="0" err="1"/>
              <a:t>déploiement</a:t>
            </a:r>
            <a:r>
              <a:rPr lang="en-GB" dirty="0"/>
              <a:t>  </a:t>
            </a:r>
            <a:r>
              <a:rPr lang="en-GB" sz="750" dirty="0"/>
              <a:t>[3]</a:t>
            </a:r>
            <a:endParaRPr sz="750" dirty="0"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l="8563" t="22302" r="55917" b="12465"/>
          <a:stretch/>
        </p:blipFill>
        <p:spPr>
          <a:xfrm>
            <a:off x="6854125" y="1251750"/>
            <a:ext cx="1382700" cy="13200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l="54336" t="21803" r="7489" b="7634"/>
          <a:stretch/>
        </p:blipFill>
        <p:spPr>
          <a:xfrm>
            <a:off x="6485734" y="3081025"/>
            <a:ext cx="1422000" cy="13662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Expérimentation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10225" y="1296450"/>
            <a:ext cx="4278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5.1 Configurations et Installation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5.2 Plan de tests avec JMeter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5.3 Résultats</a:t>
            </a:r>
            <a:endParaRPr sz="1900"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1246</Words>
  <Application>Microsoft Office PowerPoint</Application>
  <PresentationFormat>On-screen Show (16:9)</PresentationFormat>
  <Paragraphs>201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Economica</vt:lpstr>
      <vt:lpstr>Open Sans</vt:lpstr>
      <vt:lpstr>Josefin Sans</vt:lpstr>
      <vt:lpstr>Source Sans Pro</vt:lpstr>
      <vt:lpstr>Montserrat</vt:lpstr>
      <vt:lpstr>Roboto</vt:lpstr>
      <vt:lpstr>Luxe</vt:lpstr>
      <vt:lpstr>Comparaison entre architectures monolithiques et microservices</vt:lpstr>
      <vt:lpstr>Membres de l’équipe</vt:lpstr>
      <vt:lpstr>Plan</vt:lpstr>
      <vt:lpstr>Introduction</vt:lpstr>
      <vt:lpstr>Introduction</vt:lpstr>
      <vt:lpstr>Introduction</vt:lpstr>
      <vt:lpstr>3. Monolithique vs Microservices</vt:lpstr>
      <vt:lpstr>4. Comment choisir? </vt:lpstr>
      <vt:lpstr>5. Expérimentation</vt:lpstr>
      <vt:lpstr>5.1 Configurations et installations</vt:lpstr>
      <vt:lpstr>5.1Configurations et Installations (suite)</vt:lpstr>
      <vt:lpstr>5.2 Plan de test JMeter</vt:lpstr>
      <vt:lpstr>Fonctionnalités testées</vt:lpstr>
      <vt:lpstr>Récupération des données</vt:lpstr>
      <vt:lpstr>1. Ajout de produit (Monolithique)</vt:lpstr>
      <vt:lpstr>1. Ajout de produit (Microservices)</vt:lpstr>
      <vt:lpstr>2. Création d’un utilisateur (Monolithique)</vt:lpstr>
      <vt:lpstr>2. Création d’un utilisateur (Microservices)</vt:lpstr>
      <vt:lpstr>3. Recherche de produit (Monolithique)</vt:lpstr>
      <vt:lpstr>3. Recherche de produit (Microservices)</vt:lpstr>
      <vt:lpstr>4. Ajout de catégorie (Monolithique)</vt:lpstr>
      <vt:lpstr>4. Ajout de catégorie (Microservices)</vt:lpstr>
      <vt:lpstr>Résultats (microservice)</vt:lpstr>
      <vt:lpstr>Conclusion</vt:lpstr>
      <vt:lpstr>Références</vt:lpstr>
      <vt:lpstr>Lien de la vidéo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entre architectures monolithiques et microservices</dc:title>
  <dc:creator>marsou sofia</dc:creator>
  <cp:lastModifiedBy>marsou sofia</cp:lastModifiedBy>
  <cp:revision>3</cp:revision>
  <dcterms:modified xsi:type="dcterms:W3CDTF">2022-04-21T23:49:57Z</dcterms:modified>
</cp:coreProperties>
</file>