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1.xml" ContentType="application/inkml+xml"/>
  <Override PartName="/ppt/ink/ink2.xml" ContentType="application/inkml+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73" r:id="rId3"/>
    <p:sldId id="257" r:id="rId4"/>
    <p:sldId id="258" r:id="rId5"/>
    <p:sldId id="262" r:id="rId6"/>
    <p:sldId id="260" r:id="rId7"/>
    <p:sldId id="261" r:id="rId8"/>
    <p:sldId id="263" r:id="rId9"/>
    <p:sldId id="264" r:id="rId10"/>
    <p:sldId id="266" r:id="rId11"/>
    <p:sldId id="267" r:id="rId12"/>
    <p:sldId id="268" r:id="rId13"/>
    <p:sldId id="269" r:id="rId14"/>
    <p:sldId id="272"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5377" autoAdjust="0"/>
  </p:normalViewPr>
  <p:slideViewPr>
    <p:cSldViewPr snapToGrid="0">
      <p:cViewPr varScale="1">
        <p:scale>
          <a:sx n="122" d="100"/>
          <a:sy n="122" d="100"/>
        </p:scale>
        <p:origin x="8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9T15:58:35.210"/>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1,'56'0,"97"15,-25-1,-10-2,-49-4,-42-6,1 2,44 11,-42-7,1-1,-1-2,44 3,93-6,-148-3,8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9T15:58:38.145"/>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27,'50'0,"54"1,129-16,-127 5,173 8,-137 4,-73-2,-37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E1F350-777B-47A9-93DF-DEA13703B54A}" type="datetimeFigureOut">
              <a:rPr lang="de-AT" smtClean="0"/>
              <a:t>30.05.2022</a:t>
            </a:fld>
            <a:endParaRPr lang="de-AT"/>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136702-DFDA-4A82-A734-36D5A959112D}" type="slidenum">
              <a:rPr lang="de-AT" smtClean="0"/>
              <a:t>‹Nr.›</a:t>
            </a:fld>
            <a:endParaRPr lang="de-AT"/>
          </a:p>
        </p:txBody>
      </p:sp>
    </p:spTree>
    <p:extLst>
      <p:ext uri="{BB962C8B-B14F-4D97-AF65-F5344CB8AC3E}">
        <p14:creationId xmlns:p14="http://schemas.microsoft.com/office/powerpoint/2010/main" val="1179598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40136702-DFDA-4A82-A734-36D5A959112D}" type="slidenum">
              <a:rPr lang="de-AT" smtClean="0"/>
              <a:t>1</a:t>
            </a:fld>
            <a:endParaRPr lang="de-AT"/>
          </a:p>
        </p:txBody>
      </p:sp>
    </p:spTree>
    <p:extLst>
      <p:ext uri="{BB962C8B-B14F-4D97-AF65-F5344CB8AC3E}">
        <p14:creationId xmlns:p14="http://schemas.microsoft.com/office/powerpoint/2010/main" val="887245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Der </a:t>
            </a:r>
            <a:r>
              <a:rPr lang="de-AT" dirty="0" err="1"/>
              <a:t>product-backlog</a:t>
            </a:r>
            <a:r>
              <a:rPr lang="de-AT" dirty="0"/>
              <a:t> sieht dementsprechend ziemlich simpel aus. </a:t>
            </a:r>
          </a:p>
        </p:txBody>
      </p:sp>
      <p:sp>
        <p:nvSpPr>
          <p:cNvPr id="4" name="Foliennummernplatzhalter 3"/>
          <p:cNvSpPr>
            <a:spLocks noGrp="1"/>
          </p:cNvSpPr>
          <p:nvPr>
            <p:ph type="sldNum" sz="quarter" idx="5"/>
          </p:nvPr>
        </p:nvSpPr>
        <p:spPr/>
        <p:txBody>
          <a:bodyPr/>
          <a:lstStyle/>
          <a:p>
            <a:fld id="{40136702-DFDA-4A82-A734-36D5A959112D}" type="slidenum">
              <a:rPr lang="de-AT" smtClean="0"/>
              <a:t>10</a:t>
            </a:fld>
            <a:endParaRPr lang="de-AT"/>
          </a:p>
        </p:txBody>
      </p:sp>
    </p:spTree>
    <p:extLst>
      <p:ext uri="{BB962C8B-B14F-4D97-AF65-F5344CB8AC3E}">
        <p14:creationId xmlns:p14="http://schemas.microsoft.com/office/powerpoint/2010/main" val="3588580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Aber der Zeitplan war dichtgedrängt. Wir hatten je eine Woche für </a:t>
            </a:r>
            <a:r>
              <a:rPr lang="de-AT" dirty="0" err="1"/>
              <a:t>html</a:t>
            </a:r>
            <a:r>
              <a:rPr lang="de-AT" dirty="0"/>
              <a:t> und </a:t>
            </a:r>
            <a:r>
              <a:rPr lang="de-AT" dirty="0" err="1"/>
              <a:t>css</a:t>
            </a:r>
            <a:r>
              <a:rPr lang="de-AT" dirty="0"/>
              <a:t> und jeweils 2 Wochen für JavaScript und Angular eingeplant.</a:t>
            </a:r>
          </a:p>
        </p:txBody>
      </p:sp>
      <p:sp>
        <p:nvSpPr>
          <p:cNvPr id="4" name="Foliennummernplatzhalter 3"/>
          <p:cNvSpPr>
            <a:spLocks noGrp="1"/>
          </p:cNvSpPr>
          <p:nvPr>
            <p:ph type="sldNum" sz="quarter" idx="5"/>
          </p:nvPr>
        </p:nvSpPr>
        <p:spPr/>
        <p:txBody>
          <a:bodyPr/>
          <a:lstStyle/>
          <a:p>
            <a:fld id="{40136702-DFDA-4A82-A734-36D5A959112D}" type="slidenum">
              <a:rPr lang="de-AT" smtClean="0"/>
              <a:t>11</a:t>
            </a:fld>
            <a:endParaRPr lang="de-AT"/>
          </a:p>
        </p:txBody>
      </p:sp>
    </p:spTree>
    <p:extLst>
      <p:ext uri="{BB962C8B-B14F-4D97-AF65-F5344CB8AC3E}">
        <p14:creationId xmlns:p14="http://schemas.microsoft.com/office/powerpoint/2010/main" val="20578309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Alle unsere Teammitglieder haben Demoseiten erstellt, um unseren Fortschritt zu zeigen. Hier die Seite vom Aldin.</a:t>
            </a:r>
          </a:p>
          <a:p>
            <a:r>
              <a:rPr lang="de-AT" dirty="0"/>
              <a:t>Wir hatten die Seite mit funktionierendem Backend geplant.</a:t>
            </a:r>
          </a:p>
        </p:txBody>
      </p:sp>
      <p:sp>
        <p:nvSpPr>
          <p:cNvPr id="4" name="Foliennummernplatzhalter 3"/>
          <p:cNvSpPr>
            <a:spLocks noGrp="1"/>
          </p:cNvSpPr>
          <p:nvPr>
            <p:ph type="sldNum" sz="quarter" idx="5"/>
          </p:nvPr>
        </p:nvSpPr>
        <p:spPr/>
        <p:txBody>
          <a:bodyPr/>
          <a:lstStyle/>
          <a:p>
            <a:fld id="{40136702-DFDA-4A82-A734-36D5A959112D}" type="slidenum">
              <a:rPr lang="de-AT" smtClean="0"/>
              <a:t>12</a:t>
            </a:fld>
            <a:endParaRPr lang="de-AT"/>
          </a:p>
        </p:txBody>
      </p:sp>
    </p:spTree>
    <p:extLst>
      <p:ext uri="{BB962C8B-B14F-4D97-AF65-F5344CB8AC3E}">
        <p14:creationId xmlns:p14="http://schemas.microsoft.com/office/powerpoint/2010/main" val="3768154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Im Backend gibt es nur zwei Entitäten, Bike und Shop in einer 1:n Beziehung. Die Rest-</a:t>
            </a:r>
            <a:r>
              <a:rPr lang="de-AT" dirty="0" err="1"/>
              <a:t>Api</a:t>
            </a:r>
            <a:r>
              <a:rPr lang="de-AT" dirty="0"/>
              <a:t> sendet die Daten nach außen. </a:t>
            </a:r>
          </a:p>
        </p:txBody>
      </p:sp>
      <p:sp>
        <p:nvSpPr>
          <p:cNvPr id="4" name="Foliennummernplatzhalter 3"/>
          <p:cNvSpPr>
            <a:spLocks noGrp="1"/>
          </p:cNvSpPr>
          <p:nvPr>
            <p:ph type="sldNum" sz="quarter" idx="5"/>
          </p:nvPr>
        </p:nvSpPr>
        <p:spPr/>
        <p:txBody>
          <a:bodyPr/>
          <a:lstStyle/>
          <a:p>
            <a:fld id="{40136702-DFDA-4A82-A734-36D5A959112D}" type="slidenum">
              <a:rPr lang="de-AT" smtClean="0"/>
              <a:t>13</a:t>
            </a:fld>
            <a:endParaRPr lang="de-AT"/>
          </a:p>
        </p:txBody>
      </p:sp>
    </p:spTree>
    <p:extLst>
      <p:ext uri="{BB962C8B-B14F-4D97-AF65-F5344CB8AC3E}">
        <p14:creationId xmlns:p14="http://schemas.microsoft.com/office/powerpoint/2010/main" val="27605438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Mit multiple </a:t>
            </a:r>
            <a:r>
              <a:rPr lang="de-AT" dirty="0" err="1"/>
              <a:t>startup</a:t>
            </a:r>
            <a:r>
              <a:rPr lang="de-AT" dirty="0"/>
              <a:t> wird Rest-</a:t>
            </a:r>
            <a:r>
              <a:rPr lang="de-AT" dirty="0" err="1"/>
              <a:t>Api</a:t>
            </a:r>
            <a:r>
              <a:rPr lang="de-AT" dirty="0"/>
              <a:t> und der Angular Client in Tandem gestartet. Und nach Zuweisung der Portnummer werden die Daten auch übertragen.</a:t>
            </a:r>
          </a:p>
          <a:p>
            <a:pPr marL="0" marR="0" lvl="0" indent="0" algn="l" defTabSz="914400" rtl="0" eaLnBrk="1" fontAlgn="auto" latinLnBrk="0" hangingPunct="1">
              <a:lnSpc>
                <a:spcPct val="100000"/>
              </a:lnSpc>
              <a:spcBef>
                <a:spcPts val="0"/>
              </a:spcBef>
              <a:spcAft>
                <a:spcPts val="0"/>
              </a:spcAft>
              <a:buClrTx/>
              <a:buSzTx/>
              <a:buFontTx/>
              <a:buNone/>
              <a:tabLst/>
              <a:defRPr/>
            </a:pPr>
            <a:r>
              <a:rPr lang="de-AT" dirty="0"/>
              <a:t>Wir sind aber nicht weit genug gekommen, dass Angular auch tatsächlich mit den Daten arbeitet. Unsere Angular-Website ist derzeit immer noch </a:t>
            </a:r>
            <a:r>
              <a:rPr lang="de-AT" dirty="0" err="1"/>
              <a:t>hard-coded</a:t>
            </a:r>
            <a:r>
              <a:rPr lang="de-AT" dirty="0"/>
              <a:t>.</a:t>
            </a:r>
          </a:p>
        </p:txBody>
      </p:sp>
      <p:sp>
        <p:nvSpPr>
          <p:cNvPr id="4" name="Foliennummernplatzhalter 3"/>
          <p:cNvSpPr>
            <a:spLocks noGrp="1"/>
          </p:cNvSpPr>
          <p:nvPr>
            <p:ph type="sldNum" sz="quarter" idx="5"/>
          </p:nvPr>
        </p:nvSpPr>
        <p:spPr/>
        <p:txBody>
          <a:bodyPr/>
          <a:lstStyle/>
          <a:p>
            <a:fld id="{40136702-DFDA-4A82-A734-36D5A959112D}" type="slidenum">
              <a:rPr lang="de-AT" smtClean="0"/>
              <a:t>14</a:t>
            </a:fld>
            <a:endParaRPr lang="de-AT"/>
          </a:p>
        </p:txBody>
      </p:sp>
    </p:spTree>
    <p:extLst>
      <p:ext uri="{BB962C8B-B14F-4D97-AF65-F5344CB8AC3E}">
        <p14:creationId xmlns:p14="http://schemas.microsoft.com/office/powerpoint/2010/main" val="5544207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40136702-DFDA-4A82-A734-36D5A959112D}" type="slidenum">
              <a:rPr lang="de-AT" smtClean="0"/>
              <a:t>15</a:t>
            </a:fld>
            <a:endParaRPr lang="de-AT"/>
          </a:p>
        </p:txBody>
      </p:sp>
    </p:spTree>
    <p:extLst>
      <p:ext uri="{BB962C8B-B14F-4D97-AF65-F5344CB8AC3E}">
        <p14:creationId xmlns:p14="http://schemas.microsoft.com/office/powerpoint/2010/main" val="1055170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Willkommen zu Bike-O-Mat and </a:t>
            </a:r>
            <a:r>
              <a:rPr lang="de-AT" dirty="0" err="1"/>
              <a:t>Bikeshop</a:t>
            </a:r>
            <a:r>
              <a:rPr lang="de-AT" dirty="0"/>
              <a:t>, das sind die 2 Projekte, mit denen sich unser Team, (Kern Oliver, Pozegic Aldin, Andreas Selinger) dieses Semester beschäftigt hat.</a:t>
            </a:r>
          </a:p>
          <a:p>
            <a:r>
              <a:rPr lang="de-AT" dirty="0"/>
              <a:t>Sehen wir uns kurz unser erste Projekt, Bike-O-Mat an.</a:t>
            </a:r>
          </a:p>
        </p:txBody>
      </p:sp>
      <p:sp>
        <p:nvSpPr>
          <p:cNvPr id="4" name="Foliennummernplatzhalter 3"/>
          <p:cNvSpPr>
            <a:spLocks noGrp="1"/>
          </p:cNvSpPr>
          <p:nvPr>
            <p:ph type="sldNum" sz="quarter" idx="5"/>
          </p:nvPr>
        </p:nvSpPr>
        <p:spPr/>
        <p:txBody>
          <a:bodyPr/>
          <a:lstStyle/>
          <a:p>
            <a:fld id="{40136702-DFDA-4A82-A734-36D5A959112D}" type="slidenum">
              <a:rPr lang="de-AT" smtClean="0"/>
              <a:t>2</a:t>
            </a:fld>
            <a:endParaRPr lang="de-AT"/>
          </a:p>
        </p:txBody>
      </p:sp>
    </p:spTree>
    <p:extLst>
      <p:ext uri="{BB962C8B-B14F-4D97-AF65-F5344CB8AC3E}">
        <p14:creationId xmlns:p14="http://schemas.microsoft.com/office/powerpoint/2010/main" val="2652885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Bike-O-Mat sollte eine Fahrrad-Vermietung über Fahrradstationen werden.</a:t>
            </a:r>
          </a:p>
          <a:p>
            <a:r>
              <a:rPr lang="de-AT" dirty="0"/>
              <a:t>Deployen wollten wir auf Azure Server.</a:t>
            </a:r>
          </a:p>
          <a:p>
            <a:r>
              <a:rPr lang="de-AT" dirty="0"/>
              <a:t>Eine Funktion sollte sein, dass man über die Website am Handy einen QR-Code einscannt und das Fahrrad ausborgen kann.</a:t>
            </a:r>
          </a:p>
          <a:p>
            <a:r>
              <a:rPr lang="de-AT" dirty="0"/>
              <a:t>Die Abrechnung sollte zeitlich, aber auch nach Pauschalen, Aktionen funktionieren.</a:t>
            </a:r>
          </a:p>
          <a:p>
            <a:r>
              <a:rPr lang="de-AT" dirty="0"/>
              <a:t>Die Kosten hätten in Echtzeit angezeigt werden sollen.</a:t>
            </a:r>
          </a:p>
        </p:txBody>
      </p:sp>
      <p:sp>
        <p:nvSpPr>
          <p:cNvPr id="4" name="Foliennummernplatzhalter 3"/>
          <p:cNvSpPr>
            <a:spLocks noGrp="1"/>
          </p:cNvSpPr>
          <p:nvPr>
            <p:ph type="sldNum" sz="quarter" idx="5"/>
          </p:nvPr>
        </p:nvSpPr>
        <p:spPr/>
        <p:txBody>
          <a:bodyPr/>
          <a:lstStyle/>
          <a:p>
            <a:fld id="{40136702-DFDA-4A82-A734-36D5A959112D}" type="slidenum">
              <a:rPr lang="de-AT" smtClean="0"/>
              <a:t>3</a:t>
            </a:fld>
            <a:endParaRPr lang="de-AT"/>
          </a:p>
        </p:txBody>
      </p:sp>
    </p:spTree>
    <p:extLst>
      <p:ext uri="{BB962C8B-B14F-4D97-AF65-F5344CB8AC3E}">
        <p14:creationId xmlns:p14="http://schemas.microsoft.com/office/powerpoint/2010/main" val="878996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Wir haben die typischen Dokumente erstellt:</a:t>
            </a:r>
          </a:p>
          <a:p>
            <a:r>
              <a:rPr lang="de-AT" dirty="0"/>
              <a:t>Projektauftrag, Projektstrukturplan, Umfeldanalyse, Machbarkeitsanalyse, Produkt-Backlog und einen Teil vom Spring-</a:t>
            </a:r>
            <a:r>
              <a:rPr lang="de-AT" dirty="0" err="1"/>
              <a:t>backlog</a:t>
            </a:r>
            <a:r>
              <a:rPr lang="de-AT" dirty="0"/>
              <a:t>.</a:t>
            </a:r>
          </a:p>
        </p:txBody>
      </p:sp>
      <p:sp>
        <p:nvSpPr>
          <p:cNvPr id="4" name="Foliennummernplatzhalter 3"/>
          <p:cNvSpPr>
            <a:spLocks noGrp="1"/>
          </p:cNvSpPr>
          <p:nvPr>
            <p:ph type="sldNum" sz="quarter" idx="5"/>
          </p:nvPr>
        </p:nvSpPr>
        <p:spPr/>
        <p:txBody>
          <a:bodyPr/>
          <a:lstStyle/>
          <a:p>
            <a:fld id="{40136702-DFDA-4A82-A734-36D5A959112D}" type="slidenum">
              <a:rPr lang="de-AT" smtClean="0"/>
              <a:t>4</a:t>
            </a:fld>
            <a:endParaRPr lang="de-AT"/>
          </a:p>
        </p:txBody>
      </p:sp>
    </p:spTree>
    <p:extLst>
      <p:ext uri="{BB962C8B-B14F-4D97-AF65-F5344CB8AC3E}">
        <p14:creationId xmlns:p14="http://schemas.microsoft.com/office/powerpoint/2010/main" val="311771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Im Product-</a:t>
            </a:r>
            <a:r>
              <a:rPr lang="de-AT" dirty="0" err="1"/>
              <a:t>backlog</a:t>
            </a:r>
            <a:r>
              <a:rPr lang="de-AT" dirty="0"/>
              <a:t> haben wir die </a:t>
            </a:r>
            <a:r>
              <a:rPr lang="de-AT" dirty="0" err="1"/>
              <a:t>use-cases</a:t>
            </a:r>
            <a:r>
              <a:rPr lang="de-AT" dirty="0"/>
              <a:t> über </a:t>
            </a:r>
            <a:r>
              <a:rPr lang="de-AT" dirty="0" err="1"/>
              <a:t>stories</a:t>
            </a:r>
            <a:r>
              <a:rPr lang="de-AT" dirty="0"/>
              <a:t> erarbeitet.</a:t>
            </a:r>
          </a:p>
        </p:txBody>
      </p:sp>
      <p:sp>
        <p:nvSpPr>
          <p:cNvPr id="4" name="Foliennummernplatzhalter 3"/>
          <p:cNvSpPr>
            <a:spLocks noGrp="1"/>
          </p:cNvSpPr>
          <p:nvPr>
            <p:ph type="sldNum" sz="quarter" idx="5"/>
          </p:nvPr>
        </p:nvSpPr>
        <p:spPr/>
        <p:txBody>
          <a:bodyPr/>
          <a:lstStyle/>
          <a:p>
            <a:fld id="{40136702-DFDA-4A82-A734-36D5A959112D}" type="slidenum">
              <a:rPr lang="de-AT" smtClean="0"/>
              <a:t>5</a:t>
            </a:fld>
            <a:endParaRPr lang="de-AT"/>
          </a:p>
        </p:txBody>
      </p:sp>
    </p:spTree>
    <p:extLst>
      <p:ext uri="{BB962C8B-B14F-4D97-AF65-F5344CB8AC3E}">
        <p14:creationId xmlns:p14="http://schemas.microsoft.com/office/powerpoint/2010/main" val="1972902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Der erste Sprint hätte so ausgesehen, aber die Pläne waren eher utopisch. Der Sprint wurde eher auf gut Glück erstellt, weil wir zu dem Zeitpunkt nicht wirklich wussten, wie das Projekt durchgeführt werden soll.  </a:t>
            </a:r>
          </a:p>
          <a:p>
            <a:r>
              <a:rPr lang="de-AT" dirty="0"/>
              <a:t>Wir haben lange geplant, wie die Datenbankseite aussehen sollte.</a:t>
            </a:r>
          </a:p>
          <a:p>
            <a:r>
              <a:rPr lang="de-AT" dirty="0"/>
              <a:t>Aber dann es ist eh anders gekommen.</a:t>
            </a:r>
          </a:p>
        </p:txBody>
      </p:sp>
      <p:sp>
        <p:nvSpPr>
          <p:cNvPr id="4" name="Foliennummernplatzhalter 3"/>
          <p:cNvSpPr>
            <a:spLocks noGrp="1"/>
          </p:cNvSpPr>
          <p:nvPr>
            <p:ph type="sldNum" sz="quarter" idx="5"/>
          </p:nvPr>
        </p:nvSpPr>
        <p:spPr/>
        <p:txBody>
          <a:bodyPr/>
          <a:lstStyle/>
          <a:p>
            <a:fld id="{40136702-DFDA-4A82-A734-36D5A959112D}" type="slidenum">
              <a:rPr lang="de-AT" smtClean="0"/>
              <a:t>6</a:t>
            </a:fld>
            <a:endParaRPr lang="de-AT"/>
          </a:p>
        </p:txBody>
      </p:sp>
    </p:spTree>
    <p:extLst>
      <p:ext uri="{BB962C8B-B14F-4D97-AF65-F5344CB8AC3E}">
        <p14:creationId xmlns:p14="http://schemas.microsoft.com/office/powerpoint/2010/main" val="1427638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Hier sieht man unsere Risikoanalyse.</a:t>
            </a:r>
          </a:p>
          <a:p>
            <a:r>
              <a:rPr lang="de-AT" dirty="0"/>
              <a:t>Wir hatten unzureichende Personalressourcen und auch den Austritt eines Teammitglieds eingeplant.</a:t>
            </a:r>
          </a:p>
          <a:p>
            <a:r>
              <a:rPr lang="de-AT" dirty="0"/>
              <a:t>Wir hatten aber kein Risiko für Ausfälle wegen Krankenständen eingeplant.</a:t>
            </a:r>
          </a:p>
        </p:txBody>
      </p:sp>
      <p:sp>
        <p:nvSpPr>
          <p:cNvPr id="4" name="Foliennummernplatzhalter 3"/>
          <p:cNvSpPr>
            <a:spLocks noGrp="1"/>
          </p:cNvSpPr>
          <p:nvPr>
            <p:ph type="sldNum" sz="quarter" idx="5"/>
          </p:nvPr>
        </p:nvSpPr>
        <p:spPr/>
        <p:txBody>
          <a:bodyPr/>
          <a:lstStyle/>
          <a:p>
            <a:fld id="{40136702-DFDA-4A82-A734-36D5A959112D}" type="slidenum">
              <a:rPr lang="de-AT" smtClean="0"/>
              <a:t>7</a:t>
            </a:fld>
            <a:endParaRPr lang="de-AT"/>
          </a:p>
        </p:txBody>
      </p:sp>
    </p:spTree>
    <p:extLst>
      <p:ext uri="{BB962C8B-B14F-4D97-AF65-F5344CB8AC3E}">
        <p14:creationId xmlns:p14="http://schemas.microsoft.com/office/powerpoint/2010/main" val="1080544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dirty="0"/>
              <a:t>Krankenstände gab es aber viele und lange. Unser Team hat sich ca. 2 Monate nicht persönlich gesehen und das ganze Projekt ist eingeschlafen.</a:t>
            </a:r>
          </a:p>
          <a:p>
            <a:pPr marL="0" marR="0" lvl="0" indent="0" algn="l" defTabSz="914400" rtl="0" eaLnBrk="1" fontAlgn="auto" latinLnBrk="0" hangingPunct="1">
              <a:lnSpc>
                <a:spcPct val="100000"/>
              </a:lnSpc>
              <a:spcBef>
                <a:spcPts val="0"/>
              </a:spcBef>
              <a:spcAft>
                <a:spcPts val="0"/>
              </a:spcAft>
              <a:buClrTx/>
              <a:buSzTx/>
              <a:buFontTx/>
              <a:buNone/>
              <a:tabLst/>
              <a:defRPr/>
            </a:pPr>
            <a:r>
              <a:rPr lang="de-AT" dirty="0"/>
              <a:t>Nach den Krankenständen mussten die Team Mitglieder ja auch für andere Fächer nachlernen. Allgemein hatte unser Team nicht genug Know-how.</a:t>
            </a:r>
          </a:p>
          <a:p>
            <a:r>
              <a:rPr lang="de-AT" dirty="0"/>
              <a:t>Und so ist Bike-O-Mat friedlich im Schlaf </a:t>
            </a:r>
            <a:r>
              <a:rPr lang="de-AT" b="1" u="sng" dirty="0"/>
              <a:t>*</a:t>
            </a:r>
            <a:r>
              <a:rPr lang="de-AT" dirty="0"/>
              <a:t> verstorben. </a:t>
            </a:r>
          </a:p>
          <a:p>
            <a:r>
              <a:rPr lang="de-AT" dirty="0"/>
              <a:t>Um noch irgendetwas bringen zu können, wurde auf Vorschlag von Prof. </a:t>
            </a:r>
            <a:r>
              <a:rPr lang="de-AT" dirty="0" err="1"/>
              <a:t>Klewein</a:t>
            </a:r>
            <a:r>
              <a:rPr lang="de-AT" dirty="0"/>
              <a:t> ein neues Projekt gestartet. Wir haben es Bike-Shop getauft.</a:t>
            </a:r>
          </a:p>
        </p:txBody>
      </p:sp>
      <p:sp>
        <p:nvSpPr>
          <p:cNvPr id="4" name="Foliennummernplatzhalter 3"/>
          <p:cNvSpPr>
            <a:spLocks noGrp="1"/>
          </p:cNvSpPr>
          <p:nvPr>
            <p:ph type="sldNum" sz="quarter" idx="5"/>
          </p:nvPr>
        </p:nvSpPr>
        <p:spPr/>
        <p:txBody>
          <a:bodyPr/>
          <a:lstStyle/>
          <a:p>
            <a:fld id="{40136702-DFDA-4A82-A734-36D5A959112D}" type="slidenum">
              <a:rPr lang="de-AT" smtClean="0"/>
              <a:t>8</a:t>
            </a:fld>
            <a:endParaRPr lang="de-AT"/>
          </a:p>
        </p:txBody>
      </p:sp>
    </p:spTree>
    <p:extLst>
      <p:ext uri="{BB962C8B-B14F-4D97-AF65-F5344CB8AC3E}">
        <p14:creationId xmlns:p14="http://schemas.microsoft.com/office/powerpoint/2010/main" val="3232080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Bike-Shop sollte von der Funktionalität eher simpel sein, aber mit Angular erstellt werden.</a:t>
            </a:r>
          </a:p>
          <a:p>
            <a:r>
              <a:rPr lang="de-AT" dirty="0"/>
              <a:t>Dazu musste aber erst </a:t>
            </a:r>
            <a:r>
              <a:rPr lang="de-AT" dirty="0" err="1"/>
              <a:t>html</a:t>
            </a:r>
            <a:r>
              <a:rPr lang="de-AT" dirty="0"/>
              <a:t>, </a:t>
            </a:r>
            <a:r>
              <a:rPr lang="de-AT" dirty="0" err="1"/>
              <a:t>css</a:t>
            </a:r>
            <a:r>
              <a:rPr lang="de-AT" dirty="0"/>
              <a:t>, </a:t>
            </a:r>
            <a:r>
              <a:rPr lang="de-AT" dirty="0" err="1"/>
              <a:t>javascript</a:t>
            </a:r>
            <a:r>
              <a:rPr lang="de-AT" dirty="0"/>
              <a:t> und Angular erlernt werden.</a:t>
            </a:r>
          </a:p>
          <a:p>
            <a:r>
              <a:rPr lang="de-AT" dirty="0"/>
              <a:t>Das war auch ziemlich ambitioniert. Da wir zu dem Zeitpunkt nur noch 24 Tage für das komplette Projekt zur Verfügung hatten.</a:t>
            </a:r>
          </a:p>
        </p:txBody>
      </p:sp>
      <p:sp>
        <p:nvSpPr>
          <p:cNvPr id="4" name="Foliennummernplatzhalter 3"/>
          <p:cNvSpPr>
            <a:spLocks noGrp="1"/>
          </p:cNvSpPr>
          <p:nvPr>
            <p:ph type="sldNum" sz="quarter" idx="5"/>
          </p:nvPr>
        </p:nvSpPr>
        <p:spPr/>
        <p:txBody>
          <a:bodyPr/>
          <a:lstStyle/>
          <a:p>
            <a:fld id="{40136702-DFDA-4A82-A734-36D5A959112D}" type="slidenum">
              <a:rPr lang="de-AT" smtClean="0"/>
              <a:t>9</a:t>
            </a:fld>
            <a:endParaRPr lang="de-AT"/>
          </a:p>
        </p:txBody>
      </p:sp>
    </p:spTree>
    <p:extLst>
      <p:ext uri="{BB962C8B-B14F-4D97-AF65-F5344CB8AC3E}">
        <p14:creationId xmlns:p14="http://schemas.microsoft.com/office/powerpoint/2010/main" val="2162042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de-DE"/>
              <a:t>Mastertitelformat bearbeiten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19045B84-EB75-4B45-A3B9-984A25D25DB0}" type="datetimeFigureOut">
              <a:rPr lang="de-AT" smtClean="0"/>
              <a:t>30.05.2022</a:t>
            </a:fld>
            <a:endParaRPr lang="de-AT"/>
          </a:p>
        </p:txBody>
      </p:sp>
      <p:sp>
        <p:nvSpPr>
          <p:cNvPr id="5" name="Footer Placeholder 4"/>
          <p:cNvSpPr>
            <a:spLocks noGrp="1"/>
          </p:cNvSpPr>
          <p:nvPr>
            <p:ph type="ftr" sz="quarter" idx="11"/>
          </p:nvPr>
        </p:nvSpPr>
        <p:spPr>
          <a:xfrm>
            <a:off x="2416500" y="329307"/>
            <a:ext cx="4973915" cy="309201"/>
          </a:xfrm>
        </p:spPr>
        <p:txBody>
          <a:bodyPr/>
          <a:lstStyle/>
          <a:p>
            <a:endParaRPr lang="de-AT"/>
          </a:p>
        </p:txBody>
      </p:sp>
      <p:sp>
        <p:nvSpPr>
          <p:cNvPr id="6" name="Slide Number Placeholder 5"/>
          <p:cNvSpPr>
            <a:spLocks noGrp="1"/>
          </p:cNvSpPr>
          <p:nvPr>
            <p:ph type="sldNum" sz="quarter" idx="12"/>
          </p:nvPr>
        </p:nvSpPr>
        <p:spPr>
          <a:xfrm>
            <a:off x="1437664" y="798973"/>
            <a:ext cx="811019" cy="503578"/>
          </a:xfrm>
        </p:spPr>
        <p:txBody>
          <a:bodyPr/>
          <a:lstStyle/>
          <a:p>
            <a:fld id="{6737835F-EE79-4B30-BCCA-43D5D01BF81F}" type="slidenum">
              <a:rPr lang="de-AT" smtClean="0"/>
              <a:t>‹Nr.›</a:t>
            </a:fld>
            <a:endParaRPr lang="de-AT"/>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1429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19045B84-EB75-4B45-A3B9-984A25D25DB0}" type="datetimeFigureOut">
              <a:rPr lang="de-AT" smtClean="0"/>
              <a:t>30.05.2022</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6737835F-EE79-4B30-BCCA-43D5D01BF81F}" type="slidenum">
              <a:rPr lang="de-AT" smtClean="0"/>
              <a:t>‹Nr.›</a:t>
            </a:fld>
            <a:endParaRPr lang="de-AT"/>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05941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de-DE"/>
              <a:t>Mastertitelformat bearbeiten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19045B84-EB75-4B45-A3B9-984A25D25DB0}" type="datetimeFigureOut">
              <a:rPr lang="de-AT" smtClean="0"/>
              <a:t>30.05.2022</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6737835F-EE79-4B30-BCCA-43D5D01BF81F}" type="slidenum">
              <a:rPr lang="de-AT" smtClean="0"/>
              <a:t>‹Nr.›</a:t>
            </a:fld>
            <a:endParaRPr lang="de-AT"/>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3202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19045B84-EB75-4B45-A3B9-984A25D25DB0}" type="datetimeFigureOut">
              <a:rPr lang="de-AT" smtClean="0"/>
              <a:t>30.05.2022</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6737835F-EE79-4B30-BCCA-43D5D01BF81F}" type="slidenum">
              <a:rPr lang="de-AT" smtClean="0"/>
              <a:t>‹Nr.›</a:t>
            </a:fld>
            <a:endParaRPr lang="de-AT"/>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48613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de-DE"/>
              <a:t>Mastertitelformat bearbeiten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19045B84-EB75-4B45-A3B9-984A25D25DB0}" type="datetimeFigureOut">
              <a:rPr lang="de-AT" smtClean="0"/>
              <a:t>30.05.2022</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6737835F-EE79-4B30-BCCA-43D5D01BF81F}" type="slidenum">
              <a:rPr lang="de-AT" smtClean="0"/>
              <a:t>‹Nr.›</a:t>
            </a:fld>
            <a:endParaRPr lang="de-AT"/>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31536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de-DE"/>
              <a:t>Mastertitelformat bearbeiten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19045B84-EB75-4B45-A3B9-984A25D25DB0}" type="datetimeFigureOut">
              <a:rPr lang="de-AT" smtClean="0"/>
              <a:t>30.05.2022</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6737835F-EE79-4B30-BCCA-43D5D01BF81F}" type="slidenum">
              <a:rPr lang="de-AT" smtClean="0"/>
              <a:t>‹Nr.›</a:t>
            </a:fld>
            <a:endParaRPr lang="de-AT"/>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612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de-DE"/>
              <a:t>Mastertitelformat bearbeiten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447191" y="2824269"/>
            <a:ext cx="4645152" cy="264445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412362" y="2821491"/>
            <a:ext cx="4645152" cy="263737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19045B84-EB75-4B45-A3B9-984A25D25DB0}" type="datetimeFigureOut">
              <a:rPr lang="de-AT" smtClean="0"/>
              <a:t>30.05.2022</a:t>
            </a:fld>
            <a:endParaRPr lang="de-AT"/>
          </a:p>
        </p:txBody>
      </p:sp>
      <p:sp>
        <p:nvSpPr>
          <p:cNvPr id="8" name="Footer Placeholder 7"/>
          <p:cNvSpPr>
            <a:spLocks noGrp="1"/>
          </p:cNvSpPr>
          <p:nvPr>
            <p:ph type="ftr" sz="quarter" idx="11"/>
          </p:nvPr>
        </p:nvSpPr>
        <p:spPr/>
        <p:txBody>
          <a:bodyPr/>
          <a:lstStyle/>
          <a:p>
            <a:endParaRPr lang="de-AT"/>
          </a:p>
        </p:txBody>
      </p:sp>
      <p:sp>
        <p:nvSpPr>
          <p:cNvPr id="9" name="Slide Number Placeholder 8"/>
          <p:cNvSpPr>
            <a:spLocks noGrp="1"/>
          </p:cNvSpPr>
          <p:nvPr>
            <p:ph type="sldNum" sz="quarter" idx="12"/>
          </p:nvPr>
        </p:nvSpPr>
        <p:spPr/>
        <p:txBody>
          <a:bodyPr/>
          <a:lstStyle/>
          <a:p>
            <a:fld id="{6737835F-EE79-4B30-BCCA-43D5D01BF81F}" type="slidenum">
              <a:rPr lang="de-AT" smtClean="0"/>
              <a:t>‹Nr.›</a:t>
            </a:fld>
            <a:endParaRPr lang="de-AT"/>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89899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19045B84-EB75-4B45-A3B9-984A25D25DB0}" type="datetimeFigureOut">
              <a:rPr lang="de-AT" smtClean="0"/>
              <a:t>30.05.2022</a:t>
            </a:fld>
            <a:endParaRPr lang="de-AT"/>
          </a:p>
        </p:txBody>
      </p:sp>
      <p:sp>
        <p:nvSpPr>
          <p:cNvPr id="4" name="Footer Placeholder 3"/>
          <p:cNvSpPr>
            <a:spLocks noGrp="1"/>
          </p:cNvSpPr>
          <p:nvPr>
            <p:ph type="ftr" sz="quarter" idx="11"/>
          </p:nvPr>
        </p:nvSpPr>
        <p:spPr/>
        <p:txBody>
          <a:bodyPr/>
          <a:lstStyle/>
          <a:p>
            <a:endParaRPr lang="de-AT"/>
          </a:p>
        </p:txBody>
      </p:sp>
      <p:sp>
        <p:nvSpPr>
          <p:cNvPr id="5" name="Slide Number Placeholder 4"/>
          <p:cNvSpPr>
            <a:spLocks noGrp="1"/>
          </p:cNvSpPr>
          <p:nvPr>
            <p:ph type="sldNum" sz="quarter" idx="12"/>
          </p:nvPr>
        </p:nvSpPr>
        <p:spPr/>
        <p:txBody>
          <a:bodyPr/>
          <a:lstStyle/>
          <a:p>
            <a:fld id="{6737835F-EE79-4B30-BCCA-43D5D01BF81F}" type="slidenum">
              <a:rPr lang="de-AT" smtClean="0"/>
              <a:t>‹Nr.›</a:t>
            </a:fld>
            <a:endParaRPr lang="de-AT"/>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28800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045B84-EB75-4B45-A3B9-984A25D25DB0}" type="datetimeFigureOut">
              <a:rPr lang="de-AT" smtClean="0"/>
              <a:t>30.05.2022</a:t>
            </a:fld>
            <a:endParaRPr lang="de-AT"/>
          </a:p>
        </p:txBody>
      </p:sp>
      <p:sp>
        <p:nvSpPr>
          <p:cNvPr id="3" name="Footer Placeholder 2"/>
          <p:cNvSpPr>
            <a:spLocks noGrp="1"/>
          </p:cNvSpPr>
          <p:nvPr>
            <p:ph type="ftr" sz="quarter" idx="11"/>
          </p:nvPr>
        </p:nvSpPr>
        <p:spPr/>
        <p:txBody>
          <a:bodyPr/>
          <a:lstStyle/>
          <a:p>
            <a:endParaRPr lang="de-AT"/>
          </a:p>
        </p:txBody>
      </p:sp>
      <p:sp>
        <p:nvSpPr>
          <p:cNvPr id="4" name="Slide Number Placeholder 3"/>
          <p:cNvSpPr>
            <a:spLocks noGrp="1"/>
          </p:cNvSpPr>
          <p:nvPr>
            <p:ph type="sldNum" sz="quarter" idx="12"/>
          </p:nvPr>
        </p:nvSpPr>
        <p:spPr/>
        <p:txBody>
          <a:bodyPr/>
          <a:lstStyle/>
          <a:p>
            <a:fld id="{6737835F-EE79-4B30-BCCA-43D5D01BF81F}" type="slidenum">
              <a:rPr lang="de-AT" smtClean="0"/>
              <a:t>‹Nr.›</a:t>
            </a:fld>
            <a:endParaRPr lang="de-AT"/>
          </a:p>
        </p:txBody>
      </p:sp>
    </p:spTree>
    <p:extLst>
      <p:ext uri="{BB962C8B-B14F-4D97-AF65-F5344CB8AC3E}">
        <p14:creationId xmlns:p14="http://schemas.microsoft.com/office/powerpoint/2010/main" val="3709544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de-DE"/>
              <a:t>Mastertitelformat bearbeiten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19045B84-EB75-4B45-A3B9-984A25D25DB0}" type="datetimeFigureOut">
              <a:rPr lang="de-AT" smtClean="0"/>
              <a:t>30.05.2022</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6737835F-EE79-4B30-BCCA-43D5D01BF81F}" type="slidenum">
              <a:rPr lang="de-AT" smtClean="0"/>
              <a:t>‹Nr.›</a:t>
            </a:fld>
            <a:endParaRPr lang="de-AT"/>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8857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9045B84-EB75-4B45-A3B9-984A25D25DB0}" type="datetimeFigureOut">
              <a:rPr lang="de-AT" smtClean="0"/>
              <a:t>30.05.2022</a:t>
            </a:fld>
            <a:endParaRPr lang="de-AT"/>
          </a:p>
        </p:txBody>
      </p:sp>
      <p:sp>
        <p:nvSpPr>
          <p:cNvPr id="6" name="Footer Placeholder 5"/>
          <p:cNvSpPr>
            <a:spLocks noGrp="1"/>
          </p:cNvSpPr>
          <p:nvPr>
            <p:ph type="ftr" sz="quarter" idx="11"/>
          </p:nvPr>
        </p:nvSpPr>
        <p:spPr>
          <a:xfrm>
            <a:off x="1447382" y="318640"/>
            <a:ext cx="5541004" cy="320931"/>
          </a:xfrm>
        </p:spPr>
        <p:txBody>
          <a:bodyPr/>
          <a:lstStyle/>
          <a:p>
            <a:endParaRPr lang="de-AT"/>
          </a:p>
        </p:txBody>
      </p:sp>
      <p:sp>
        <p:nvSpPr>
          <p:cNvPr id="7" name="Slide Number Placeholder 6"/>
          <p:cNvSpPr>
            <a:spLocks noGrp="1"/>
          </p:cNvSpPr>
          <p:nvPr>
            <p:ph type="sldNum" sz="quarter" idx="12"/>
          </p:nvPr>
        </p:nvSpPr>
        <p:spPr/>
        <p:txBody>
          <a:bodyPr/>
          <a:lstStyle/>
          <a:p>
            <a:fld id="{6737835F-EE79-4B30-BCCA-43D5D01BF81F}" type="slidenum">
              <a:rPr lang="de-AT" smtClean="0"/>
              <a:t>‹Nr.›</a:t>
            </a:fld>
            <a:endParaRPr lang="de-AT"/>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6769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9045B84-EB75-4B45-A3B9-984A25D25DB0}" type="datetimeFigureOut">
              <a:rPr lang="de-AT" smtClean="0"/>
              <a:t>30.05.2022</a:t>
            </a:fld>
            <a:endParaRPr lang="de-AT"/>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de-AT"/>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737835F-EE79-4B30-BCCA-43D5D01BF81F}" type="slidenum">
              <a:rPr lang="de-AT" smtClean="0"/>
              <a:t>‹Nr.›</a:t>
            </a:fld>
            <a:endParaRPr lang="de-AT"/>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9088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purepng.com/photo/17426/transportation-cars-motorcycle" TargetMode="External"/><Relationship Id="rId5" Type="http://schemas.openxmlformats.org/officeDocument/2006/relationships/image" Target="../media/image3.png"/><Relationship Id="rId4" Type="http://schemas.openxmlformats.org/officeDocument/2006/relationships/hyperlink" Target="https://www.freepngimg.com/png/3761-bicycle-png-image"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customXml" Target="../ink/ink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customXml" Target="../ink/ink1.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purepng.com/photo/17426/transportation-cars-motorcycle" TargetMode="External"/><Relationship Id="rId5" Type="http://schemas.openxmlformats.org/officeDocument/2006/relationships/image" Target="../media/image3.png"/><Relationship Id="rId4" Type="http://schemas.openxmlformats.org/officeDocument/2006/relationships/hyperlink" Target="https://www.freepngimg.com/png/3761-bicycle-png-image"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freepngimg.com/png/21882-bullet" TargetMode="External"/><Relationship Id="rId5" Type="http://schemas.openxmlformats.org/officeDocument/2006/relationships/image" Target="../media/image9.png"/><Relationship Id="rId4" Type="http://schemas.openxmlformats.org/officeDocument/2006/relationships/hyperlink" Target="https://gunvalues.gundigest.com/wesson-firearms-dan/16719/specialist/"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13EE15-1316-344C-6CCE-185D179DB963}"/>
              </a:ext>
            </a:extLst>
          </p:cNvPr>
          <p:cNvSpPr>
            <a:spLocks noGrp="1"/>
          </p:cNvSpPr>
          <p:nvPr>
            <p:ph type="ctrTitle"/>
          </p:nvPr>
        </p:nvSpPr>
        <p:spPr/>
        <p:txBody>
          <a:bodyPr>
            <a:normAutofit fontScale="90000"/>
          </a:bodyPr>
          <a:lstStyle/>
          <a:p>
            <a:r>
              <a:rPr lang="de-AT" dirty="0"/>
              <a:t>Bike-O-Mat</a:t>
            </a:r>
            <a:br>
              <a:rPr lang="de-AT" dirty="0"/>
            </a:br>
            <a:r>
              <a:rPr lang="de-AT" dirty="0"/>
              <a:t>And</a:t>
            </a:r>
            <a:br>
              <a:rPr lang="de-AT" dirty="0"/>
            </a:br>
            <a:r>
              <a:rPr lang="de-AT" dirty="0"/>
              <a:t>Bike-Shop</a:t>
            </a:r>
          </a:p>
        </p:txBody>
      </p:sp>
      <p:sp>
        <p:nvSpPr>
          <p:cNvPr id="3" name="Untertitel 2">
            <a:extLst>
              <a:ext uri="{FF2B5EF4-FFF2-40B4-BE49-F238E27FC236}">
                <a16:creationId xmlns:a16="http://schemas.microsoft.com/office/drawing/2014/main" id="{1ACAABD3-C51B-66AA-DCE4-ADE359BBA227}"/>
              </a:ext>
            </a:extLst>
          </p:cNvPr>
          <p:cNvSpPr>
            <a:spLocks noGrp="1"/>
          </p:cNvSpPr>
          <p:nvPr>
            <p:ph type="subTitle" idx="1"/>
          </p:nvPr>
        </p:nvSpPr>
        <p:spPr>
          <a:xfrm>
            <a:off x="4305950" y="3593343"/>
            <a:ext cx="2707410" cy="1507521"/>
          </a:xfrm>
        </p:spPr>
        <p:txBody>
          <a:bodyPr>
            <a:normAutofit/>
          </a:bodyPr>
          <a:lstStyle/>
          <a:p>
            <a:r>
              <a:rPr lang="de-AT" dirty="0"/>
              <a:t>Team:</a:t>
            </a:r>
            <a:br>
              <a:rPr lang="de-AT" dirty="0"/>
            </a:br>
            <a:r>
              <a:rPr lang="de-AT" dirty="0"/>
              <a:t>Kern Oliver</a:t>
            </a:r>
            <a:br>
              <a:rPr lang="de-AT" dirty="0"/>
            </a:br>
            <a:r>
              <a:rPr lang="de-AT" dirty="0"/>
              <a:t>Pozegic Aldin</a:t>
            </a:r>
            <a:br>
              <a:rPr lang="de-AT" dirty="0"/>
            </a:br>
            <a:r>
              <a:rPr lang="de-AT" dirty="0"/>
              <a:t>Selinger Andreas</a:t>
            </a:r>
          </a:p>
        </p:txBody>
      </p:sp>
      <p:pic>
        <p:nvPicPr>
          <p:cNvPr id="5" name="Grafik 4" descr="Ein Bild, das Fahrrad, geparkt, Transport, Gestell enthält.&#10;&#10;Automatisch generierte Beschreibung">
            <a:extLst>
              <a:ext uri="{FF2B5EF4-FFF2-40B4-BE49-F238E27FC236}">
                <a16:creationId xmlns:a16="http://schemas.microsoft.com/office/drawing/2014/main" id="{68C4DF7A-D24E-7DA5-4F2E-CCB46776D7E7}"/>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28531" y="3392890"/>
            <a:ext cx="5397658" cy="3415947"/>
          </a:xfrm>
          <a:prstGeom prst="rect">
            <a:avLst/>
          </a:prstGeom>
        </p:spPr>
      </p:pic>
      <p:pic>
        <p:nvPicPr>
          <p:cNvPr id="8" name="Grafik 7" descr="Ein Bild, das Kraftrad, geparkt, draußen, Motorradfahren enthält.&#10;&#10;Automatisch generierte Beschreibung">
            <a:extLst>
              <a:ext uri="{FF2B5EF4-FFF2-40B4-BE49-F238E27FC236}">
                <a16:creationId xmlns:a16="http://schemas.microsoft.com/office/drawing/2014/main" id="{407E449F-68A4-D461-6DF9-0CBCB9646419}"/>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962463" y="3011187"/>
            <a:ext cx="6078914" cy="3846813"/>
          </a:xfrm>
          <a:prstGeom prst="rect">
            <a:avLst/>
          </a:prstGeom>
        </p:spPr>
      </p:pic>
    </p:spTree>
    <p:extLst>
      <p:ext uri="{BB962C8B-B14F-4D97-AF65-F5344CB8AC3E}">
        <p14:creationId xmlns:p14="http://schemas.microsoft.com/office/powerpoint/2010/main" val="1295820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2F904D69-627A-449A-FB65-D5506DDB99A6}"/>
              </a:ext>
            </a:extLst>
          </p:cNvPr>
          <p:cNvSpPr>
            <a:spLocks noGrp="1"/>
          </p:cNvSpPr>
          <p:nvPr>
            <p:ph idx="1"/>
          </p:nvPr>
        </p:nvSpPr>
        <p:spPr/>
        <p:txBody>
          <a:bodyPr>
            <a:normAutofit/>
          </a:bodyPr>
          <a:lstStyle/>
          <a:p>
            <a:endParaRPr lang="de-AT" dirty="0"/>
          </a:p>
        </p:txBody>
      </p:sp>
      <p:pic>
        <p:nvPicPr>
          <p:cNvPr id="4" name="Grafik 3" descr="Ein Bild, das Text enthält.&#10;&#10;Automatisch generierte Beschreibung">
            <a:extLst>
              <a:ext uri="{FF2B5EF4-FFF2-40B4-BE49-F238E27FC236}">
                <a16:creationId xmlns:a16="http://schemas.microsoft.com/office/drawing/2014/main" id="{32669E5B-8730-1CB9-FCEF-3BD3166CEA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1579" y="0"/>
            <a:ext cx="2529809" cy="1897357"/>
          </a:xfrm>
          <a:prstGeom prst="rect">
            <a:avLst/>
          </a:prstGeom>
        </p:spPr>
      </p:pic>
      <p:pic>
        <p:nvPicPr>
          <p:cNvPr id="5" name="Grafik 4">
            <a:extLst>
              <a:ext uri="{FF2B5EF4-FFF2-40B4-BE49-F238E27FC236}">
                <a16:creationId xmlns:a16="http://schemas.microsoft.com/office/drawing/2014/main" id="{09ECCCA3-E90B-513C-D8F9-56880827F7C7}"/>
              </a:ext>
            </a:extLst>
          </p:cNvPr>
          <p:cNvPicPr>
            <a:picLocks noChangeAspect="1"/>
          </p:cNvPicPr>
          <p:nvPr/>
        </p:nvPicPr>
        <p:blipFill>
          <a:blip r:embed="rId4"/>
          <a:stretch>
            <a:fillRect/>
          </a:stretch>
        </p:blipFill>
        <p:spPr>
          <a:xfrm>
            <a:off x="104774" y="2120506"/>
            <a:ext cx="11933044" cy="1897357"/>
          </a:xfrm>
          <a:prstGeom prst="rect">
            <a:avLst/>
          </a:prstGeom>
          <a:ln w="19050">
            <a:solidFill>
              <a:schemeClr val="tx1"/>
            </a:solidFill>
          </a:ln>
        </p:spPr>
      </p:pic>
    </p:spTree>
    <p:extLst>
      <p:ext uri="{BB962C8B-B14F-4D97-AF65-F5344CB8AC3E}">
        <p14:creationId xmlns:p14="http://schemas.microsoft.com/office/powerpoint/2010/main" val="1926596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Ein Bild, das Text enthält.&#10;&#10;Automatisch generierte Beschreibung">
            <a:extLst>
              <a:ext uri="{FF2B5EF4-FFF2-40B4-BE49-F238E27FC236}">
                <a16:creationId xmlns:a16="http://schemas.microsoft.com/office/drawing/2014/main" id="{32669E5B-8730-1CB9-FCEF-3BD3166CEA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301" y="0"/>
            <a:ext cx="2529809" cy="1897357"/>
          </a:xfrm>
          <a:prstGeom prst="rect">
            <a:avLst/>
          </a:prstGeom>
        </p:spPr>
      </p:pic>
      <p:pic>
        <p:nvPicPr>
          <p:cNvPr id="8" name="Grafik 7">
            <a:extLst>
              <a:ext uri="{FF2B5EF4-FFF2-40B4-BE49-F238E27FC236}">
                <a16:creationId xmlns:a16="http://schemas.microsoft.com/office/drawing/2014/main" id="{C7C7470D-C007-70A5-A6AA-E4FCEAA15E29}"/>
              </a:ext>
            </a:extLst>
          </p:cNvPr>
          <p:cNvPicPr>
            <a:picLocks noChangeAspect="1"/>
          </p:cNvPicPr>
          <p:nvPr/>
        </p:nvPicPr>
        <p:blipFill>
          <a:blip r:embed="rId4"/>
          <a:stretch>
            <a:fillRect/>
          </a:stretch>
        </p:blipFill>
        <p:spPr>
          <a:xfrm>
            <a:off x="3108945" y="35508"/>
            <a:ext cx="9002443" cy="6778101"/>
          </a:xfrm>
          <a:prstGeom prst="rect">
            <a:avLst/>
          </a:prstGeom>
        </p:spPr>
      </p:pic>
    </p:spTree>
    <p:extLst>
      <p:ext uri="{BB962C8B-B14F-4D97-AF65-F5344CB8AC3E}">
        <p14:creationId xmlns:p14="http://schemas.microsoft.com/office/powerpoint/2010/main" val="3874367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2F904D69-627A-449A-FB65-D5506DDB99A6}"/>
              </a:ext>
            </a:extLst>
          </p:cNvPr>
          <p:cNvSpPr>
            <a:spLocks noGrp="1"/>
          </p:cNvSpPr>
          <p:nvPr>
            <p:ph idx="1"/>
          </p:nvPr>
        </p:nvSpPr>
        <p:spPr/>
        <p:txBody>
          <a:bodyPr>
            <a:normAutofit/>
          </a:bodyPr>
          <a:lstStyle/>
          <a:p>
            <a:endParaRPr lang="de-AT" dirty="0"/>
          </a:p>
        </p:txBody>
      </p:sp>
      <p:pic>
        <p:nvPicPr>
          <p:cNvPr id="4" name="Grafik 3" descr="Ein Bild, das Text enthält.&#10;&#10;Automatisch generierte Beschreibung">
            <a:extLst>
              <a:ext uri="{FF2B5EF4-FFF2-40B4-BE49-F238E27FC236}">
                <a16:creationId xmlns:a16="http://schemas.microsoft.com/office/drawing/2014/main" id="{32669E5B-8730-1CB9-FCEF-3BD3166CEA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1579" y="0"/>
            <a:ext cx="2529809" cy="1897357"/>
          </a:xfrm>
          <a:prstGeom prst="rect">
            <a:avLst/>
          </a:prstGeom>
        </p:spPr>
      </p:pic>
      <p:pic>
        <p:nvPicPr>
          <p:cNvPr id="6" name="Grafik 5">
            <a:extLst>
              <a:ext uri="{FF2B5EF4-FFF2-40B4-BE49-F238E27FC236}">
                <a16:creationId xmlns:a16="http://schemas.microsoft.com/office/drawing/2014/main" id="{4FB479F3-F42E-885A-D1D2-852D952D86ED}"/>
              </a:ext>
            </a:extLst>
          </p:cNvPr>
          <p:cNvPicPr>
            <a:picLocks noChangeAspect="1"/>
          </p:cNvPicPr>
          <p:nvPr/>
        </p:nvPicPr>
        <p:blipFill>
          <a:blip r:embed="rId4"/>
          <a:stretch>
            <a:fillRect/>
          </a:stretch>
        </p:blipFill>
        <p:spPr>
          <a:xfrm>
            <a:off x="582602" y="1897357"/>
            <a:ext cx="11026795" cy="4837033"/>
          </a:xfrm>
          <a:prstGeom prst="rect">
            <a:avLst/>
          </a:prstGeom>
        </p:spPr>
      </p:pic>
    </p:spTree>
    <p:extLst>
      <p:ext uri="{BB962C8B-B14F-4D97-AF65-F5344CB8AC3E}">
        <p14:creationId xmlns:p14="http://schemas.microsoft.com/office/powerpoint/2010/main" val="3299692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nhaltsplatzhalter 5">
            <a:extLst>
              <a:ext uri="{FF2B5EF4-FFF2-40B4-BE49-F238E27FC236}">
                <a16:creationId xmlns:a16="http://schemas.microsoft.com/office/drawing/2014/main" id="{4168FE59-CEDB-C848-C965-A227AE6D5A33}"/>
              </a:ext>
            </a:extLst>
          </p:cNvPr>
          <p:cNvPicPr>
            <a:picLocks noGrp="1" noChangeAspect="1"/>
          </p:cNvPicPr>
          <p:nvPr>
            <p:ph idx="1"/>
          </p:nvPr>
        </p:nvPicPr>
        <p:blipFill>
          <a:blip r:embed="rId3"/>
          <a:stretch>
            <a:fillRect/>
          </a:stretch>
        </p:blipFill>
        <p:spPr>
          <a:xfrm>
            <a:off x="5850385" y="0"/>
            <a:ext cx="6341616" cy="6853618"/>
          </a:xfrm>
        </p:spPr>
      </p:pic>
      <p:pic>
        <p:nvPicPr>
          <p:cNvPr id="4" name="Grafik 3" descr="Ein Bild, das Text enthält.&#10;&#10;Automatisch generierte Beschreibung">
            <a:extLst>
              <a:ext uri="{FF2B5EF4-FFF2-40B4-BE49-F238E27FC236}">
                <a16:creationId xmlns:a16="http://schemas.microsoft.com/office/drawing/2014/main" id="{32669E5B-8730-1CB9-FCEF-3BD3166CEA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1579" y="0"/>
            <a:ext cx="2529809" cy="1897357"/>
          </a:xfrm>
          <a:prstGeom prst="rect">
            <a:avLst/>
          </a:prstGeom>
        </p:spPr>
      </p:pic>
      <p:sp>
        <p:nvSpPr>
          <p:cNvPr id="5" name="Titel 1">
            <a:extLst>
              <a:ext uri="{FF2B5EF4-FFF2-40B4-BE49-F238E27FC236}">
                <a16:creationId xmlns:a16="http://schemas.microsoft.com/office/drawing/2014/main" id="{0C38C99F-6071-048F-34C1-6493041BB63D}"/>
              </a:ext>
            </a:extLst>
          </p:cNvPr>
          <p:cNvSpPr>
            <a:spLocks noGrp="1"/>
          </p:cNvSpPr>
          <p:nvPr>
            <p:ph type="title"/>
          </p:nvPr>
        </p:nvSpPr>
        <p:spPr>
          <a:xfrm>
            <a:off x="1451579" y="804519"/>
            <a:ext cx="9603275" cy="1049235"/>
          </a:xfrm>
        </p:spPr>
        <p:txBody>
          <a:bodyPr/>
          <a:lstStyle/>
          <a:p>
            <a:r>
              <a:rPr lang="de-AT" dirty="0"/>
              <a:t>			</a:t>
            </a:r>
            <a:br>
              <a:rPr lang="de-AT" dirty="0"/>
            </a:br>
            <a:r>
              <a:rPr lang="de-AT" dirty="0"/>
              <a:t>		Backend</a:t>
            </a:r>
          </a:p>
        </p:txBody>
      </p:sp>
      <p:pic>
        <p:nvPicPr>
          <p:cNvPr id="8" name="Grafik 7">
            <a:extLst>
              <a:ext uri="{FF2B5EF4-FFF2-40B4-BE49-F238E27FC236}">
                <a16:creationId xmlns:a16="http://schemas.microsoft.com/office/drawing/2014/main" id="{2320CCA3-6EE1-41C1-3D3F-4AF7D6E873E9}"/>
              </a:ext>
            </a:extLst>
          </p:cNvPr>
          <p:cNvPicPr>
            <a:picLocks noChangeAspect="1"/>
          </p:cNvPicPr>
          <p:nvPr/>
        </p:nvPicPr>
        <p:blipFill>
          <a:blip r:embed="rId5"/>
          <a:stretch>
            <a:fillRect/>
          </a:stretch>
        </p:blipFill>
        <p:spPr>
          <a:xfrm>
            <a:off x="2799922" y="1991891"/>
            <a:ext cx="2810267" cy="4810796"/>
          </a:xfrm>
          <a:prstGeom prst="rect">
            <a:avLst/>
          </a:prstGeom>
        </p:spPr>
      </p:pic>
      <p:pic>
        <p:nvPicPr>
          <p:cNvPr id="10" name="Grafik 9">
            <a:extLst>
              <a:ext uri="{FF2B5EF4-FFF2-40B4-BE49-F238E27FC236}">
                <a16:creationId xmlns:a16="http://schemas.microsoft.com/office/drawing/2014/main" id="{2A5AF91E-A50D-280F-F2F6-A810959AC55E}"/>
              </a:ext>
            </a:extLst>
          </p:cNvPr>
          <p:cNvPicPr>
            <a:picLocks noChangeAspect="1"/>
          </p:cNvPicPr>
          <p:nvPr/>
        </p:nvPicPr>
        <p:blipFill>
          <a:blip r:embed="rId6"/>
          <a:stretch>
            <a:fillRect/>
          </a:stretch>
        </p:blipFill>
        <p:spPr>
          <a:xfrm>
            <a:off x="90311" y="1991891"/>
            <a:ext cx="2626172" cy="4044306"/>
          </a:xfrm>
          <a:prstGeom prst="rect">
            <a:avLst/>
          </a:prstGeom>
        </p:spPr>
      </p:pic>
    </p:spTree>
    <p:extLst>
      <p:ext uri="{BB962C8B-B14F-4D97-AF65-F5344CB8AC3E}">
        <p14:creationId xmlns:p14="http://schemas.microsoft.com/office/powerpoint/2010/main" val="127274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Ein Bild, das Text enthält.&#10;&#10;Automatisch generierte Beschreibung">
            <a:extLst>
              <a:ext uri="{FF2B5EF4-FFF2-40B4-BE49-F238E27FC236}">
                <a16:creationId xmlns:a16="http://schemas.microsoft.com/office/drawing/2014/main" id="{32669E5B-8730-1CB9-FCEF-3BD3166CEA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1579" y="0"/>
            <a:ext cx="2529809" cy="1897357"/>
          </a:xfrm>
          <a:prstGeom prst="rect">
            <a:avLst/>
          </a:prstGeom>
        </p:spPr>
      </p:pic>
      <p:sp>
        <p:nvSpPr>
          <p:cNvPr id="5" name="Titel 1">
            <a:extLst>
              <a:ext uri="{FF2B5EF4-FFF2-40B4-BE49-F238E27FC236}">
                <a16:creationId xmlns:a16="http://schemas.microsoft.com/office/drawing/2014/main" id="{0C38C99F-6071-048F-34C1-6493041BB63D}"/>
              </a:ext>
            </a:extLst>
          </p:cNvPr>
          <p:cNvSpPr>
            <a:spLocks noGrp="1"/>
          </p:cNvSpPr>
          <p:nvPr>
            <p:ph type="title"/>
          </p:nvPr>
        </p:nvSpPr>
        <p:spPr>
          <a:xfrm>
            <a:off x="1451579" y="804519"/>
            <a:ext cx="9603275" cy="1049235"/>
          </a:xfrm>
        </p:spPr>
        <p:txBody>
          <a:bodyPr/>
          <a:lstStyle/>
          <a:p>
            <a:r>
              <a:rPr lang="de-AT" dirty="0"/>
              <a:t>			</a:t>
            </a:r>
            <a:br>
              <a:rPr lang="de-AT" dirty="0"/>
            </a:br>
            <a:r>
              <a:rPr lang="de-AT" dirty="0"/>
              <a:t>		Backend </a:t>
            </a:r>
            <a:r>
              <a:rPr lang="de-AT" dirty="0" err="1"/>
              <a:t>to</a:t>
            </a:r>
            <a:r>
              <a:rPr lang="de-AT" dirty="0"/>
              <a:t> Frontend</a:t>
            </a:r>
          </a:p>
        </p:txBody>
      </p:sp>
      <p:pic>
        <p:nvPicPr>
          <p:cNvPr id="6" name="Inhaltsplatzhalter 5">
            <a:extLst>
              <a:ext uri="{FF2B5EF4-FFF2-40B4-BE49-F238E27FC236}">
                <a16:creationId xmlns:a16="http://schemas.microsoft.com/office/drawing/2014/main" id="{05F0EAD2-DA07-AFD3-3B61-3BBC174D6453}"/>
              </a:ext>
            </a:extLst>
          </p:cNvPr>
          <p:cNvPicPr>
            <a:picLocks noGrp="1" noChangeAspect="1"/>
          </p:cNvPicPr>
          <p:nvPr>
            <p:ph idx="1"/>
          </p:nvPr>
        </p:nvPicPr>
        <p:blipFill>
          <a:blip r:embed="rId4"/>
          <a:stretch>
            <a:fillRect/>
          </a:stretch>
        </p:blipFill>
        <p:spPr>
          <a:xfrm>
            <a:off x="1927260" y="2518758"/>
            <a:ext cx="5950408" cy="2337328"/>
          </a:xfrm>
        </p:spPr>
      </p:pic>
      <p:sp>
        <p:nvSpPr>
          <p:cNvPr id="7" name="Inhaltsplatzhalter 2">
            <a:extLst>
              <a:ext uri="{FF2B5EF4-FFF2-40B4-BE49-F238E27FC236}">
                <a16:creationId xmlns:a16="http://schemas.microsoft.com/office/drawing/2014/main" id="{946F6F7E-180F-474F-A973-C6E49B21DB62}"/>
              </a:ext>
            </a:extLst>
          </p:cNvPr>
          <p:cNvSpPr txBox="1">
            <a:spLocks/>
          </p:cNvSpPr>
          <p:nvPr/>
        </p:nvSpPr>
        <p:spPr>
          <a:xfrm>
            <a:off x="1451579" y="2015732"/>
            <a:ext cx="9603275" cy="4037749"/>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de-AT" dirty="0"/>
              <a:t>Multiple </a:t>
            </a:r>
            <a:r>
              <a:rPr lang="de-AT" dirty="0" err="1"/>
              <a:t>startup</a:t>
            </a:r>
            <a:endParaRPr lang="de-AT" dirty="0"/>
          </a:p>
          <a:p>
            <a:endParaRPr lang="de-AT" dirty="0"/>
          </a:p>
          <a:p>
            <a:endParaRPr lang="de-AT" dirty="0"/>
          </a:p>
          <a:p>
            <a:endParaRPr lang="de-AT" dirty="0"/>
          </a:p>
          <a:p>
            <a:endParaRPr lang="de-AT" dirty="0"/>
          </a:p>
          <a:p>
            <a:endParaRPr lang="de-AT" dirty="0"/>
          </a:p>
          <a:p>
            <a:r>
              <a:rPr lang="de-AT" dirty="0"/>
              <a:t>Zuweisung der Portnummer</a:t>
            </a:r>
          </a:p>
        </p:txBody>
      </p:sp>
      <mc:AlternateContent xmlns:mc="http://schemas.openxmlformats.org/markup-compatibility/2006" xmlns:p14="http://schemas.microsoft.com/office/powerpoint/2010/main">
        <mc:Choice Requires="p14">
          <p:contentPart p14:bwMode="auto" r:id="rId5">
            <p14:nvContentPartPr>
              <p14:cNvPr id="10" name="Freihand 9">
                <a:extLst>
                  <a:ext uri="{FF2B5EF4-FFF2-40B4-BE49-F238E27FC236}">
                    <a16:creationId xmlns:a16="http://schemas.microsoft.com/office/drawing/2014/main" id="{4375AEB2-4EF1-18AA-773D-51F208AFF5C9}"/>
                  </a:ext>
                </a:extLst>
              </p14:cNvPr>
              <p14:cNvContentPartPr/>
              <p14:nvPr/>
            </p14:nvContentPartPr>
            <p14:xfrm>
              <a:off x="5557233" y="3230906"/>
              <a:ext cx="370800" cy="36360"/>
            </p14:xfrm>
          </p:contentPart>
        </mc:Choice>
        <mc:Fallback xmlns="">
          <p:pic>
            <p:nvPicPr>
              <p:cNvPr id="10" name="Freihand 9">
                <a:extLst>
                  <a:ext uri="{FF2B5EF4-FFF2-40B4-BE49-F238E27FC236}">
                    <a16:creationId xmlns:a16="http://schemas.microsoft.com/office/drawing/2014/main" id="{4375AEB2-4EF1-18AA-773D-51F208AFF5C9}"/>
                  </a:ext>
                </a:extLst>
              </p:cNvPr>
              <p:cNvPicPr/>
              <p:nvPr/>
            </p:nvPicPr>
            <p:blipFill>
              <a:blip r:embed="rId6"/>
              <a:stretch>
                <a:fillRect/>
              </a:stretch>
            </p:blipFill>
            <p:spPr>
              <a:xfrm>
                <a:off x="5521593" y="3159266"/>
                <a:ext cx="442440"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Freihand 10">
                <a:extLst>
                  <a:ext uri="{FF2B5EF4-FFF2-40B4-BE49-F238E27FC236}">
                    <a16:creationId xmlns:a16="http://schemas.microsoft.com/office/drawing/2014/main" id="{410EB223-87E7-363E-545C-C03FA2547369}"/>
                  </a:ext>
                </a:extLst>
              </p14:cNvPr>
              <p14:cNvContentPartPr/>
              <p14:nvPr/>
            </p14:nvContentPartPr>
            <p14:xfrm>
              <a:off x="5548593" y="3540866"/>
              <a:ext cx="365760" cy="10080"/>
            </p14:xfrm>
          </p:contentPart>
        </mc:Choice>
        <mc:Fallback xmlns="">
          <p:pic>
            <p:nvPicPr>
              <p:cNvPr id="11" name="Freihand 10">
                <a:extLst>
                  <a:ext uri="{FF2B5EF4-FFF2-40B4-BE49-F238E27FC236}">
                    <a16:creationId xmlns:a16="http://schemas.microsoft.com/office/drawing/2014/main" id="{410EB223-87E7-363E-545C-C03FA2547369}"/>
                  </a:ext>
                </a:extLst>
              </p:cNvPr>
              <p:cNvPicPr/>
              <p:nvPr/>
            </p:nvPicPr>
            <p:blipFill>
              <a:blip r:embed="rId8"/>
              <a:stretch>
                <a:fillRect/>
              </a:stretch>
            </p:blipFill>
            <p:spPr>
              <a:xfrm>
                <a:off x="5512593" y="3469226"/>
                <a:ext cx="437400" cy="153720"/>
              </a:xfrm>
              <a:prstGeom prst="rect">
                <a:avLst/>
              </a:prstGeom>
            </p:spPr>
          </p:pic>
        </mc:Fallback>
      </mc:AlternateContent>
    </p:spTree>
    <p:extLst>
      <p:ext uri="{BB962C8B-B14F-4D97-AF65-F5344CB8AC3E}">
        <p14:creationId xmlns:p14="http://schemas.microsoft.com/office/powerpoint/2010/main" val="30095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2F904D69-627A-449A-FB65-D5506DDB99A6}"/>
              </a:ext>
            </a:extLst>
          </p:cNvPr>
          <p:cNvSpPr>
            <a:spLocks noGrp="1"/>
          </p:cNvSpPr>
          <p:nvPr>
            <p:ph idx="1"/>
          </p:nvPr>
        </p:nvSpPr>
        <p:spPr/>
        <p:txBody>
          <a:bodyPr>
            <a:normAutofit/>
          </a:bodyPr>
          <a:lstStyle/>
          <a:p>
            <a:endParaRPr lang="de-AT" dirty="0"/>
          </a:p>
        </p:txBody>
      </p:sp>
      <p:pic>
        <p:nvPicPr>
          <p:cNvPr id="4" name="Grafik 3" descr="Ein Bild, das Text enthält.&#10;&#10;Automatisch generierte Beschreibung">
            <a:extLst>
              <a:ext uri="{FF2B5EF4-FFF2-40B4-BE49-F238E27FC236}">
                <a16:creationId xmlns:a16="http://schemas.microsoft.com/office/drawing/2014/main" id="{32669E5B-8730-1CB9-FCEF-3BD3166CEA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1579" y="0"/>
            <a:ext cx="2529809" cy="1897357"/>
          </a:xfrm>
          <a:prstGeom prst="rect">
            <a:avLst/>
          </a:prstGeom>
        </p:spPr>
      </p:pic>
      <p:sp>
        <p:nvSpPr>
          <p:cNvPr id="5" name="Titel 1">
            <a:extLst>
              <a:ext uri="{FF2B5EF4-FFF2-40B4-BE49-F238E27FC236}">
                <a16:creationId xmlns:a16="http://schemas.microsoft.com/office/drawing/2014/main" id="{774F5B48-8822-7CD2-A1B8-EA9D56B9A670}"/>
              </a:ext>
            </a:extLst>
          </p:cNvPr>
          <p:cNvSpPr>
            <a:spLocks noGrp="1"/>
          </p:cNvSpPr>
          <p:nvPr>
            <p:ph type="title"/>
          </p:nvPr>
        </p:nvSpPr>
        <p:spPr>
          <a:xfrm>
            <a:off x="1451579" y="804519"/>
            <a:ext cx="9603275" cy="1049235"/>
          </a:xfrm>
        </p:spPr>
        <p:txBody>
          <a:bodyPr/>
          <a:lstStyle/>
          <a:p>
            <a:r>
              <a:rPr lang="de-AT" dirty="0"/>
              <a:t>			</a:t>
            </a:r>
            <a:br>
              <a:rPr lang="de-AT" dirty="0"/>
            </a:br>
            <a:r>
              <a:rPr lang="de-AT" dirty="0"/>
              <a:t>		Angular Frontend</a:t>
            </a:r>
          </a:p>
        </p:txBody>
      </p:sp>
    </p:spTree>
    <p:extLst>
      <p:ext uri="{BB962C8B-B14F-4D97-AF65-F5344CB8AC3E}">
        <p14:creationId xmlns:p14="http://schemas.microsoft.com/office/powerpoint/2010/main" val="2105645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13EE15-1316-344C-6CCE-185D179DB963}"/>
              </a:ext>
            </a:extLst>
          </p:cNvPr>
          <p:cNvSpPr>
            <a:spLocks noGrp="1"/>
          </p:cNvSpPr>
          <p:nvPr>
            <p:ph type="ctrTitle"/>
          </p:nvPr>
        </p:nvSpPr>
        <p:spPr/>
        <p:txBody>
          <a:bodyPr>
            <a:normAutofit fontScale="90000"/>
          </a:bodyPr>
          <a:lstStyle/>
          <a:p>
            <a:r>
              <a:rPr lang="de-AT" dirty="0"/>
              <a:t>Bike-O-Mat</a:t>
            </a:r>
            <a:br>
              <a:rPr lang="de-AT" dirty="0"/>
            </a:br>
            <a:r>
              <a:rPr lang="de-AT" dirty="0"/>
              <a:t>And</a:t>
            </a:r>
            <a:br>
              <a:rPr lang="de-AT" dirty="0"/>
            </a:br>
            <a:r>
              <a:rPr lang="de-AT" dirty="0"/>
              <a:t>Bike-Shop</a:t>
            </a:r>
          </a:p>
        </p:txBody>
      </p:sp>
      <p:sp>
        <p:nvSpPr>
          <p:cNvPr id="3" name="Untertitel 2">
            <a:extLst>
              <a:ext uri="{FF2B5EF4-FFF2-40B4-BE49-F238E27FC236}">
                <a16:creationId xmlns:a16="http://schemas.microsoft.com/office/drawing/2014/main" id="{1ACAABD3-C51B-66AA-DCE4-ADE359BBA227}"/>
              </a:ext>
            </a:extLst>
          </p:cNvPr>
          <p:cNvSpPr>
            <a:spLocks noGrp="1"/>
          </p:cNvSpPr>
          <p:nvPr>
            <p:ph type="subTitle" idx="1"/>
          </p:nvPr>
        </p:nvSpPr>
        <p:spPr>
          <a:xfrm>
            <a:off x="4305950" y="3593343"/>
            <a:ext cx="2707410" cy="1507521"/>
          </a:xfrm>
        </p:spPr>
        <p:txBody>
          <a:bodyPr>
            <a:normAutofit/>
          </a:bodyPr>
          <a:lstStyle/>
          <a:p>
            <a:r>
              <a:rPr lang="de-AT" dirty="0"/>
              <a:t>Team:</a:t>
            </a:r>
            <a:br>
              <a:rPr lang="de-AT" dirty="0"/>
            </a:br>
            <a:r>
              <a:rPr lang="de-AT" dirty="0"/>
              <a:t>Kern Oliver</a:t>
            </a:r>
            <a:br>
              <a:rPr lang="de-AT" dirty="0"/>
            </a:br>
            <a:r>
              <a:rPr lang="de-AT" dirty="0"/>
              <a:t>Pozegic Aldin</a:t>
            </a:r>
            <a:br>
              <a:rPr lang="de-AT" dirty="0"/>
            </a:br>
            <a:r>
              <a:rPr lang="de-AT" dirty="0"/>
              <a:t>Selinger Andreas</a:t>
            </a:r>
          </a:p>
        </p:txBody>
      </p:sp>
      <p:pic>
        <p:nvPicPr>
          <p:cNvPr id="5" name="Grafik 4" descr="Ein Bild, das Fahrrad, geparkt, Transport, Gestell enthält.&#10;&#10;Automatisch generierte Beschreibung">
            <a:extLst>
              <a:ext uri="{FF2B5EF4-FFF2-40B4-BE49-F238E27FC236}">
                <a16:creationId xmlns:a16="http://schemas.microsoft.com/office/drawing/2014/main" id="{68C4DF7A-D24E-7DA5-4F2E-CCB46776D7E7}"/>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28531" y="3392890"/>
            <a:ext cx="5397658" cy="3415947"/>
          </a:xfrm>
          <a:prstGeom prst="rect">
            <a:avLst/>
          </a:prstGeom>
        </p:spPr>
      </p:pic>
      <p:pic>
        <p:nvPicPr>
          <p:cNvPr id="8" name="Grafik 7" descr="Ein Bild, das Kraftrad, geparkt, draußen, Motorradfahren enthält.&#10;&#10;Automatisch generierte Beschreibung">
            <a:extLst>
              <a:ext uri="{FF2B5EF4-FFF2-40B4-BE49-F238E27FC236}">
                <a16:creationId xmlns:a16="http://schemas.microsoft.com/office/drawing/2014/main" id="{407E449F-68A4-D461-6DF9-0CBCB9646419}"/>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962463" y="3011187"/>
            <a:ext cx="6078914" cy="3846813"/>
          </a:xfrm>
          <a:prstGeom prst="rect">
            <a:avLst/>
          </a:prstGeom>
        </p:spPr>
      </p:pic>
    </p:spTree>
    <p:extLst>
      <p:ext uri="{BB962C8B-B14F-4D97-AF65-F5344CB8AC3E}">
        <p14:creationId xmlns:p14="http://schemas.microsoft.com/office/powerpoint/2010/main" val="1646650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773FA1-EEC6-FF10-08FF-31CAF843838D}"/>
              </a:ext>
            </a:extLst>
          </p:cNvPr>
          <p:cNvSpPr>
            <a:spLocks noGrp="1"/>
          </p:cNvSpPr>
          <p:nvPr>
            <p:ph type="title"/>
          </p:nvPr>
        </p:nvSpPr>
        <p:spPr/>
        <p:txBody>
          <a:bodyPr/>
          <a:lstStyle/>
          <a:p>
            <a:r>
              <a:rPr lang="de-AT" dirty="0"/>
              <a:t>Bike-o-</a:t>
            </a:r>
            <a:r>
              <a:rPr lang="de-AT" dirty="0" err="1"/>
              <a:t>mat</a:t>
            </a:r>
            <a:endParaRPr lang="de-AT" dirty="0"/>
          </a:p>
        </p:txBody>
      </p:sp>
      <p:sp>
        <p:nvSpPr>
          <p:cNvPr id="3" name="Inhaltsplatzhalter 2">
            <a:extLst>
              <a:ext uri="{FF2B5EF4-FFF2-40B4-BE49-F238E27FC236}">
                <a16:creationId xmlns:a16="http://schemas.microsoft.com/office/drawing/2014/main" id="{2F904D69-627A-449A-FB65-D5506DDB99A6}"/>
              </a:ext>
            </a:extLst>
          </p:cNvPr>
          <p:cNvSpPr>
            <a:spLocks noGrp="1"/>
          </p:cNvSpPr>
          <p:nvPr>
            <p:ph idx="1"/>
          </p:nvPr>
        </p:nvSpPr>
        <p:spPr/>
        <p:txBody>
          <a:bodyPr/>
          <a:lstStyle/>
          <a:p>
            <a:r>
              <a:rPr lang="de-AT" dirty="0"/>
              <a:t>Fahrrad-Vermietung über Stationen</a:t>
            </a:r>
          </a:p>
          <a:p>
            <a:r>
              <a:rPr lang="de-AT" dirty="0"/>
              <a:t>Microsoft Azure Server als Plattform</a:t>
            </a:r>
          </a:p>
          <a:p>
            <a:r>
              <a:rPr lang="de-AT" dirty="0"/>
              <a:t>Scan eines QR-Codes entsperrt Fahrrad</a:t>
            </a:r>
          </a:p>
          <a:p>
            <a:r>
              <a:rPr lang="de-AT" dirty="0"/>
              <a:t>Abrechnung über Website, Nutzeraccount</a:t>
            </a:r>
          </a:p>
          <a:p>
            <a:endParaRPr lang="de-AT" dirty="0"/>
          </a:p>
        </p:txBody>
      </p:sp>
    </p:spTree>
    <p:extLst>
      <p:ext uri="{BB962C8B-B14F-4D97-AF65-F5344CB8AC3E}">
        <p14:creationId xmlns:p14="http://schemas.microsoft.com/office/powerpoint/2010/main" val="3098888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773FA1-EEC6-FF10-08FF-31CAF843838D}"/>
              </a:ext>
            </a:extLst>
          </p:cNvPr>
          <p:cNvSpPr>
            <a:spLocks noGrp="1"/>
          </p:cNvSpPr>
          <p:nvPr>
            <p:ph type="title"/>
          </p:nvPr>
        </p:nvSpPr>
        <p:spPr/>
        <p:txBody>
          <a:bodyPr/>
          <a:lstStyle/>
          <a:p>
            <a:r>
              <a:rPr lang="de-AT" dirty="0"/>
              <a:t>Bike-o-</a:t>
            </a:r>
            <a:r>
              <a:rPr lang="de-AT" dirty="0" err="1"/>
              <a:t>mat</a:t>
            </a:r>
            <a:endParaRPr lang="de-AT" dirty="0"/>
          </a:p>
        </p:txBody>
      </p:sp>
      <p:sp>
        <p:nvSpPr>
          <p:cNvPr id="3" name="Inhaltsplatzhalter 2">
            <a:extLst>
              <a:ext uri="{FF2B5EF4-FFF2-40B4-BE49-F238E27FC236}">
                <a16:creationId xmlns:a16="http://schemas.microsoft.com/office/drawing/2014/main" id="{2F904D69-627A-449A-FB65-D5506DDB99A6}"/>
              </a:ext>
            </a:extLst>
          </p:cNvPr>
          <p:cNvSpPr>
            <a:spLocks noGrp="1"/>
          </p:cNvSpPr>
          <p:nvPr>
            <p:ph idx="1"/>
          </p:nvPr>
        </p:nvSpPr>
        <p:spPr>
          <a:xfrm>
            <a:off x="1451579" y="2015732"/>
            <a:ext cx="9603275" cy="4148001"/>
          </a:xfrm>
        </p:spPr>
        <p:txBody>
          <a:bodyPr/>
          <a:lstStyle/>
          <a:p>
            <a:r>
              <a:rPr lang="de-AT" dirty="0"/>
              <a:t>Erstellte Dokumente:</a:t>
            </a:r>
          </a:p>
          <a:p>
            <a:pPr lvl="1"/>
            <a:r>
              <a:rPr lang="de-AT" dirty="0"/>
              <a:t>Projektauftrag</a:t>
            </a:r>
          </a:p>
          <a:p>
            <a:pPr lvl="1"/>
            <a:r>
              <a:rPr lang="de-AT" dirty="0"/>
              <a:t>Projektstrukturplan</a:t>
            </a:r>
          </a:p>
          <a:p>
            <a:pPr lvl="1"/>
            <a:r>
              <a:rPr lang="de-AT" dirty="0"/>
              <a:t>Umfeldanalyse</a:t>
            </a:r>
          </a:p>
          <a:p>
            <a:pPr lvl="1"/>
            <a:r>
              <a:rPr lang="de-AT" dirty="0"/>
              <a:t>Machbarkeitsanalyse</a:t>
            </a:r>
          </a:p>
          <a:p>
            <a:pPr lvl="1"/>
            <a:r>
              <a:rPr lang="de-AT" dirty="0"/>
              <a:t>Product-Backlog</a:t>
            </a:r>
          </a:p>
          <a:p>
            <a:pPr lvl="1"/>
            <a:r>
              <a:rPr lang="de-AT" dirty="0"/>
              <a:t>Sprintbacklog</a:t>
            </a:r>
          </a:p>
        </p:txBody>
      </p:sp>
    </p:spTree>
    <p:extLst>
      <p:ext uri="{BB962C8B-B14F-4D97-AF65-F5344CB8AC3E}">
        <p14:creationId xmlns:p14="http://schemas.microsoft.com/office/powerpoint/2010/main" val="4115735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E8BFAB-838B-4D93-6065-D3DAE3D55B89}"/>
              </a:ext>
            </a:extLst>
          </p:cNvPr>
          <p:cNvSpPr>
            <a:spLocks noGrp="1"/>
          </p:cNvSpPr>
          <p:nvPr>
            <p:ph type="title"/>
          </p:nvPr>
        </p:nvSpPr>
        <p:spPr/>
        <p:txBody>
          <a:bodyPr/>
          <a:lstStyle/>
          <a:p>
            <a:r>
              <a:rPr lang="de-AT" dirty="0"/>
              <a:t>Bike-Shop</a:t>
            </a:r>
            <a:br>
              <a:rPr lang="de-AT" dirty="0"/>
            </a:br>
            <a:r>
              <a:rPr lang="de-AT" sz="2400" dirty="0"/>
              <a:t>Product-Backlog</a:t>
            </a:r>
            <a:endParaRPr lang="de-AT" dirty="0"/>
          </a:p>
        </p:txBody>
      </p:sp>
      <p:pic>
        <p:nvPicPr>
          <p:cNvPr id="4" name="Grafik 3">
            <a:extLst>
              <a:ext uri="{FF2B5EF4-FFF2-40B4-BE49-F238E27FC236}">
                <a16:creationId xmlns:a16="http://schemas.microsoft.com/office/drawing/2014/main" id="{D8B12A84-D620-8A73-3097-E1F2FAF800DD}"/>
              </a:ext>
            </a:extLst>
          </p:cNvPr>
          <p:cNvPicPr>
            <a:picLocks noChangeAspect="1"/>
          </p:cNvPicPr>
          <p:nvPr/>
        </p:nvPicPr>
        <p:blipFill>
          <a:blip r:embed="rId3"/>
          <a:stretch>
            <a:fillRect/>
          </a:stretch>
        </p:blipFill>
        <p:spPr>
          <a:xfrm>
            <a:off x="5454" y="2076692"/>
            <a:ext cx="12121443" cy="2282244"/>
          </a:xfrm>
          <a:prstGeom prst="rect">
            <a:avLst/>
          </a:prstGeom>
        </p:spPr>
      </p:pic>
    </p:spTree>
    <p:extLst>
      <p:ext uri="{BB962C8B-B14F-4D97-AF65-F5344CB8AC3E}">
        <p14:creationId xmlns:p14="http://schemas.microsoft.com/office/powerpoint/2010/main" val="3875927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773FA1-EEC6-FF10-08FF-31CAF843838D}"/>
              </a:ext>
            </a:extLst>
          </p:cNvPr>
          <p:cNvSpPr>
            <a:spLocks noGrp="1"/>
          </p:cNvSpPr>
          <p:nvPr>
            <p:ph type="title"/>
          </p:nvPr>
        </p:nvSpPr>
        <p:spPr/>
        <p:txBody>
          <a:bodyPr/>
          <a:lstStyle/>
          <a:p>
            <a:r>
              <a:rPr lang="de-AT" dirty="0"/>
              <a:t>Bike-o-</a:t>
            </a:r>
            <a:r>
              <a:rPr lang="de-AT" dirty="0" err="1"/>
              <a:t>mat</a:t>
            </a:r>
            <a:endParaRPr lang="de-AT" dirty="0"/>
          </a:p>
        </p:txBody>
      </p:sp>
      <p:pic>
        <p:nvPicPr>
          <p:cNvPr id="5" name="Grafik 4">
            <a:extLst>
              <a:ext uri="{FF2B5EF4-FFF2-40B4-BE49-F238E27FC236}">
                <a16:creationId xmlns:a16="http://schemas.microsoft.com/office/drawing/2014/main" id="{E20D359B-1101-0146-3BE7-F2CD5B62DDD4}"/>
              </a:ext>
            </a:extLst>
          </p:cNvPr>
          <p:cNvPicPr>
            <a:picLocks noChangeAspect="1"/>
          </p:cNvPicPr>
          <p:nvPr/>
        </p:nvPicPr>
        <p:blipFill>
          <a:blip r:embed="rId3"/>
          <a:stretch>
            <a:fillRect/>
          </a:stretch>
        </p:blipFill>
        <p:spPr>
          <a:xfrm>
            <a:off x="552449" y="1974064"/>
            <a:ext cx="10953751" cy="1678119"/>
          </a:xfrm>
          <a:prstGeom prst="rect">
            <a:avLst/>
          </a:prstGeom>
          <a:ln w="19050">
            <a:solidFill>
              <a:schemeClr val="tx1"/>
            </a:solidFill>
          </a:ln>
        </p:spPr>
      </p:pic>
    </p:spTree>
    <p:extLst>
      <p:ext uri="{BB962C8B-B14F-4D97-AF65-F5344CB8AC3E}">
        <p14:creationId xmlns:p14="http://schemas.microsoft.com/office/powerpoint/2010/main" val="1433280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A5F2A2-8BC6-7A44-280C-8596F1274823}"/>
              </a:ext>
            </a:extLst>
          </p:cNvPr>
          <p:cNvSpPr>
            <a:spLocks noGrp="1"/>
          </p:cNvSpPr>
          <p:nvPr>
            <p:ph type="title"/>
          </p:nvPr>
        </p:nvSpPr>
        <p:spPr/>
        <p:txBody>
          <a:bodyPr/>
          <a:lstStyle/>
          <a:p>
            <a:endParaRPr lang="de-AT" dirty="0"/>
          </a:p>
        </p:txBody>
      </p:sp>
      <p:sp>
        <p:nvSpPr>
          <p:cNvPr id="3" name="Inhaltsplatzhalter 2">
            <a:extLst>
              <a:ext uri="{FF2B5EF4-FFF2-40B4-BE49-F238E27FC236}">
                <a16:creationId xmlns:a16="http://schemas.microsoft.com/office/drawing/2014/main" id="{D17BA997-BD5B-472C-6B3F-F1F7CAC92C42}"/>
              </a:ext>
            </a:extLst>
          </p:cNvPr>
          <p:cNvSpPr>
            <a:spLocks noGrp="1"/>
          </p:cNvSpPr>
          <p:nvPr>
            <p:ph idx="1"/>
          </p:nvPr>
        </p:nvSpPr>
        <p:spPr/>
        <p:txBody>
          <a:bodyPr/>
          <a:lstStyle/>
          <a:p>
            <a:endParaRPr lang="de-AT"/>
          </a:p>
        </p:txBody>
      </p:sp>
      <p:pic>
        <p:nvPicPr>
          <p:cNvPr id="5" name="Grafik 4">
            <a:extLst>
              <a:ext uri="{FF2B5EF4-FFF2-40B4-BE49-F238E27FC236}">
                <a16:creationId xmlns:a16="http://schemas.microsoft.com/office/drawing/2014/main" id="{3FAF0A13-3653-3122-B014-B8F9D8310742}"/>
              </a:ext>
            </a:extLst>
          </p:cNvPr>
          <p:cNvPicPr>
            <a:picLocks noChangeAspect="1"/>
          </p:cNvPicPr>
          <p:nvPr/>
        </p:nvPicPr>
        <p:blipFill>
          <a:blip r:embed="rId3"/>
          <a:stretch>
            <a:fillRect/>
          </a:stretch>
        </p:blipFill>
        <p:spPr>
          <a:xfrm>
            <a:off x="35140" y="804519"/>
            <a:ext cx="6987218" cy="5658986"/>
          </a:xfrm>
          <a:prstGeom prst="rect">
            <a:avLst/>
          </a:prstGeom>
        </p:spPr>
      </p:pic>
      <p:pic>
        <p:nvPicPr>
          <p:cNvPr id="8" name="Grafik 7">
            <a:extLst>
              <a:ext uri="{FF2B5EF4-FFF2-40B4-BE49-F238E27FC236}">
                <a16:creationId xmlns:a16="http://schemas.microsoft.com/office/drawing/2014/main" id="{963CA447-CA72-E8F2-2B3E-74A5C80C93C5}"/>
              </a:ext>
            </a:extLst>
          </p:cNvPr>
          <p:cNvPicPr>
            <a:picLocks noChangeAspect="1"/>
          </p:cNvPicPr>
          <p:nvPr/>
        </p:nvPicPr>
        <p:blipFill rotWithShape="1">
          <a:blip r:embed="rId4"/>
          <a:srcRect l="803" t="1773" r="929" b="929"/>
          <a:stretch/>
        </p:blipFill>
        <p:spPr>
          <a:xfrm>
            <a:off x="6604986" y="822275"/>
            <a:ext cx="5429534" cy="5611521"/>
          </a:xfrm>
          <a:prstGeom prst="rect">
            <a:avLst/>
          </a:prstGeom>
          <a:ln w="25400">
            <a:solidFill>
              <a:schemeClr val="tx1"/>
            </a:solidFill>
          </a:ln>
        </p:spPr>
      </p:pic>
    </p:spTree>
    <p:extLst>
      <p:ext uri="{BB962C8B-B14F-4D97-AF65-F5344CB8AC3E}">
        <p14:creationId xmlns:p14="http://schemas.microsoft.com/office/powerpoint/2010/main" val="1606172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773FA1-EEC6-FF10-08FF-31CAF843838D}"/>
              </a:ext>
            </a:extLst>
          </p:cNvPr>
          <p:cNvSpPr>
            <a:spLocks noGrp="1"/>
          </p:cNvSpPr>
          <p:nvPr>
            <p:ph type="title"/>
          </p:nvPr>
        </p:nvSpPr>
        <p:spPr/>
        <p:txBody>
          <a:bodyPr/>
          <a:lstStyle/>
          <a:p>
            <a:r>
              <a:rPr lang="de-AT" dirty="0"/>
              <a:t>Bike-o-</a:t>
            </a:r>
            <a:r>
              <a:rPr lang="de-AT" dirty="0" err="1"/>
              <a:t>mat</a:t>
            </a:r>
            <a:r>
              <a:rPr lang="de-AT" dirty="0"/>
              <a:t>		</a:t>
            </a:r>
          </a:p>
        </p:txBody>
      </p:sp>
      <p:pic>
        <p:nvPicPr>
          <p:cNvPr id="5" name="Inhaltsplatzhalter 4" descr="Ein Bild, das Waffe enthält.&#10;&#10;Automatisch generierte Beschreibung">
            <a:extLst>
              <a:ext uri="{FF2B5EF4-FFF2-40B4-BE49-F238E27FC236}">
                <a16:creationId xmlns:a16="http://schemas.microsoft.com/office/drawing/2014/main" id="{27459113-8A60-D902-5B5A-253971C8F538}"/>
              </a:ext>
            </a:extLst>
          </p:cNvPr>
          <p:cNvPicPr>
            <a:picLocks noGrp="1" noChangeAspect="1"/>
          </p:cNvPicPr>
          <p:nvPr>
            <p:ph idx="1"/>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863145" y="936104"/>
            <a:ext cx="1320096" cy="879844"/>
          </a:xfrm>
        </p:spPr>
      </p:pic>
      <p:pic>
        <p:nvPicPr>
          <p:cNvPr id="7" name="Grafik 6" descr="Ein Bild, das Stift enthält.&#10;&#10;Automatisch generierte Beschreibung">
            <a:extLst>
              <a:ext uri="{FF2B5EF4-FFF2-40B4-BE49-F238E27FC236}">
                <a16:creationId xmlns:a16="http://schemas.microsoft.com/office/drawing/2014/main" id="{33F1256F-4AE3-46D8-4FD0-5C2C61CDFD2A}"/>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flipH="1">
            <a:off x="3701475" y="948678"/>
            <a:ext cx="303941" cy="291221"/>
          </a:xfrm>
          <a:prstGeom prst="rect">
            <a:avLst/>
          </a:prstGeom>
        </p:spPr>
      </p:pic>
      <p:sp>
        <p:nvSpPr>
          <p:cNvPr id="9" name="Inhaltsplatzhalter 2">
            <a:extLst>
              <a:ext uri="{FF2B5EF4-FFF2-40B4-BE49-F238E27FC236}">
                <a16:creationId xmlns:a16="http://schemas.microsoft.com/office/drawing/2014/main" id="{0E82E41D-CB05-DE38-707B-8A48A4C5FC2B}"/>
              </a:ext>
            </a:extLst>
          </p:cNvPr>
          <p:cNvSpPr txBox="1">
            <a:spLocks/>
          </p:cNvSpPr>
          <p:nvPr/>
        </p:nvSpPr>
        <p:spPr>
          <a:xfrm>
            <a:off x="1451579" y="2015732"/>
            <a:ext cx="9603275"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de-AT" dirty="0"/>
              <a:t>Unzureichende Zeit</a:t>
            </a:r>
          </a:p>
          <a:p>
            <a:r>
              <a:rPr lang="de-AT" dirty="0"/>
              <a:t>Ausfall von Teammitgliedern</a:t>
            </a:r>
          </a:p>
          <a:p>
            <a:r>
              <a:rPr lang="de-AT" dirty="0"/>
              <a:t>Fehlendes </a:t>
            </a:r>
            <a:r>
              <a:rPr lang="de-AT" dirty="0" err="1"/>
              <a:t>Know-How</a:t>
            </a:r>
            <a:endParaRPr lang="de-AT" dirty="0"/>
          </a:p>
          <a:p>
            <a:endParaRPr lang="de-AT" dirty="0"/>
          </a:p>
          <a:p>
            <a:r>
              <a:rPr lang="de-AT" dirty="0"/>
              <a:t>Start von Bike-Shop</a:t>
            </a:r>
          </a:p>
          <a:p>
            <a:endParaRPr lang="de-AT" dirty="0"/>
          </a:p>
        </p:txBody>
      </p:sp>
      <p:pic>
        <p:nvPicPr>
          <p:cNvPr id="11" name="Grafik 10" descr="Ein Bild, das Text enthält.&#10;&#10;Automatisch generierte Beschreibung">
            <a:extLst>
              <a:ext uri="{FF2B5EF4-FFF2-40B4-BE49-F238E27FC236}">
                <a16:creationId xmlns:a16="http://schemas.microsoft.com/office/drawing/2014/main" id="{C46E9514-F1E4-7BE4-D86B-C531B3E4B3E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02640" y="0"/>
            <a:ext cx="2529809" cy="1897357"/>
          </a:xfrm>
          <a:prstGeom prst="rect">
            <a:avLst/>
          </a:prstGeom>
        </p:spPr>
      </p:pic>
      <p:cxnSp>
        <p:nvCxnSpPr>
          <p:cNvPr id="4" name="Gerader Verbinder 3">
            <a:extLst>
              <a:ext uri="{FF2B5EF4-FFF2-40B4-BE49-F238E27FC236}">
                <a16:creationId xmlns:a16="http://schemas.microsoft.com/office/drawing/2014/main" id="{5DFD3863-4BE6-DB6A-1BE1-5FB0C7713B5D}"/>
              </a:ext>
            </a:extLst>
          </p:cNvPr>
          <p:cNvCxnSpPr>
            <a:cxnSpLocks/>
          </p:cNvCxnSpPr>
          <p:nvPr/>
        </p:nvCxnSpPr>
        <p:spPr>
          <a:xfrm>
            <a:off x="1451579" y="1078521"/>
            <a:ext cx="2249896"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8366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par>
                          <p:cTn id="11" fill="hold">
                            <p:stCondLst>
                              <p:cond delay="0"/>
                            </p:stCondLst>
                            <p:childTnLst>
                              <p:par>
                                <p:cTn id="12" presetID="42" presetClass="path" presetSubtype="0" accel="50000" decel="50000" fill="hold" nodeType="afterEffect">
                                  <p:stCondLst>
                                    <p:cond delay="0"/>
                                  </p:stCondLst>
                                  <p:childTnLst>
                                    <p:animMotion origin="layout" path="M 4.375E-6 -7.40741E-7 L -0.21159 -0.00347 " pathEditMode="relative" rAng="0" ptsTypes="AA">
                                      <p:cBhvr>
                                        <p:cTn id="13" dur="500" fill="hold"/>
                                        <p:tgtEl>
                                          <p:spTgt spid="7"/>
                                        </p:tgtEl>
                                        <p:attrNameLst>
                                          <p:attrName>ppt_x</p:attrName>
                                          <p:attrName>ppt_y</p:attrName>
                                        </p:attrNameLst>
                                      </p:cBhvr>
                                      <p:rCtr x="-10586" y="-185"/>
                                    </p:animMotion>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2F904D69-627A-449A-FB65-D5506DDB99A6}"/>
              </a:ext>
            </a:extLst>
          </p:cNvPr>
          <p:cNvSpPr>
            <a:spLocks noGrp="1"/>
          </p:cNvSpPr>
          <p:nvPr>
            <p:ph idx="1"/>
          </p:nvPr>
        </p:nvSpPr>
        <p:spPr/>
        <p:txBody>
          <a:bodyPr>
            <a:normAutofit lnSpcReduction="10000"/>
          </a:bodyPr>
          <a:lstStyle/>
          <a:p>
            <a:r>
              <a:rPr lang="de-AT" dirty="0"/>
              <a:t>Motorrad-Verkaufs-Seite</a:t>
            </a:r>
          </a:p>
          <a:p>
            <a:r>
              <a:rPr lang="de-AT" dirty="0"/>
              <a:t>Mit Angular</a:t>
            </a:r>
          </a:p>
          <a:p>
            <a:pPr marL="0" indent="0">
              <a:buNone/>
            </a:pPr>
            <a:endParaRPr lang="de-AT" dirty="0"/>
          </a:p>
          <a:p>
            <a:r>
              <a:rPr lang="de-AT" dirty="0"/>
              <a:t>Aufgaben: Erlernen von</a:t>
            </a:r>
          </a:p>
          <a:p>
            <a:pPr lvl="1"/>
            <a:r>
              <a:rPr lang="de-AT" dirty="0"/>
              <a:t>HTML</a:t>
            </a:r>
          </a:p>
          <a:p>
            <a:pPr lvl="1"/>
            <a:r>
              <a:rPr lang="de-AT" dirty="0"/>
              <a:t>CSS</a:t>
            </a:r>
          </a:p>
          <a:p>
            <a:pPr lvl="1"/>
            <a:r>
              <a:rPr lang="de-AT" dirty="0"/>
              <a:t>JavaScript</a:t>
            </a:r>
          </a:p>
          <a:p>
            <a:pPr lvl="1"/>
            <a:r>
              <a:rPr lang="de-AT" dirty="0"/>
              <a:t>Angular</a:t>
            </a:r>
          </a:p>
        </p:txBody>
      </p:sp>
      <p:pic>
        <p:nvPicPr>
          <p:cNvPr id="4" name="Grafik 3" descr="Ein Bild, das Text enthält.&#10;&#10;Automatisch generierte Beschreibung">
            <a:extLst>
              <a:ext uri="{FF2B5EF4-FFF2-40B4-BE49-F238E27FC236}">
                <a16:creationId xmlns:a16="http://schemas.microsoft.com/office/drawing/2014/main" id="{32669E5B-8730-1CB9-FCEF-3BD3166CEA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1579" y="0"/>
            <a:ext cx="2529809" cy="1897357"/>
          </a:xfrm>
          <a:prstGeom prst="rect">
            <a:avLst/>
          </a:prstGeom>
        </p:spPr>
      </p:pic>
    </p:spTree>
    <p:extLst>
      <p:ext uri="{BB962C8B-B14F-4D97-AF65-F5344CB8AC3E}">
        <p14:creationId xmlns:p14="http://schemas.microsoft.com/office/powerpoint/2010/main" val="3321507126"/>
      </p:ext>
    </p:extLst>
  </p:cSld>
  <p:clrMapOvr>
    <a:masterClrMapping/>
  </p:clrMapOvr>
</p:sld>
</file>

<file path=ppt/theme/theme1.xml><?xml version="1.0" encoding="utf-8"?>
<a:theme xmlns:a="http://schemas.openxmlformats.org/drawingml/2006/main" name="Katalog">
  <a:themeElements>
    <a:clrScheme name="Katalog">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Katalog">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talog">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0</TotalTime>
  <Words>625</Words>
  <Application>Microsoft Office PowerPoint</Application>
  <PresentationFormat>Breitbild</PresentationFormat>
  <Paragraphs>88</Paragraphs>
  <Slides>15</Slides>
  <Notes>15</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15</vt:i4>
      </vt:variant>
    </vt:vector>
  </HeadingPairs>
  <TitlesOfParts>
    <vt:vector size="19" baseType="lpstr">
      <vt:lpstr>Arial</vt:lpstr>
      <vt:lpstr>Calibri</vt:lpstr>
      <vt:lpstr>Gill Sans MT</vt:lpstr>
      <vt:lpstr>Katalog</vt:lpstr>
      <vt:lpstr>Bike-O-Mat And Bike-Shop</vt:lpstr>
      <vt:lpstr>Bike-O-Mat And Bike-Shop</vt:lpstr>
      <vt:lpstr>Bike-o-mat</vt:lpstr>
      <vt:lpstr>Bike-o-mat</vt:lpstr>
      <vt:lpstr>Bike-Shop Product-Backlog</vt:lpstr>
      <vt:lpstr>Bike-o-mat</vt:lpstr>
      <vt:lpstr>PowerPoint-Präsentation</vt:lpstr>
      <vt:lpstr>Bike-o-mat  </vt:lpstr>
      <vt:lpstr>PowerPoint-Präsentation</vt:lpstr>
      <vt:lpstr>PowerPoint-Präsentation</vt:lpstr>
      <vt:lpstr>PowerPoint-Präsentation</vt:lpstr>
      <vt:lpstr>PowerPoint-Präsentation</vt:lpstr>
      <vt:lpstr>      Backend</vt:lpstr>
      <vt:lpstr>      Backend to Frontend</vt:lpstr>
      <vt:lpstr>      Angular Frontend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Selinger Andreas</dc:creator>
  <cp:lastModifiedBy>Selinger Andreas</cp:lastModifiedBy>
  <cp:revision>66</cp:revision>
  <dcterms:created xsi:type="dcterms:W3CDTF">2022-05-29T13:21:11Z</dcterms:created>
  <dcterms:modified xsi:type="dcterms:W3CDTF">2022-05-30T22:12:04Z</dcterms:modified>
</cp:coreProperties>
</file>