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43"/>
  </p:notesMasterIdLst>
  <p:sldIdLst>
    <p:sldId id="256" r:id="rId2"/>
    <p:sldId id="276" r:id="rId3"/>
    <p:sldId id="257" r:id="rId4"/>
    <p:sldId id="270" r:id="rId5"/>
    <p:sldId id="260" r:id="rId6"/>
    <p:sldId id="258" r:id="rId7"/>
    <p:sldId id="259" r:id="rId8"/>
    <p:sldId id="261" r:id="rId9"/>
    <p:sldId id="277" r:id="rId10"/>
    <p:sldId id="262" r:id="rId11"/>
    <p:sldId id="263" r:id="rId12"/>
    <p:sldId id="278" r:id="rId13"/>
    <p:sldId id="264" r:id="rId14"/>
    <p:sldId id="265" r:id="rId15"/>
    <p:sldId id="266" r:id="rId16"/>
    <p:sldId id="280" r:id="rId17"/>
    <p:sldId id="281" r:id="rId18"/>
    <p:sldId id="282" r:id="rId19"/>
    <p:sldId id="294" r:id="rId20"/>
    <p:sldId id="295" r:id="rId21"/>
    <p:sldId id="279" r:id="rId22"/>
    <p:sldId id="267" r:id="rId23"/>
    <p:sldId id="271" r:id="rId24"/>
    <p:sldId id="283" r:id="rId25"/>
    <p:sldId id="284" r:id="rId26"/>
    <p:sldId id="285" r:id="rId27"/>
    <p:sldId id="272" r:id="rId28"/>
    <p:sldId id="286" r:id="rId29"/>
    <p:sldId id="287" r:id="rId30"/>
    <p:sldId id="273" r:id="rId31"/>
    <p:sldId id="289" r:id="rId32"/>
    <p:sldId id="288" r:id="rId33"/>
    <p:sldId id="274" r:id="rId34"/>
    <p:sldId id="290" r:id="rId35"/>
    <p:sldId id="291" r:id="rId36"/>
    <p:sldId id="275" r:id="rId37"/>
    <p:sldId id="296" r:id="rId38"/>
    <p:sldId id="297" r:id="rId39"/>
    <p:sldId id="292" r:id="rId40"/>
    <p:sldId id="268" r:id="rId41"/>
    <p:sldId id="269" r:id="rId4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5362D-F75F-47E5-A471-0DF63650ACAC}" v="2849" dt="2025-06-26T19:20:38.903"/>
    <p1510:client id="{B80512C0-38E0-4053-B2D9-FFA0E1BC9C33}" v="11" dt="2025-06-27T07:48:04.535"/>
    <p1510:client id="{FBB9C338-C17B-4EDD-8369-5CFCBCF48AAD}" v="3152" dt="2025-06-26T23:45:12.019"/>
    <p1510:client id="{FF78E954-8A4C-4506-ADA9-7EC3BF4C8C0C}" v="514" dt="2025-06-28T14:14:45.6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3005-C8EC-4ABA-9182-15CCDF10B572}" type="datetimeFigureOut">
              <a:t>28.06.2025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BF6F0-057B-4190-B6FF-8C4E8A93BD54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862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ketplace?type=actions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en-US" err="1">
                <a:ea typeface="Calibri"/>
                <a:cs typeface="Calibri"/>
              </a:rPr>
              <a:t>Wer</a:t>
            </a:r>
            <a:r>
              <a:rPr lang="en-US" dirty="0">
                <a:ea typeface="Calibri"/>
                <a:cs typeface="Calibri"/>
              </a:rPr>
              <a:t> von </a:t>
            </a:r>
            <a:r>
              <a:rPr lang="en-US" err="1">
                <a:ea typeface="Calibri"/>
                <a:cs typeface="Calibri"/>
              </a:rPr>
              <a:t>euch</a:t>
            </a:r>
            <a:r>
              <a:rPr lang="en-US" dirty="0">
                <a:ea typeface="Calibri"/>
                <a:cs typeface="Calibri"/>
              </a:rPr>
              <a:t> hat </a:t>
            </a:r>
            <a:r>
              <a:rPr lang="en-US" err="1">
                <a:ea typeface="Calibri"/>
                <a:cs typeface="Calibri"/>
              </a:rPr>
              <a:t>schonmal</a:t>
            </a:r>
            <a:r>
              <a:rPr lang="en-US" dirty="0">
                <a:ea typeface="Calibri"/>
                <a:cs typeface="Calibri"/>
              </a:rPr>
              <a:t> von CI/CD </a:t>
            </a:r>
            <a:r>
              <a:rPr lang="en-US" err="1">
                <a:ea typeface="Calibri"/>
                <a:cs typeface="Calibri"/>
              </a:rPr>
              <a:t>gehört</a:t>
            </a:r>
            <a:r>
              <a:rPr lang="en-US" dirty="0">
                <a:ea typeface="Calibri"/>
                <a:cs typeface="Calibri"/>
              </a:rPr>
              <a:t>?</a:t>
            </a:r>
          </a:p>
          <a:p>
            <a:pPr marL="285750" indent="-2857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Wer</a:t>
            </a:r>
            <a:r>
              <a:rPr lang="en-US" dirty="0">
                <a:ea typeface="Calibri"/>
                <a:cs typeface="Calibri"/>
              </a:rPr>
              <a:t> von </a:t>
            </a:r>
            <a:r>
              <a:rPr lang="en-US" dirty="0" err="1">
                <a:ea typeface="Calibri"/>
                <a:cs typeface="Calibri"/>
              </a:rPr>
              <a:t>euch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traut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sich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zu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dass</a:t>
            </a:r>
            <a:r>
              <a:rPr lang="en-US" dirty="0">
                <a:ea typeface="Calibri"/>
                <a:cs typeface="Calibri"/>
              </a:rPr>
              <a:t> er </a:t>
            </a:r>
            <a:r>
              <a:rPr lang="en-US" dirty="0" err="1">
                <a:ea typeface="Calibri"/>
                <a:cs typeface="Calibri"/>
              </a:rPr>
              <a:t>erklären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könnte</a:t>
            </a:r>
            <a:r>
              <a:rPr lang="en-US" dirty="0">
                <a:ea typeface="Calibri"/>
                <a:cs typeface="Calibri"/>
              </a:rPr>
              <a:t> was das </a:t>
            </a:r>
            <a:r>
              <a:rPr lang="en-US" dirty="0" err="1">
                <a:ea typeface="Calibri"/>
                <a:cs typeface="Calibri"/>
              </a:rPr>
              <a:t>bedeutet</a:t>
            </a:r>
            <a:r>
              <a:rPr lang="en-US" dirty="0">
                <a:ea typeface="Calibri"/>
                <a:cs typeface="Calibri"/>
              </a:rPr>
              <a:t>?</a:t>
            </a:r>
          </a:p>
          <a:p>
            <a:pPr marL="285750" indent="-2857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Gerne </a:t>
            </a:r>
            <a:r>
              <a:rPr lang="en-US" dirty="0" err="1">
                <a:ea typeface="Calibri"/>
                <a:cs typeface="Calibri"/>
              </a:rPr>
              <a:t>aufrufen</a:t>
            </a:r>
            <a:r>
              <a:rPr lang="en-US" dirty="0">
                <a:ea typeface="Calibri"/>
                <a:cs typeface="Calibri"/>
              </a:rPr>
              <a:t>, falls </a:t>
            </a:r>
            <a:r>
              <a:rPr lang="en-US" dirty="0" err="1">
                <a:ea typeface="Calibri"/>
                <a:cs typeface="Calibri"/>
              </a:rPr>
              <a:t>sich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jemand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meldet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992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37B7C-90DC-1780-7C89-D55BD941A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A301768-63D6-251D-EBF1-8E113561E4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594A219-9975-CD31-FC35-50895D0F75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7 (</a:t>
            </a:r>
            <a:r>
              <a:rPr lang="en-US" dirty="0" err="1">
                <a:ea typeface="Calibri"/>
                <a:cs typeface="Calibri"/>
              </a:rPr>
              <a:t>oder</a:t>
            </a:r>
            <a:r>
              <a:rPr lang="en-US" dirty="0">
                <a:ea typeface="Calibri"/>
                <a:cs typeface="Calibri"/>
              </a:rPr>
              <a:t> 8) Fehler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= </a:t>
            </a:r>
            <a:r>
              <a:rPr lang="en-US" dirty="0" err="1">
                <a:ea typeface="Calibri"/>
                <a:cs typeface="Calibri"/>
              </a:rPr>
              <a:t>bei</a:t>
            </a:r>
            <a:r>
              <a:rPr lang="en-US" dirty="0">
                <a:ea typeface="Calibri"/>
                <a:cs typeface="Calibri"/>
              </a:rPr>
              <a:t> Name</a:t>
            </a:r>
            <a:endParaRPr lang="en-US"/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Manually </a:t>
            </a:r>
            <a:r>
              <a:rPr lang="en-US" dirty="0" err="1">
                <a:ea typeface="Calibri"/>
                <a:cs typeface="Calibri"/>
              </a:rPr>
              <a:t>statt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workflow_dispatch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Workflow </a:t>
            </a:r>
            <a:r>
              <a:rPr lang="en-US" dirty="0" err="1">
                <a:ea typeface="Calibri"/>
                <a:cs typeface="Calibri"/>
              </a:rPr>
              <a:t>gibts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nicht</a:t>
            </a:r>
            <a:r>
              <a:rPr lang="en-US" dirty="0">
                <a:ea typeface="Calibri"/>
                <a:cs typeface="Calibri"/>
              </a:rPr>
              <a:t> + jobs muss </a:t>
            </a:r>
            <a:r>
              <a:rPr lang="en-US" dirty="0" err="1">
                <a:ea typeface="Calibri"/>
                <a:cs typeface="Calibri"/>
              </a:rPr>
              <a:t>dann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wieder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eingerückt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werden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Run </a:t>
            </a:r>
            <a:r>
              <a:rPr lang="en-US" dirty="0" err="1">
                <a:ea typeface="Calibri"/>
                <a:cs typeface="Calibri"/>
              </a:rPr>
              <a:t>statt</a:t>
            </a:r>
            <a:r>
              <a:rPr lang="en-US" dirty="0">
                <a:ea typeface="Calibri"/>
                <a:cs typeface="Calibri"/>
              </a:rPr>
              <a:t> runs-on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Steps </a:t>
            </a:r>
            <a:r>
              <a:rPr lang="en-US" err="1">
                <a:ea typeface="Calibri"/>
                <a:cs typeface="Calibri"/>
              </a:rPr>
              <a:t>zu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weit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eingerückt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"-" für </a:t>
            </a:r>
            <a:r>
              <a:rPr lang="en-US" dirty="0" err="1">
                <a:ea typeface="Calibri"/>
                <a:cs typeface="Calibri"/>
              </a:rPr>
              <a:t>ein</a:t>
            </a:r>
            <a:r>
              <a:rPr lang="en-US" dirty="0">
                <a:ea typeface="Calibri"/>
                <a:cs typeface="Calibri"/>
              </a:rPr>
              <a:t> step-</a:t>
            </a:r>
            <a:r>
              <a:rPr lang="en-US" dirty="0" err="1">
                <a:ea typeface="Calibri"/>
                <a:cs typeface="Calibri"/>
              </a:rPr>
              <a:t>listenelement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fehlt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Befhle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brauchen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ein</a:t>
            </a:r>
            <a:r>
              <a:rPr lang="en-US" dirty="0">
                <a:ea typeface="Calibri"/>
                <a:cs typeface="Calibri"/>
              </a:rPr>
              <a:t> run </a:t>
            </a:r>
            <a:r>
              <a:rPr lang="en-US" dirty="0" err="1">
                <a:ea typeface="Calibri"/>
                <a:cs typeface="Calibri"/>
              </a:rPr>
              <a:t>davor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Eigentlich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noch</a:t>
            </a:r>
            <a:r>
              <a:rPr lang="en-US" dirty="0">
                <a:ea typeface="Calibri"/>
                <a:cs typeface="Calibri"/>
              </a:rPr>
              <a:t>: </a:t>
            </a:r>
            <a:r>
              <a:rPr lang="en-US" dirty="0" err="1">
                <a:ea typeface="Calibri"/>
                <a:cs typeface="Calibri"/>
              </a:rPr>
              <a:t>nicht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mehrere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befhle</a:t>
            </a:r>
            <a:r>
              <a:rPr lang="en-US" dirty="0">
                <a:ea typeface="Calibri"/>
                <a:cs typeface="Calibri"/>
              </a:rPr>
              <a:t> in </a:t>
            </a:r>
            <a:r>
              <a:rPr lang="en-US" dirty="0" err="1">
                <a:ea typeface="Calibri"/>
                <a:cs typeface="Calibri"/>
              </a:rPr>
              <a:t>einem</a:t>
            </a:r>
            <a:r>
              <a:rPr lang="en-US" dirty="0">
                <a:ea typeface="Calibri"/>
                <a:cs typeface="Calibri"/>
              </a:rPr>
              <a:t> run und </a:t>
            </a:r>
            <a:r>
              <a:rPr lang="en-US" dirty="0" err="1">
                <a:ea typeface="Calibri"/>
                <a:cs typeface="Calibri"/>
              </a:rPr>
              <a:t>nicht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mehrere</a:t>
            </a:r>
            <a:r>
              <a:rPr lang="en-US" dirty="0">
                <a:ea typeface="Calibri"/>
                <a:cs typeface="Calibri"/>
              </a:rPr>
              <a:t> runs in </a:t>
            </a:r>
            <a:r>
              <a:rPr lang="en-US" dirty="0" err="1">
                <a:ea typeface="Calibri"/>
                <a:cs typeface="Calibri"/>
              </a:rPr>
              <a:t>einem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schritt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aber</a:t>
            </a:r>
            <a:r>
              <a:rPr lang="en-US" dirty="0">
                <a:ea typeface="Calibri"/>
                <a:cs typeface="Calibri"/>
              </a:rPr>
              <a:t> man </a:t>
            </a:r>
            <a:r>
              <a:rPr lang="en-US" dirty="0" err="1">
                <a:ea typeface="Calibri"/>
                <a:cs typeface="Calibri"/>
              </a:rPr>
              <a:t>kann</a:t>
            </a:r>
            <a:r>
              <a:rPr lang="en-US" dirty="0">
                <a:ea typeface="Calibri"/>
                <a:cs typeface="Calibri"/>
              </a:rPr>
              <a:t> die </a:t>
            </a:r>
            <a:r>
              <a:rPr lang="en-US" dirty="0" err="1">
                <a:ea typeface="Calibri"/>
                <a:cs typeface="Calibri"/>
              </a:rPr>
              <a:t>befehle</a:t>
            </a:r>
            <a:r>
              <a:rPr lang="en-US" dirty="0">
                <a:ea typeface="Calibri"/>
                <a:cs typeface="Calibri"/>
              </a:rPr>
              <a:t> so </a:t>
            </a:r>
            <a:r>
              <a:rPr lang="en-US" dirty="0" err="1">
                <a:ea typeface="Calibri"/>
                <a:cs typeface="Calibri"/>
              </a:rPr>
              <a:t>aufbauen</a:t>
            </a:r>
            <a:r>
              <a:rPr lang="en-US" dirty="0">
                <a:ea typeface="Calibri"/>
                <a:cs typeface="Calibri"/>
              </a:rPr>
              <a:t>, das </a:t>
            </a:r>
            <a:r>
              <a:rPr lang="en-US" dirty="0" err="1">
                <a:ea typeface="Calibri"/>
                <a:cs typeface="Calibri"/>
              </a:rPr>
              <a:t>mehr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passiert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D0EAA4-0691-B96D-65C2-93AB475A8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929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,Sans-Serif"/>
              <a:buChar char="-"/>
            </a:pPr>
            <a:r>
              <a:rPr lang="en-US" dirty="0">
                <a:ea typeface="Calibri"/>
                <a:cs typeface="Calibri"/>
              </a:rPr>
              <a:t>Wenn es </a:t>
            </a:r>
            <a:r>
              <a:rPr lang="en-US" dirty="0" err="1">
                <a:ea typeface="Calibri"/>
                <a:cs typeface="Calibri"/>
              </a:rPr>
              <a:t>hier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Fragen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gibt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meldet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euch</a:t>
            </a:r>
            <a:r>
              <a:rPr lang="en-US" dirty="0">
                <a:ea typeface="Calibri"/>
                <a:cs typeface="Calibri"/>
              </a:rPr>
              <a:t> am </a:t>
            </a:r>
            <a:r>
              <a:rPr lang="en-US" dirty="0" err="1">
                <a:ea typeface="Calibri"/>
                <a:cs typeface="Calibri"/>
              </a:rPr>
              <a:t>besten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kurz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,Sans-Serif"/>
              <a:buChar char="-"/>
            </a:pPr>
            <a:r>
              <a:rPr lang="en-US" dirty="0" err="1">
                <a:ea typeface="Calibri"/>
                <a:cs typeface="Calibri"/>
              </a:rPr>
              <a:t>Angefangen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im</a:t>
            </a:r>
            <a:r>
              <a:rPr lang="en-US" dirty="0">
                <a:ea typeface="Calibri"/>
                <a:cs typeface="Calibri"/>
              </a:rPr>
              <a:t> Code-Reiter des Repo:</a:t>
            </a:r>
            <a:endParaRPr lang="de-DE" dirty="0">
              <a:ea typeface="Calibri"/>
              <a:cs typeface="Calibri"/>
            </a:endParaRPr>
          </a:p>
          <a:p>
            <a:pPr marL="628650" lvl="1" indent="-171450">
              <a:buFont typeface="Courier New,monospace"/>
              <a:buChar char="o"/>
            </a:pPr>
            <a:r>
              <a:rPr lang="en-US" err="1"/>
              <a:t>Dateien</a:t>
            </a:r>
            <a:endParaRPr lang="en-US" err="1">
              <a:solidFill>
                <a:srgbClr val="444444"/>
              </a:solidFill>
            </a:endParaRPr>
          </a:p>
          <a:p>
            <a:pPr marL="628650" lvl="1" indent="-171450">
              <a:buFont typeface="Courier New,monospace"/>
              <a:buChar char="o"/>
            </a:pPr>
            <a:r>
              <a:rPr lang="en-US" dirty="0"/>
              <a:t>Branches</a:t>
            </a:r>
            <a:endParaRPr lang="en-US" dirty="0">
              <a:solidFill>
                <a:srgbClr val="444444"/>
              </a:solidFill>
            </a:endParaRPr>
          </a:p>
          <a:p>
            <a:pPr marL="628650" lvl="1" indent="-171450">
              <a:buFont typeface="Courier New,monospace"/>
              <a:buChar char="o"/>
            </a:pPr>
            <a:r>
              <a:rPr lang="en-US" dirty="0"/>
              <a:t>Online-Editor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Settings-Reiter:</a:t>
            </a:r>
          </a:p>
          <a:p>
            <a:pPr marL="628650" lvl="1" indent="-171450"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Allgemeine </a:t>
            </a:r>
            <a:r>
              <a:rPr lang="en-US" dirty="0" err="1">
                <a:ea typeface="Calibri"/>
                <a:cs typeface="Calibri"/>
              </a:rPr>
              <a:t>Einstellungen</a:t>
            </a:r>
            <a:endParaRPr lang="en-US" dirty="0">
              <a:ea typeface="Calibri"/>
              <a:cs typeface="Calibri"/>
            </a:endParaRPr>
          </a:p>
          <a:p>
            <a:pPr marL="628650" lvl="1" indent="-171450"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Werden </a:t>
            </a:r>
            <a:r>
              <a:rPr lang="en-US" dirty="0" err="1">
                <a:ea typeface="Calibri"/>
                <a:cs typeface="Calibri"/>
              </a:rPr>
              <a:t>wir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später</a:t>
            </a:r>
            <a:r>
              <a:rPr lang="en-US" dirty="0">
                <a:ea typeface="Calibri"/>
                <a:cs typeface="Calibri"/>
              </a:rPr>
              <a:t> mal </a:t>
            </a:r>
            <a:r>
              <a:rPr lang="en-US" dirty="0" err="1">
                <a:ea typeface="Calibri"/>
                <a:cs typeface="Calibri"/>
              </a:rPr>
              <a:t>kurz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brauchen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Actions-Reiter:</a:t>
            </a:r>
            <a:endParaRPr lang="en-US" dirty="0"/>
          </a:p>
          <a:p>
            <a:pPr marL="628650" lvl="1" indent="-171450"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Der Haupt-Reiter </a:t>
            </a:r>
            <a:r>
              <a:rPr lang="en-US" dirty="0" err="1">
                <a:ea typeface="Calibri"/>
                <a:cs typeface="Calibri"/>
              </a:rPr>
              <a:t>dieser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Unterrichtsstunde</a:t>
            </a:r>
            <a:endParaRPr lang="en-US" dirty="0">
              <a:ea typeface="Calibri"/>
              <a:cs typeface="Calibri"/>
            </a:endParaRPr>
          </a:p>
          <a:p>
            <a:pPr marL="628650" lvl="1" indent="-171450">
              <a:buFont typeface="Courier New,monospace"/>
              <a:buChar char="o"/>
            </a:pPr>
            <a:r>
              <a:rPr lang="en-US" dirty="0"/>
              <a:t>Workflow-Runs:</a:t>
            </a:r>
            <a:endParaRPr lang="en-US" dirty="0">
              <a:solidFill>
                <a:srgbClr val="444444"/>
              </a:solidFill>
            </a:endParaRPr>
          </a:p>
          <a:p>
            <a:pPr marL="1085850" lvl="2" indent="-171450">
              <a:buFont typeface="Wingdings,Sans-Serif"/>
              <a:buChar char="§"/>
            </a:pPr>
            <a:r>
              <a:rPr lang="en-US" dirty="0"/>
              <a:t>Alle </a:t>
            </a:r>
            <a:r>
              <a:rPr lang="en-US" err="1"/>
              <a:t>durchgelaufenen</a:t>
            </a:r>
            <a:r>
              <a:rPr lang="en-US" dirty="0"/>
              <a:t> Workflows/Pipelines/CI/CD-</a:t>
            </a:r>
            <a:r>
              <a:rPr lang="en-US" err="1"/>
              <a:t>Abläufe</a:t>
            </a:r>
            <a:endParaRPr lang="en-US" err="1">
              <a:solidFill>
                <a:srgbClr val="444444"/>
              </a:solidFill>
              <a:ea typeface="Calibri" panose="020F0502020204030204"/>
              <a:cs typeface="Calibri" panose="020F0502020204030204"/>
            </a:endParaRPr>
          </a:p>
          <a:p>
            <a:pPr marL="1085850" lvl="2" indent="-171450">
              <a:buFont typeface="Wingdings,Sans-Serif"/>
              <a:buChar char="§"/>
            </a:pPr>
            <a:r>
              <a:rPr lang="en-US" err="1"/>
              <a:t>Benannt</a:t>
            </a:r>
            <a:r>
              <a:rPr lang="en-US" dirty="0"/>
              <a:t> </a:t>
            </a:r>
            <a:r>
              <a:rPr lang="en-US" err="1"/>
              <a:t>nach</a:t>
            </a:r>
            <a:r>
              <a:rPr lang="en-US" dirty="0"/>
              <a:t> Workflow-Namen </a:t>
            </a:r>
            <a:r>
              <a:rPr lang="en-US" err="1"/>
              <a:t>bei</a:t>
            </a:r>
            <a:r>
              <a:rPr lang="en-US" dirty="0"/>
              <a:t> </a:t>
            </a:r>
            <a:r>
              <a:rPr lang="en-US" err="1"/>
              <a:t>manuellem</a:t>
            </a:r>
            <a:r>
              <a:rPr lang="en-US" dirty="0"/>
              <a:t> Start </a:t>
            </a:r>
            <a:r>
              <a:rPr lang="en-US" err="1"/>
              <a:t>oder</a:t>
            </a:r>
            <a:r>
              <a:rPr lang="en-US" dirty="0"/>
              <a:t> </a:t>
            </a:r>
            <a:r>
              <a:rPr lang="en-US" err="1"/>
              <a:t>nach</a:t>
            </a:r>
            <a:r>
              <a:rPr lang="en-US" dirty="0"/>
              <a:t> Commit(+ Link) </a:t>
            </a:r>
            <a:r>
              <a:rPr lang="en-US" err="1"/>
              <a:t>bei</a:t>
            </a:r>
            <a:r>
              <a:rPr lang="en-US" dirty="0"/>
              <a:t> Push-</a:t>
            </a:r>
            <a:r>
              <a:rPr lang="en-US" err="1"/>
              <a:t>getriggertem</a:t>
            </a:r>
            <a:r>
              <a:rPr lang="en-US" dirty="0"/>
              <a:t> Start</a:t>
            </a:r>
            <a:endParaRPr lang="en-US" dirty="0">
              <a:solidFill>
                <a:srgbClr val="444444"/>
              </a:solidFill>
              <a:ea typeface="Calibri" panose="020F0502020204030204"/>
              <a:cs typeface="Calibri" panose="020F0502020204030204"/>
            </a:endParaRPr>
          </a:p>
          <a:p>
            <a:pPr marL="1085850" lvl="2" indent="-171450">
              <a:buFont typeface="Wingdings,Sans-Serif"/>
              <a:buChar char="§"/>
            </a:pPr>
            <a:r>
              <a:rPr lang="en-US" dirty="0"/>
              <a:t>Wann und Dauer</a:t>
            </a:r>
            <a:endParaRPr lang="en-US" dirty="0">
              <a:ea typeface="Calibri"/>
              <a:cs typeface="Calibri"/>
            </a:endParaRPr>
          </a:p>
          <a:p>
            <a:pPr marL="628650" lvl="1" indent="-171450"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Button für </a:t>
            </a:r>
            <a:r>
              <a:rPr lang="en-US" dirty="0" err="1">
                <a:ea typeface="Calibri"/>
                <a:cs typeface="Calibri"/>
              </a:rPr>
              <a:t>neuen</a:t>
            </a:r>
            <a:r>
              <a:rPr lang="en-US" dirty="0">
                <a:ea typeface="Calibri"/>
                <a:cs typeface="Calibri"/>
              </a:rPr>
              <a:t> Workflow (</a:t>
            </a:r>
            <a:r>
              <a:rPr lang="en-US" dirty="0" err="1">
                <a:ea typeface="Calibri"/>
                <a:cs typeface="Calibri"/>
              </a:rPr>
              <a:t>oder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Datei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selbst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erzeugen</a:t>
            </a:r>
            <a:r>
              <a:rPr lang="en-US" dirty="0">
                <a:ea typeface="Calibri"/>
                <a:cs typeface="Calibri"/>
              </a:rPr>
              <a:t> =&gt; </a:t>
            </a:r>
            <a:r>
              <a:rPr lang="en-US" dirty="0" err="1">
                <a:ea typeface="Calibri"/>
                <a:cs typeface="Calibri"/>
              </a:rPr>
              <a:t>zeigen</a:t>
            </a:r>
            <a:r>
              <a:rPr lang="en-US" dirty="0">
                <a:ea typeface="Calibri"/>
                <a:cs typeface="Calibri"/>
              </a:rPr>
              <a:t>, wo in den </a:t>
            </a:r>
            <a:r>
              <a:rPr lang="en-US" dirty="0" err="1">
                <a:ea typeface="Calibri"/>
                <a:cs typeface="Calibri"/>
              </a:rPr>
              <a:t>Dateien</a:t>
            </a:r>
            <a:r>
              <a:rPr lang="en-US" dirty="0">
                <a:ea typeface="Calibri"/>
                <a:cs typeface="Calibri"/>
              </a:rPr>
              <a:t>, die </a:t>
            </a:r>
            <a:r>
              <a:rPr lang="en-US" dirty="0" err="1">
                <a:ea typeface="Calibri"/>
                <a:cs typeface="Calibri"/>
              </a:rPr>
              <a:t>hinterlegt</a:t>
            </a:r>
            <a:r>
              <a:rPr lang="en-US" dirty="0">
                <a:ea typeface="Calibri"/>
                <a:cs typeface="Calibri"/>
              </a:rPr>
              <a:t> sein </a:t>
            </a:r>
            <a:r>
              <a:rPr lang="en-US" dirty="0" err="1">
                <a:ea typeface="Calibri"/>
                <a:cs typeface="Calibri"/>
              </a:rPr>
              <a:t>müssen</a:t>
            </a:r>
            <a:r>
              <a:rPr lang="en-US" dirty="0">
                <a:ea typeface="Calibri"/>
                <a:cs typeface="Calibri"/>
              </a:rPr>
              <a:t>)</a:t>
            </a:r>
          </a:p>
          <a:p>
            <a:pPr marL="628650" lvl="1" indent="-171450">
              <a:buFont typeface="Courier New,monospace"/>
              <a:buChar char="o"/>
            </a:pPr>
            <a:r>
              <a:rPr lang="en-US" dirty="0" err="1"/>
              <a:t>Einzelne</a:t>
            </a:r>
            <a:r>
              <a:rPr lang="en-US" dirty="0"/>
              <a:t> Workflows:</a:t>
            </a:r>
            <a:endParaRPr lang="en-US" dirty="0">
              <a:solidFill>
                <a:srgbClr val="444444"/>
              </a:solidFill>
            </a:endParaRPr>
          </a:p>
          <a:p>
            <a:pPr marL="1085850" lvl="2" indent="-171450">
              <a:buFont typeface="Wingdings,Sans-Serif"/>
              <a:buChar char="§"/>
            </a:pPr>
            <a:r>
              <a:rPr lang="en-US" dirty="0"/>
              <a:t>Nur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Durchläufe</a:t>
            </a:r>
            <a:r>
              <a:rPr lang="en-US" dirty="0"/>
              <a:t> von </a:t>
            </a:r>
            <a:r>
              <a:rPr lang="en-US" dirty="0" err="1"/>
              <a:t>diesem</a:t>
            </a:r>
            <a:r>
              <a:rPr lang="en-US" dirty="0"/>
              <a:t> Workflow</a:t>
            </a:r>
            <a:endParaRPr lang="en-US" dirty="0">
              <a:solidFill>
                <a:srgbClr val="444444"/>
              </a:solidFill>
            </a:endParaRPr>
          </a:p>
          <a:p>
            <a:pPr marL="1085850" lvl="2" indent="-171450">
              <a:buFont typeface="Wingdings,Sans-Serif"/>
              <a:buChar char="§"/>
            </a:pPr>
            <a:r>
              <a:rPr lang="en-US" dirty="0" err="1"/>
              <a:t>Ansonsten</a:t>
            </a:r>
            <a:r>
              <a:rPr lang="en-US" dirty="0"/>
              <a:t> </a:t>
            </a:r>
            <a:r>
              <a:rPr lang="en-US" dirty="0" err="1"/>
              <a:t>gleich</a:t>
            </a:r>
            <a:endParaRPr lang="en-US" dirty="0" err="1">
              <a:solidFill>
                <a:srgbClr val="444444"/>
              </a:solidFill>
            </a:endParaRPr>
          </a:p>
          <a:p>
            <a:pPr marL="1085850" lvl="2" indent="-171450">
              <a:buFont typeface="Wingdings,Sans-Serif"/>
              <a:buChar char="§"/>
            </a:pPr>
            <a:r>
              <a:rPr lang="en-US" dirty="0"/>
              <a:t>Disable Workflow </a:t>
            </a: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Kontext-Menü</a:t>
            </a:r>
            <a:endParaRPr lang="en-US" dirty="0" err="1">
              <a:ea typeface="Calibri"/>
              <a:cs typeface="Calibri"/>
            </a:endParaRPr>
          </a:p>
          <a:p>
            <a:pPr marL="628650" lvl="1" indent="-171450">
              <a:buFont typeface="Courier New"/>
              <a:buChar char="o"/>
            </a:pPr>
            <a:r>
              <a:rPr lang="en-US" dirty="0" err="1">
                <a:ea typeface="Calibri"/>
                <a:cs typeface="+mn-lt"/>
              </a:rPr>
              <a:t>Einzelne</a:t>
            </a:r>
            <a:r>
              <a:rPr lang="en-US" dirty="0">
                <a:ea typeface="Calibri"/>
                <a:cs typeface="+mn-lt"/>
              </a:rPr>
              <a:t> Runs</a:t>
            </a:r>
          </a:p>
          <a:p>
            <a:pPr marL="1085850" lvl="2" indent="-171450">
              <a:buFont typeface="Wingdings,Sans-Serif"/>
              <a:buChar char="§"/>
            </a:pPr>
            <a:r>
              <a:rPr lang="en-US" dirty="0">
                <a:ea typeface="Calibri"/>
                <a:cs typeface="Calibri"/>
              </a:rPr>
              <a:t>Allgemeine </a:t>
            </a:r>
            <a:r>
              <a:rPr lang="en-US" dirty="0" err="1">
                <a:ea typeface="Calibri"/>
                <a:cs typeface="Calibri"/>
              </a:rPr>
              <a:t>Infos</a:t>
            </a:r>
          </a:p>
          <a:p>
            <a:pPr marL="1085850" lvl="2" indent="-171450">
              <a:buFont typeface="Wingdings,Sans-Serif"/>
              <a:buChar char="§"/>
            </a:pPr>
            <a:r>
              <a:rPr lang="en-US">
                <a:ea typeface="Calibri"/>
                <a:cs typeface="Calibri"/>
              </a:rPr>
              <a:t>Workflow-File </a:t>
            </a:r>
            <a:r>
              <a:rPr lang="en-US" err="1">
                <a:ea typeface="Calibri"/>
                <a:cs typeface="Calibri"/>
              </a:rPr>
              <a:t>anzeigen</a:t>
            </a:r>
            <a:endParaRPr lang="en-US" dirty="0" err="1">
              <a:ea typeface="Calibri"/>
              <a:cs typeface="Calibri"/>
            </a:endParaRPr>
          </a:p>
          <a:p>
            <a:pPr marL="1085850" lvl="2" indent="-171450">
              <a:buFont typeface="Wingdings,Sans-Serif"/>
              <a:buChar char="§"/>
            </a:pPr>
            <a:r>
              <a:rPr lang="en-US" dirty="0" err="1">
                <a:ea typeface="Calibri"/>
                <a:cs typeface="Calibri"/>
              </a:rPr>
              <a:t>Einzelner</a:t>
            </a:r>
            <a:r>
              <a:rPr lang="en-US" dirty="0">
                <a:ea typeface="Calibri"/>
                <a:cs typeface="Calibri"/>
              </a:rPr>
              <a:t> Job: </a:t>
            </a:r>
            <a:r>
              <a:rPr lang="en-US" dirty="0" err="1">
                <a:ea typeface="Calibri"/>
                <a:cs typeface="Calibri"/>
              </a:rPr>
              <a:t>Infos</a:t>
            </a:r>
            <a:r>
              <a:rPr lang="en-US" dirty="0">
                <a:ea typeface="Calibri"/>
                <a:cs typeface="Calibri"/>
              </a:rPr>
              <a:t> und Logs </a:t>
            </a:r>
            <a:r>
              <a:rPr lang="en-US" dirty="0" err="1">
                <a:ea typeface="Calibri"/>
                <a:cs typeface="Calibri"/>
              </a:rPr>
              <a:t>unter</a:t>
            </a:r>
            <a:r>
              <a:rPr lang="en-US" dirty="0">
                <a:ea typeface="Calibri"/>
                <a:cs typeface="Calibri"/>
              </a:rPr>
              <a:t> den </a:t>
            </a:r>
            <a:r>
              <a:rPr lang="en-US" dirty="0" err="1">
                <a:ea typeface="Calibri"/>
                <a:cs typeface="Calibri"/>
              </a:rPr>
              <a:t>entsprechenden</a:t>
            </a:r>
            <a:r>
              <a:rPr lang="en-US" dirty="0">
                <a:ea typeface="Calibri"/>
                <a:cs typeface="Calibri"/>
              </a:rPr>
              <a:t> Steps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70480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Wer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kann</a:t>
            </a:r>
            <a:r>
              <a:rPr lang="en-US" dirty="0">
                <a:ea typeface="Calibri"/>
                <a:cs typeface="Calibri"/>
              </a:rPr>
              <a:t> mal </a:t>
            </a:r>
            <a:r>
              <a:rPr lang="en-US" dirty="0" err="1">
                <a:ea typeface="Calibri"/>
                <a:cs typeface="Calibri"/>
              </a:rPr>
              <a:t>anfangen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zu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beschreiben</a:t>
            </a:r>
            <a:r>
              <a:rPr lang="en-US" dirty="0">
                <a:ea typeface="Calibri"/>
                <a:cs typeface="Calibri"/>
              </a:rPr>
              <a:t> was man </a:t>
            </a:r>
            <a:r>
              <a:rPr lang="en-US" dirty="0" err="1">
                <a:ea typeface="Calibri"/>
                <a:cs typeface="Calibri"/>
              </a:rPr>
              <a:t>hier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alles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rauslesen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kann</a:t>
            </a:r>
            <a:r>
              <a:rPr lang="en-US" dirty="0">
                <a:ea typeface="Calibri"/>
                <a:cs typeface="Calibri"/>
              </a:rPr>
              <a:t>? Was </a:t>
            </a:r>
            <a:r>
              <a:rPr lang="en-US" dirty="0" err="1">
                <a:ea typeface="Calibri"/>
                <a:cs typeface="Calibri"/>
              </a:rPr>
              <a:t>bedeutet</a:t>
            </a:r>
            <a:r>
              <a:rPr lang="en-US" dirty="0">
                <a:ea typeface="Calibri"/>
                <a:cs typeface="Calibri"/>
              </a:rPr>
              <a:t> das </a:t>
            </a:r>
            <a:r>
              <a:rPr lang="en-US" dirty="0" err="1">
                <a:ea typeface="Calibri"/>
                <a:cs typeface="Calibri"/>
              </a:rPr>
              <a:t>alles</a:t>
            </a:r>
            <a:r>
              <a:rPr lang="en-US" dirty="0">
                <a:ea typeface="Calibri"/>
                <a:cs typeface="Calibri"/>
              </a:rPr>
              <a:t>?</a:t>
            </a:r>
          </a:p>
          <a:p>
            <a:pPr marL="171450" indent="-1714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Entweder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hier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erste</a:t>
            </a:r>
            <a:r>
              <a:rPr lang="en-US" dirty="0">
                <a:ea typeface="Calibri"/>
                <a:cs typeface="Calibri"/>
              </a:rPr>
              <a:t> Pause </a:t>
            </a:r>
            <a:r>
              <a:rPr lang="en-US" dirty="0" err="1">
                <a:ea typeface="Calibri"/>
                <a:cs typeface="Calibri"/>
              </a:rPr>
              <a:t>oder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nach</a:t>
            </a:r>
            <a:r>
              <a:rPr lang="en-US" dirty="0">
                <a:ea typeface="Calibri"/>
                <a:cs typeface="Calibri"/>
              </a:rPr>
              <a:t> der </a:t>
            </a:r>
            <a:r>
              <a:rPr lang="en-US" dirty="0" err="1">
                <a:ea typeface="Calibri"/>
                <a:cs typeface="Calibri"/>
              </a:rPr>
              <a:t>ersten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Übung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8646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59E4C-4509-CB3C-4451-C8334AD98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8E6BE50-4701-BF5A-7E11-BC3EE3014C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112A90B-3441-67EA-B548-32F1FB561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Gabs </a:t>
            </a:r>
            <a:r>
              <a:rPr lang="en-US" dirty="0" err="1">
                <a:ea typeface="Calibri"/>
                <a:cs typeface="Calibri"/>
              </a:rPr>
              <a:t>hier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Probleme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habt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ihr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Fragen</a:t>
            </a:r>
            <a:r>
              <a:rPr lang="en-US" dirty="0">
                <a:ea typeface="Calibri"/>
                <a:cs typeface="Calibri"/>
              </a:rPr>
              <a:t>?</a:t>
            </a:r>
          </a:p>
          <a:p>
            <a:pPr marL="171450" indent="-1714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Spätestens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hier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erste</a:t>
            </a:r>
            <a:r>
              <a:rPr lang="en-US" dirty="0">
                <a:ea typeface="Calibri"/>
                <a:cs typeface="Calibri"/>
              </a:rPr>
              <a:t> Pause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020156-A4DB-464D-6FDD-56C315387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3217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76A59-83DD-5E0D-EA5F-7C4D408F7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72D7D0B-A380-ABBC-2BC1-588687E0E5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34EC21F-174A-DF5D-748E-F26E39922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5482FD6-8363-B7E7-3F56-47BF56DC90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601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BF5C0-55FC-C197-7772-7709A2D75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FC34F1C-CB03-0E22-E8B4-6A69A8972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2EE88D8-156E-D028-4EA2-F7A561AD49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,Sans-Serif"/>
              <a:buChar char="-"/>
            </a:pPr>
            <a:r>
              <a:rPr lang="en-US" dirty="0" err="1">
                <a:ea typeface="Calibri"/>
                <a:cs typeface="Calibri"/>
              </a:rPr>
              <a:t>Einstieg</a:t>
            </a:r>
            <a:r>
              <a:rPr lang="en-US" dirty="0">
                <a:ea typeface="Calibri"/>
                <a:cs typeface="Calibri"/>
              </a:rPr>
              <a:t>: </a:t>
            </a:r>
            <a:r>
              <a:rPr lang="en-US" dirty="0">
                <a:hlinkClick r:id="rId3"/>
              </a:rPr>
              <a:t>https://github.com/marketplace?type=actions</a:t>
            </a:r>
            <a:endParaRPr lang="en-US" dirty="0">
              <a:ea typeface="Calibri"/>
              <a:cs typeface="Calibri"/>
            </a:endParaRPr>
          </a:p>
          <a:p>
            <a:pPr marL="628650" lvl="1" indent="-171450">
              <a:buFont typeface="Courier New"/>
              <a:buChar char="o"/>
            </a:pPr>
            <a:r>
              <a:rPr lang="en-US" dirty="0">
                <a:ea typeface="Calibri"/>
                <a:cs typeface="Calibri"/>
              </a:rPr>
              <a:t>Was </a:t>
            </a:r>
            <a:r>
              <a:rPr lang="en-US" dirty="0" err="1">
                <a:ea typeface="Calibri"/>
                <a:cs typeface="Calibri"/>
              </a:rPr>
              <a:t>könnten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wir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hier</a:t>
            </a:r>
            <a:r>
              <a:rPr lang="en-US" dirty="0">
                <a:ea typeface="Calibri"/>
                <a:cs typeface="Calibri"/>
              </a:rPr>
              <a:t> mal </a:t>
            </a:r>
            <a:r>
              <a:rPr lang="en-US" dirty="0" err="1">
                <a:ea typeface="Calibri"/>
                <a:cs typeface="Calibri"/>
              </a:rPr>
              <a:t>suchen</a:t>
            </a:r>
            <a:r>
              <a:rPr lang="en-US" dirty="0">
                <a:ea typeface="Calibri"/>
                <a:cs typeface="Calibri"/>
              </a:rPr>
              <a:t>? </a:t>
            </a:r>
            <a:r>
              <a:rPr lang="en-US" dirty="0" err="1">
                <a:ea typeface="Calibri"/>
                <a:cs typeface="Calibri"/>
              </a:rPr>
              <a:t>Vorschläge</a:t>
            </a:r>
            <a:r>
              <a:rPr lang="en-US" dirty="0">
                <a:ea typeface="Calibri"/>
                <a:cs typeface="Calibri"/>
              </a:rPr>
              <a:t>?</a:t>
            </a:r>
          </a:p>
          <a:p>
            <a:pPr marL="1085850" lvl="2" indent="-171450">
              <a:buFont typeface="Wingdings"/>
              <a:buChar char="§"/>
            </a:pPr>
            <a:r>
              <a:rPr lang="en-US" dirty="0">
                <a:ea typeface="Calibri"/>
                <a:cs typeface="Calibri"/>
              </a:rPr>
              <a:t>SonarQube</a:t>
            </a:r>
          </a:p>
          <a:p>
            <a:pPr marL="171450" indent="-171450">
              <a:buFont typeface="Calibri,Sans-Serif"/>
              <a:buChar char="-"/>
            </a:pPr>
            <a:r>
              <a:rPr lang="en-US" dirty="0">
                <a:ea typeface="Calibri"/>
                <a:cs typeface="Calibri"/>
              </a:rPr>
              <a:t>Man </a:t>
            </a:r>
            <a:r>
              <a:rPr lang="en-US" dirty="0" err="1">
                <a:ea typeface="Calibri"/>
                <a:cs typeface="Calibri"/>
              </a:rPr>
              <a:t>kriegt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aber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auch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eine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Auswahl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wenn</a:t>
            </a:r>
            <a:r>
              <a:rPr lang="en-US" dirty="0">
                <a:ea typeface="Calibri"/>
                <a:cs typeface="Calibri"/>
              </a:rPr>
              <a:t> man </a:t>
            </a:r>
            <a:r>
              <a:rPr lang="en-US" dirty="0" err="1">
                <a:ea typeface="Calibri"/>
                <a:cs typeface="Calibri"/>
              </a:rPr>
              <a:t>einen</a:t>
            </a:r>
            <a:r>
              <a:rPr lang="en-US" dirty="0">
                <a:ea typeface="Calibri"/>
                <a:cs typeface="Calibri"/>
              </a:rPr>
              <a:t> Workflow </a:t>
            </a:r>
            <a:r>
              <a:rPr lang="en-US" dirty="0" err="1">
                <a:ea typeface="Calibri"/>
                <a:cs typeface="Calibri"/>
              </a:rPr>
              <a:t>editiert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DDE9ED7-CD54-6F30-95BC-5E617C1B09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331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4132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3049F-8BE4-0188-A96A-5F5B5C5A6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E8CB39E-2B6B-1118-2FE6-C9D5233CF2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2AEF98A-52B4-113A-396B-7CDD261E6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Gabs </a:t>
            </a:r>
            <a:r>
              <a:rPr lang="en-US" dirty="0" err="1">
                <a:ea typeface="Calibri"/>
                <a:cs typeface="Calibri"/>
              </a:rPr>
              <a:t>hier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Probleme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habt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ihr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Fragen</a:t>
            </a:r>
            <a:r>
              <a:rPr lang="en-US" dirty="0">
                <a:ea typeface="Calibri"/>
                <a:cs typeface="Calibri"/>
              </a:rPr>
              <a:t>?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5D4A00-F479-DD69-5C06-592D9F1D5C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8934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"if: always()" -&gt; Auch </a:t>
            </a:r>
            <a:r>
              <a:rPr lang="en-US" dirty="0" err="1">
                <a:ea typeface="Calibri"/>
                <a:cs typeface="Calibri"/>
              </a:rPr>
              <a:t>wenn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fehlerhafter</a:t>
            </a:r>
            <a:r>
              <a:rPr lang="en-US" dirty="0">
                <a:ea typeface="Calibri"/>
                <a:cs typeface="Calibri"/>
              </a:rPr>
              <a:t> Workflow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"name" -&gt; Name </a:t>
            </a:r>
            <a:r>
              <a:rPr lang="en-US" dirty="0" err="1">
                <a:ea typeface="Calibri"/>
                <a:cs typeface="Calibri"/>
              </a:rPr>
              <a:t>unter</a:t>
            </a:r>
            <a:r>
              <a:rPr lang="en-US" dirty="0">
                <a:ea typeface="Calibri"/>
                <a:cs typeface="Calibri"/>
              </a:rPr>
              <a:t> dem man es </a:t>
            </a:r>
            <a:r>
              <a:rPr lang="en-US" dirty="0" err="1">
                <a:ea typeface="Calibri"/>
                <a:cs typeface="Calibri"/>
              </a:rPr>
              <a:t>angezeigt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bekommt</a:t>
            </a:r>
            <a:r>
              <a:rPr lang="en-US" dirty="0">
                <a:ea typeface="Calibri"/>
                <a:cs typeface="Calibri"/>
              </a:rPr>
              <a:t> und </a:t>
            </a:r>
            <a:r>
              <a:rPr lang="en-US" dirty="0" err="1">
                <a:ea typeface="Calibri"/>
                <a:cs typeface="Calibri"/>
              </a:rPr>
              <a:t>wieder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herunterladen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kann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"path" -&gt; </a:t>
            </a:r>
            <a:r>
              <a:rPr lang="en-US" dirty="0" err="1">
                <a:ea typeface="Calibri"/>
                <a:cs typeface="Calibri"/>
              </a:rPr>
              <a:t>Pfad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unter</a:t>
            </a:r>
            <a:r>
              <a:rPr lang="en-US" dirty="0">
                <a:ea typeface="Calibri"/>
                <a:cs typeface="Calibri"/>
              </a:rPr>
              <a:t> dem das </a:t>
            </a:r>
            <a:r>
              <a:rPr lang="en-US" dirty="0" err="1">
                <a:ea typeface="Calibri"/>
                <a:cs typeface="Calibri"/>
              </a:rPr>
              <a:t>Artefakt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gefunden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wird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7351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16770-4EB3-5A54-3862-AC7C53CF1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9B87E55-B8FD-F0B6-F27F-F90F6B952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DA5F40C-9C17-4544-9A88-A8714D85D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,Sans-Serif"/>
              <a:buChar char="-"/>
            </a:pPr>
            <a:r>
              <a:rPr lang="en-US" dirty="0"/>
              <a:t>Weiß </a:t>
            </a:r>
            <a:r>
              <a:rPr lang="en-US" dirty="0" err="1"/>
              <a:t>wer</a:t>
            </a:r>
            <a:r>
              <a:rPr lang="en-US" dirty="0"/>
              <a:t>, was </a:t>
            </a:r>
            <a:r>
              <a:rPr lang="en-US" dirty="0" err="1"/>
              <a:t>ein</a:t>
            </a:r>
            <a:r>
              <a:rPr lang="en-US" dirty="0"/>
              <a:t> Linter </a:t>
            </a:r>
            <a:r>
              <a:rPr lang="en-US" dirty="0" err="1"/>
              <a:t>ist</a:t>
            </a:r>
            <a:r>
              <a:rPr lang="en-US" dirty="0"/>
              <a:t>?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E1AF094-2692-845C-B77C-097293F3D6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9052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Fallen </a:t>
            </a:r>
            <a:r>
              <a:rPr lang="en-US" dirty="0" err="1">
                <a:ea typeface="Calibri"/>
                <a:cs typeface="Calibri"/>
              </a:rPr>
              <a:t>euch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Vor</a:t>
            </a:r>
            <a:r>
              <a:rPr lang="en-US" dirty="0">
                <a:ea typeface="Calibri"/>
                <a:cs typeface="Calibri"/>
              </a:rPr>
              <a:t>- </a:t>
            </a:r>
            <a:r>
              <a:rPr lang="en-US" dirty="0" err="1">
                <a:ea typeface="Calibri"/>
                <a:cs typeface="Calibri"/>
              </a:rPr>
              <a:t>oder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auch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Nachteile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dieser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Herangehensweise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ein</a:t>
            </a:r>
            <a:r>
              <a:rPr lang="en-US" dirty="0">
                <a:ea typeface="Calibri"/>
                <a:cs typeface="Calibri"/>
              </a:rPr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9858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610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1E703-83D3-1B25-03B5-731FF396A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B5138B7-CCE9-CEA2-B881-86A4C07D4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8ED43F6-DEC6-C2F6-3C03-699B41803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,Sans-Serif"/>
              <a:buChar char="-"/>
            </a:pPr>
            <a:r>
              <a:rPr lang="en-US" dirty="0"/>
              <a:t>Wir </a:t>
            </a:r>
            <a:r>
              <a:rPr lang="en-US" dirty="0" err="1"/>
              <a:t>können</a:t>
            </a:r>
            <a:r>
              <a:rPr lang="en-US" dirty="0"/>
              <a:t> nun </a:t>
            </a:r>
            <a:r>
              <a:rPr lang="en-US" dirty="0" err="1"/>
              <a:t>noch</a:t>
            </a:r>
            <a:r>
              <a:rPr lang="en-US" dirty="0"/>
              <a:t> </a:t>
            </a:r>
            <a:r>
              <a:rPr lang="en-US" dirty="0" err="1"/>
              <a:t>schauen</a:t>
            </a:r>
            <a:r>
              <a:rPr lang="en-US" dirty="0"/>
              <a:t>, </a:t>
            </a:r>
            <a:r>
              <a:rPr lang="en-US" dirty="0" err="1"/>
              <a:t>dass</a:t>
            </a:r>
            <a:r>
              <a:rPr lang="en-US" dirty="0"/>
              <a:t> </a:t>
            </a:r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spontan</a:t>
            </a:r>
            <a:r>
              <a:rPr lang="en-US" dirty="0"/>
              <a:t> </a:t>
            </a:r>
            <a:r>
              <a:rPr lang="en-US" dirty="0" err="1"/>
              <a:t>z.B.</a:t>
            </a:r>
            <a:r>
              <a:rPr lang="en-US" dirty="0"/>
              <a:t> SonarQube </a:t>
            </a:r>
            <a:r>
              <a:rPr lang="en-US" dirty="0" err="1"/>
              <a:t>einbauen</a:t>
            </a:r>
            <a:endParaRPr lang="en-US" dirty="0" err="1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11CEF3A-4363-B2DF-5377-D30930190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3210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rPr lang="de-DE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88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Die von </a:t>
            </a:r>
            <a:r>
              <a:rPr lang="en-US" dirty="0" err="1">
                <a:ea typeface="Calibri"/>
                <a:cs typeface="Calibri"/>
              </a:rPr>
              <a:t>euch</a:t>
            </a:r>
            <a:r>
              <a:rPr lang="en-US" dirty="0">
                <a:ea typeface="Calibri"/>
                <a:cs typeface="Calibri"/>
              </a:rPr>
              <a:t>, die </a:t>
            </a:r>
            <a:r>
              <a:rPr lang="en-US" dirty="0" err="1">
                <a:ea typeface="Calibri"/>
                <a:cs typeface="Calibri"/>
              </a:rPr>
              <a:t>mit</a:t>
            </a:r>
            <a:r>
              <a:rPr lang="en-US" dirty="0">
                <a:ea typeface="Calibri"/>
                <a:cs typeface="Calibri"/>
              </a:rPr>
              <a:t> dem </a:t>
            </a:r>
            <a:r>
              <a:rPr lang="en-US" dirty="0" err="1">
                <a:ea typeface="Calibri"/>
                <a:cs typeface="Calibri"/>
              </a:rPr>
              <a:t>Begriff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schon</a:t>
            </a:r>
            <a:r>
              <a:rPr lang="en-US" dirty="0">
                <a:ea typeface="Calibri"/>
                <a:cs typeface="Calibri"/>
              </a:rPr>
              <a:t> was </a:t>
            </a:r>
            <a:r>
              <a:rPr lang="en-US" dirty="0" err="1">
                <a:ea typeface="Calibri"/>
                <a:cs typeface="Calibri"/>
              </a:rPr>
              <a:t>anfangen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konnten</a:t>
            </a:r>
            <a:r>
              <a:rPr lang="en-US" dirty="0">
                <a:ea typeface="Calibri"/>
                <a:cs typeface="Calibri"/>
              </a:rPr>
              <a:t>: </a:t>
            </a:r>
            <a:r>
              <a:rPr lang="en-US" dirty="0" err="1">
                <a:ea typeface="Calibri"/>
                <a:cs typeface="Calibri"/>
              </a:rPr>
              <a:t>Welche</a:t>
            </a:r>
            <a:r>
              <a:rPr lang="en-US" dirty="0">
                <a:ea typeface="Calibri"/>
                <a:cs typeface="Calibri"/>
              </a:rPr>
              <a:t> CI/CD-Tools </a:t>
            </a:r>
            <a:r>
              <a:rPr lang="en-US" dirty="0" err="1">
                <a:ea typeface="Calibri"/>
                <a:cs typeface="Calibri"/>
              </a:rPr>
              <a:t>kennt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ihr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oder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benutzt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ihr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sogar</a:t>
            </a:r>
            <a:r>
              <a:rPr lang="en-US" dirty="0">
                <a:ea typeface="Calibri"/>
                <a:cs typeface="Calibri"/>
              </a:rPr>
              <a:t>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466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Calibri"/>
              <a:buChar char="-"/>
            </a:pPr>
            <a:r>
              <a:rPr lang="de-DE" dirty="0">
                <a:ea typeface="Calibri"/>
                <a:cs typeface="Calibri"/>
              </a:rPr>
              <a:t>Kurz: Weiß einer, welche Syntax links oder rechts zu sehen ist? Also von welchem Tool?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0753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86900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3A1E7-AB0C-F34F-2524-BC53B487B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1AEFC4C-F942-62EF-CA13-4F031CDD36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B32D1B1-015F-4881-FADC-051FA8B92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1DEF92F-9440-2F4E-FEA1-F8BAF7C94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875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050D2-E0A4-6A64-3EBF-BB8126659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2110EFD-8FBA-8AFB-36BD-D2EB015928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0330E5A-F68A-9A64-1075-15746B6E6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958E76-7C8C-AC10-443D-D65CF5AC9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3650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F7B1A-FAFB-CAF0-EDA2-13077325D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248F31C-D52E-C849-5159-5A3FA32BF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6799F8E-8E54-02E1-A951-5EDCED05D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659B0B-D374-09FE-3F18-27F3E69A5E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604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6F7FA-A049-3C5F-B734-035D7E65F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A94F963-F884-D136-78FD-61B3C20F0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D7D6A96-2E52-B4D8-CEBC-EF293B32F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= </a:t>
            </a:r>
            <a:r>
              <a:rPr lang="en-US" dirty="0" err="1">
                <a:ea typeface="Calibri"/>
                <a:cs typeface="Calibri"/>
              </a:rPr>
              <a:t>bei</a:t>
            </a:r>
            <a:r>
              <a:rPr lang="en-US" dirty="0">
                <a:ea typeface="Calibri"/>
                <a:cs typeface="Calibri"/>
              </a:rPr>
              <a:t> Name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Manually </a:t>
            </a:r>
            <a:r>
              <a:rPr lang="en-US" dirty="0" err="1">
                <a:ea typeface="Calibri"/>
                <a:cs typeface="Calibri"/>
              </a:rPr>
              <a:t>statt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workflow_dispatch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Workflow </a:t>
            </a:r>
            <a:r>
              <a:rPr lang="en-US" dirty="0" err="1">
                <a:ea typeface="Calibri"/>
                <a:cs typeface="Calibri"/>
              </a:rPr>
              <a:t>gibts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nicht</a:t>
            </a:r>
            <a:r>
              <a:rPr lang="en-US" dirty="0">
                <a:ea typeface="Calibri"/>
                <a:cs typeface="Calibri"/>
              </a:rPr>
              <a:t> + jobs muss </a:t>
            </a:r>
            <a:r>
              <a:rPr lang="en-US" dirty="0" err="1">
                <a:ea typeface="Calibri"/>
                <a:cs typeface="Calibri"/>
              </a:rPr>
              <a:t>dann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wieder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eingerückt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werden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Run </a:t>
            </a:r>
            <a:r>
              <a:rPr lang="en-US" dirty="0" err="1">
                <a:ea typeface="Calibri"/>
                <a:cs typeface="Calibri"/>
              </a:rPr>
              <a:t>statt</a:t>
            </a:r>
            <a:r>
              <a:rPr lang="en-US" dirty="0">
                <a:ea typeface="Calibri"/>
                <a:cs typeface="Calibri"/>
              </a:rPr>
              <a:t> runs-on</a:t>
            </a: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Steps </a:t>
            </a:r>
            <a:r>
              <a:rPr lang="en-US" err="1">
                <a:ea typeface="Calibri"/>
                <a:cs typeface="Calibri"/>
              </a:rPr>
              <a:t>zu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weit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eingerückt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Calibri"/>
              <a:buChar char="-"/>
            </a:pPr>
            <a:r>
              <a:rPr lang="en-US" dirty="0">
                <a:ea typeface="Calibri"/>
                <a:cs typeface="Calibri"/>
              </a:rPr>
              <a:t>"-" für </a:t>
            </a:r>
            <a:r>
              <a:rPr lang="en-US" dirty="0" err="1">
                <a:ea typeface="Calibri"/>
                <a:cs typeface="Calibri"/>
              </a:rPr>
              <a:t>ein</a:t>
            </a:r>
            <a:r>
              <a:rPr lang="en-US" dirty="0">
                <a:ea typeface="Calibri"/>
                <a:cs typeface="Calibri"/>
              </a:rPr>
              <a:t> step-</a:t>
            </a:r>
            <a:r>
              <a:rPr lang="en-US" dirty="0" err="1">
                <a:ea typeface="Calibri"/>
                <a:cs typeface="Calibri"/>
              </a:rPr>
              <a:t>listenelement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fehlt</a:t>
            </a:r>
          </a:p>
          <a:p>
            <a:pPr marL="171450" indent="-1714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Befhle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brauchen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ein</a:t>
            </a:r>
            <a:r>
              <a:rPr lang="en-US" dirty="0">
                <a:ea typeface="Calibri"/>
                <a:cs typeface="Calibri"/>
              </a:rPr>
              <a:t> run </a:t>
            </a:r>
            <a:r>
              <a:rPr lang="en-US" dirty="0" err="1">
                <a:ea typeface="Calibri"/>
                <a:cs typeface="Calibri"/>
              </a:rPr>
              <a:t>davor</a:t>
            </a:r>
          </a:p>
          <a:p>
            <a:pPr marL="171450" indent="-171450">
              <a:buFont typeface="Calibri"/>
              <a:buChar char="-"/>
            </a:pPr>
            <a:r>
              <a:rPr lang="en-US" dirty="0" err="1">
                <a:ea typeface="Calibri"/>
                <a:cs typeface="Calibri"/>
              </a:rPr>
              <a:t>Eigentlich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noch</a:t>
            </a:r>
            <a:r>
              <a:rPr lang="en-US" dirty="0">
                <a:ea typeface="Calibri"/>
                <a:cs typeface="Calibri"/>
              </a:rPr>
              <a:t>: </a:t>
            </a:r>
            <a:r>
              <a:rPr lang="en-US" dirty="0" err="1">
                <a:ea typeface="Calibri"/>
                <a:cs typeface="Calibri"/>
              </a:rPr>
              <a:t>nicht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mehrere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befhle</a:t>
            </a:r>
            <a:r>
              <a:rPr lang="en-US" dirty="0">
                <a:ea typeface="Calibri"/>
                <a:cs typeface="Calibri"/>
              </a:rPr>
              <a:t> in </a:t>
            </a:r>
            <a:r>
              <a:rPr lang="en-US" dirty="0" err="1">
                <a:ea typeface="Calibri"/>
                <a:cs typeface="Calibri"/>
              </a:rPr>
              <a:t>einem</a:t>
            </a:r>
            <a:r>
              <a:rPr lang="en-US" dirty="0">
                <a:ea typeface="Calibri"/>
                <a:cs typeface="Calibri"/>
              </a:rPr>
              <a:t> run und </a:t>
            </a:r>
            <a:r>
              <a:rPr lang="en-US" dirty="0" err="1">
                <a:ea typeface="Calibri"/>
                <a:cs typeface="Calibri"/>
              </a:rPr>
              <a:t>nicht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mehrere</a:t>
            </a:r>
            <a:r>
              <a:rPr lang="en-US" dirty="0">
                <a:ea typeface="Calibri"/>
                <a:cs typeface="Calibri"/>
              </a:rPr>
              <a:t> runs in </a:t>
            </a:r>
            <a:r>
              <a:rPr lang="en-US" dirty="0" err="1">
                <a:ea typeface="Calibri"/>
                <a:cs typeface="Calibri"/>
              </a:rPr>
              <a:t>einem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schritt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aber</a:t>
            </a:r>
            <a:r>
              <a:rPr lang="en-US" dirty="0">
                <a:ea typeface="Calibri"/>
                <a:cs typeface="Calibri"/>
              </a:rPr>
              <a:t> man </a:t>
            </a:r>
            <a:r>
              <a:rPr lang="en-US" dirty="0" err="1">
                <a:ea typeface="Calibri"/>
                <a:cs typeface="Calibri"/>
              </a:rPr>
              <a:t>kann</a:t>
            </a:r>
            <a:r>
              <a:rPr lang="en-US" dirty="0">
                <a:ea typeface="Calibri"/>
                <a:cs typeface="Calibri"/>
              </a:rPr>
              <a:t> die </a:t>
            </a:r>
            <a:r>
              <a:rPr lang="en-US" dirty="0" err="1">
                <a:ea typeface="Calibri"/>
                <a:cs typeface="Calibri"/>
              </a:rPr>
              <a:t>befehle</a:t>
            </a:r>
            <a:r>
              <a:rPr lang="en-US" dirty="0">
                <a:ea typeface="Calibri"/>
                <a:cs typeface="Calibri"/>
              </a:rPr>
              <a:t> so </a:t>
            </a:r>
            <a:r>
              <a:rPr lang="en-US" dirty="0" err="1">
                <a:ea typeface="Calibri"/>
                <a:cs typeface="Calibri"/>
              </a:rPr>
              <a:t>aufbauen</a:t>
            </a:r>
            <a:r>
              <a:rPr lang="en-US" dirty="0">
                <a:ea typeface="Calibri"/>
                <a:cs typeface="Calibri"/>
              </a:rPr>
              <a:t>, das </a:t>
            </a:r>
            <a:r>
              <a:rPr lang="en-US" dirty="0" err="1">
                <a:ea typeface="Calibri"/>
                <a:cs typeface="Calibri"/>
              </a:rPr>
              <a:t>mehr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passiert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A38D504-97DA-5158-0262-E0E2303C3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CBF6F0-057B-4190-B6FF-8C4E8A93BD54}" type="slidenum"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003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8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9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2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84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6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36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2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90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0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9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28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700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29" r:id="rId6"/>
    <p:sldLayoutId id="2147483725" r:id="rId7"/>
    <p:sldLayoutId id="2147483726" r:id="rId8"/>
    <p:sldLayoutId id="2147483727" r:id="rId9"/>
    <p:sldLayoutId id="2147483728" r:id="rId10"/>
    <p:sldLayoutId id="214748373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lusserver.com/blog/was-bedeutet-ci-cd-in-der-entwicklun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1B4EC-DFA2-0F1A-809D-5C203AE723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90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de-DE" sz="4400"/>
              <a:t>CI/CD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641975" y="5739969"/>
            <a:ext cx="3355309" cy="9601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de-DE" sz="1900"/>
              <a:t>Niklas Meyer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56E864-D8BE-9D8B-4212-086CE34FA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Nachteile von CI/CD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088B7A-D836-1165-F274-D44F6442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de-DE" sz="3200" dirty="0">
                <a:ea typeface="+mn-lt"/>
                <a:cs typeface="+mn-lt"/>
              </a:rPr>
              <a:t>CI/CD ist kein Selbstzweck, sondern eine Methode, Risiken zu reduzieren und Entwicklung effizienter zu gestalten – aber nur, wenn sie richtig implementiert wird.</a:t>
            </a:r>
            <a:endParaRPr lang="de-DE" sz="3200"/>
          </a:p>
        </p:txBody>
      </p:sp>
    </p:spTree>
    <p:extLst>
      <p:ext uri="{BB962C8B-B14F-4D97-AF65-F5344CB8AC3E}">
        <p14:creationId xmlns:p14="http://schemas.microsoft.com/office/powerpoint/2010/main" val="339490951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157B9F-9020-0651-8A2C-FE8A89BB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008" y="3000248"/>
            <a:ext cx="3434080" cy="853440"/>
          </a:xfrm>
        </p:spPr>
        <p:txBody>
          <a:bodyPr>
            <a:normAutofit/>
          </a:bodyPr>
          <a:lstStyle/>
          <a:p>
            <a:r>
              <a:rPr lang="de-DE" dirty="0"/>
              <a:t>CI/CD-Tools</a:t>
            </a:r>
          </a:p>
        </p:txBody>
      </p:sp>
    </p:spTree>
    <p:extLst>
      <p:ext uri="{BB962C8B-B14F-4D97-AF65-F5344CB8AC3E}">
        <p14:creationId xmlns:p14="http://schemas.microsoft.com/office/powerpoint/2010/main" val="49403854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650EF-0470-3DE1-8A35-6C7BF1D01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DC2204-BBD7-3EEB-2FC9-91F1AD72C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CI/CD-Tools</a:t>
            </a:r>
          </a:p>
        </p:txBody>
      </p:sp>
      <p:pic>
        <p:nvPicPr>
          <p:cNvPr id="4" name="Inhaltsplatzhalter 3" descr="TeamCity: Quick Installation And An Overview Of Build Configuration Of A  Project - NashTech Blog">
            <a:extLst>
              <a:ext uri="{FF2B5EF4-FFF2-40B4-BE49-F238E27FC236}">
                <a16:creationId xmlns:a16="http://schemas.microsoft.com/office/drawing/2014/main" id="{9C12A9BC-8FC6-1C34-6EED-C0DD72620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826" y="4968456"/>
            <a:ext cx="3869872" cy="1246416"/>
          </a:xfrm>
          <a:ln>
            <a:noFill/>
          </a:ln>
        </p:spPr>
      </p:pic>
      <p:pic>
        <p:nvPicPr>
          <p:cNvPr id="5" name="Grafik 4" descr="Gitlab-CI - Softwarehaus - Cogitech">
            <a:extLst>
              <a:ext uri="{FF2B5EF4-FFF2-40B4-BE49-F238E27FC236}">
                <a16:creationId xmlns:a16="http://schemas.microsoft.com/office/drawing/2014/main" id="{0AAEF17F-5712-57DC-89BB-73B943317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507" y="1705534"/>
            <a:ext cx="1722665" cy="1950144"/>
          </a:xfrm>
          <a:prstGeom prst="rect">
            <a:avLst/>
          </a:prstGeom>
        </p:spPr>
      </p:pic>
      <p:pic>
        <p:nvPicPr>
          <p:cNvPr id="6" name="Grafik 5" descr="Gentle Guide to Github Actions. The New Darling of CICD | by Jake Teo |  DevOps.dev">
            <a:extLst>
              <a:ext uri="{FF2B5EF4-FFF2-40B4-BE49-F238E27FC236}">
                <a16:creationId xmlns:a16="http://schemas.microsoft.com/office/drawing/2014/main" id="{F47476FA-DEEE-2446-2230-D8ABB064C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8449" y="3160939"/>
            <a:ext cx="4448176" cy="1706336"/>
          </a:xfrm>
          <a:prstGeom prst="rect">
            <a:avLst/>
          </a:prstGeom>
          <a:ln>
            <a:noFill/>
          </a:ln>
        </p:spPr>
      </p:pic>
      <p:pic>
        <p:nvPicPr>
          <p:cNvPr id="7" name="Grafik 6" descr="Datei:Jenkins logo with title.svg – Wikipedia">
            <a:extLst>
              <a:ext uri="{FF2B5EF4-FFF2-40B4-BE49-F238E27FC236}">
                <a16:creationId xmlns:a16="http://schemas.microsoft.com/office/drawing/2014/main" id="{A35103D5-AA40-6BC7-706E-81FC7D8E6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071" y="1711233"/>
            <a:ext cx="4218215" cy="1462497"/>
          </a:xfrm>
          <a:prstGeom prst="rect">
            <a:avLst/>
          </a:prstGeom>
        </p:spPr>
      </p:pic>
      <p:pic>
        <p:nvPicPr>
          <p:cNvPr id="8" name="Grafik 7" descr="CircleCI | Circle CI | Opsera Ecosystem">
            <a:extLst>
              <a:ext uri="{FF2B5EF4-FFF2-40B4-BE49-F238E27FC236}">
                <a16:creationId xmlns:a16="http://schemas.microsoft.com/office/drawing/2014/main" id="{383F87B3-17C0-C391-978A-EF6DB5DB6E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071" y="4024992"/>
            <a:ext cx="2217965" cy="219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70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5D45A-6B07-E649-C096-D7B60EEFA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6478CD-8A65-8C6C-14D8-02E82EC43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CI/CD-Tools - Unterschiede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A2843E0F-FE41-0A12-A145-4FD65E26F2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544341"/>
              </p:ext>
            </p:extLst>
          </p:nvPr>
        </p:nvGraphicFramePr>
        <p:xfrm>
          <a:off x="520700" y="2578100"/>
          <a:ext cx="11156949" cy="2301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718983">
                  <a:extLst>
                    <a:ext uri="{9D8B030D-6E8A-4147-A177-3AD203B41FA5}">
                      <a16:colId xmlns:a16="http://schemas.microsoft.com/office/drawing/2014/main" val="1176443693"/>
                    </a:ext>
                  </a:extLst>
                </a:gridCol>
                <a:gridCol w="3718983">
                  <a:extLst>
                    <a:ext uri="{9D8B030D-6E8A-4147-A177-3AD203B41FA5}">
                      <a16:colId xmlns:a16="http://schemas.microsoft.com/office/drawing/2014/main" val="400206940"/>
                    </a:ext>
                  </a:extLst>
                </a:gridCol>
                <a:gridCol w="3718983">
                  <a:extLst>
                    <a:ext uri="{9D8B030D-6E8A-4147-A177-3AD203B41FA5}">
                      <a16:colId xmlns:a16="http://schemas.microsoft.com/office/drawing/2014/main" val="995968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GitHub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GitLab</a:t>
                      </a:r>
                      <a:r>
                        <a:rPr lang="de-DE" dirty="0"/>
                        <a:t> CI/CD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Jenkins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3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Cloud Hosting (GitHub) oder selbst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Cloud Hosting (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GitLab</a:t>
                      </a: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) oder selbst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Muss selbst gehostet werden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21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    Keine eigene Infrastruktur nötig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   Keine eigene Infrastruktur nötig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    Eigene Infrastruktur nötig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0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Kostenlos bis Runner-Zeit-Limit (2000 min pro Monat | unbegrenzt in </a:t>
                      </a:r>
                      <a:r>
                        <a:rPr lang="de-DE" dirty="0" err="1"/>
                        <a:t>public</a:t>
                      </a:r>
                      <a:r>
                        <a:rPr lang="de-DE" dirty="0"/>
                        <a:t> Repo -&gt; Open Source Support)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Kostenlos bis Runner-Zeit-Limit (400 min pro Monat)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Kosten für Infrastruktur und Wartung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960963"/>
                  </a:ext>
                </a:extLst>
              </a:tr>
            </a:tbl>
          </a:graphicData>
        </a:graphic>
      </p:graphicFrame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C9EC87A6-13C6-DAEB-4B27-954678423C7E}"/>
              </a:ext>
            </a:extLst>
          </p:cNvPr>
          <p:cNvSpPr/>
          <p:nvPr/>
        </p:nvSpPr>
        <p:spPr>
          <a:xfrm>
            <a:off x="518583" y="5069416"/>
            <a:ext cx="11154833" cy="6985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2892B75-C1B3-A3D7-0867-97B8F95FA944}"/>
              </a:ext>
            </a:extLst>
          </p:cNvPr>
          <p:cNvSpPr txBox="1"/>
          <p:nvPr/>
        </p:nvSpPr>
        <p:spPr>
          <a:xfrm>
            <a:off x="518583" y="5916083"/>
            <a:ext cx="19685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Einfacher Einstieg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4FC4058-8328-F9C1-E32D-5EF1F53C5A10}"/>
              </a:ext>
            </a:extLst>
          </p:cNvPr>
          <p:cNvSpPr txBox="1"/>
          <p:nvPr/>
        </p:nvSpPr>
        <p:spPr>
          <a:xfrm>
            <a:off x="7217833" y="5916084"/>
            <a:ext cx="44555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Komplexer, aber flexibler und erweiterbarer</a:t>
            </a:r>
          </a:p>
        </p:txBody>
      </p:sp>
    </p:spTree>
    <p:extLst>
      <p:ext uri="{BB962C8B-B14F-4D97-AF65-F5344CB8AC3E}">
        <p14:creationId xmlns:p14="http://schemas.microsoft.com/office/powerpoint/2010/main" val="3097846435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334E7-AD45-9C1E-D50E-481162E2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CI/CD-Tools - Syntax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345EEE-5E07-684A-FCF1-5B5CF280B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de-DE" dirty="0"/>
          </a:p>
          <a:p>
            <a:endParaRPr lang="de-DE"/>
          </a:p>
          <a:p>
            <a:endParaRPr lang="de-DE" dirty="0"/>
          </a:p>
          <a:p>
            <a:r>
              <a:rPr lang="de-DE" dirty="0"/>
              <a:t>Trotz genannter Unterschiede, </a:t>
            </a:r>
            <a:br>
              <a:rPr lang="de-DE" dirty="0"/>
            </a:br>
            <a:r>
              <a:rPr lang="de-DE" dirty="0"/>
              <a:t>meist ähnlicher als man denkt:</a:t>
            </a:r>
          </a:p>
          <a:p>
            <a:endParaRPr lang="de-DE" dirty="0"/>
          </a:p>
        </p:txBody>
      </p:sp>
      <p:pic>
        <p:nvPicPr>
          <p:cNvPr id="5" name="Grafik 4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B5A5F596-AC3E-89F0-C41B-DF87434ED7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15" t="8538" r="9865" b="7613"/>
          <a:stretch>
            <a:fillRect/>
          </a:stretch>
        </p:blipFill>
        <p:spPr>
          <a:xfrm>
            <a:off x="8324602" y="1909010"/>
            <a:ext cx="3356406" cy="4434933"/>
          </a:xfrm>
          <a:prstGeom prst="rect">
            <a:avLst/>
          </a:prstGeom>
        </p:spPr>
      </p:pic>
      <p:pic>
        <p:nvPicPr>
          <p:cNvPr id="6" name="Grafik 5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DFDF4531-EFF2-BFBA-9DAE-DD338B19BD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234" t="7018" r="11234" b="6784"/>
          <a:stretch>
            <a:fillRect/>
          </a:stretch>
        </p:blipFill>
        <p:spPr>
          <a:xfrm>
            <a:off x="4842544" y="1909011"/>
            <a:ext cx="2515767" cy="44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82444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96A463-0A31-CB8E-0E28-9AA6DDDE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CI/CD-Tools – GitHub 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2C74F5-E56E-CF85-EA39-CD2C77C3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Gute Einsteigerfreundlichkeit</a:t>
            </a:r>
          </a:p>
          <a:p>
            <a:r>
              <a:rPr lang="de-DE" dirty="0"/>
              <a:t>Hohe Relevanz im CI/CD-Bereich</a:t>
            </a:r>
          </a:p>
          <a:p>
            <a:r>
              <a:rPr lang="de-DE" dirty="0"/>
              <a:t>Ähnlich zu anderen weit verbreiteten Tools</a:t>
            </a:r>
          </a:p>
          <a:p>
            <a:r>
              <a:rPr lang="de-DE" dirty="0"/>
              <a:t>Einfache Kontrolle von Übungsaufgaben</a:t>
            </a:r>
          </a:p>
        </p:txBody>
      </p:sp>
      <p:pic>
        <p:nvPicPr>
          <p:cNvPr id="5" name="Grafik 4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5460E259-16F0-6518-9217-91694605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34" t="7018" r="11234" b="6784"/>
          <a:stretch>
            <a:fillRect/>
          </a:stretch>
        </p:blipFill>
        <p:spPr>
          <a:xfrm>
            <a:off x="9165891" y="1909011"/>
            <a:ext cx="2515767" cy="44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7744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5A1D6-BA9A-FE72-36EF-0D5A28B17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184719-A16C-A401-71F9-48DF79144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CI/CD-Tools – GitHub 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60B77-13FC-D237-F0E8-A11998C32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YAML-Syntax: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Einrückungen sind wichtig und konsequent einzuhalten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Listenelemente beginnen mit "-"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Kommentare mit "#"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…</a:t>
            </a:r>
          </a:p>
        </p:txBody>
      </p:sp>
      <p:pic>
        <p:nvPicPr>
          <p:cNvPr id="5" name="Grafik 4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817F726C-AB77-1D7A-80C4-0AFB22FE9D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34" t="7018" r="11234" b="6784"/>
          <a:stretch>
            <a:fillRect/>
          </a:stretch>
        </p:blipFill>
        <p:spPr>
          <a:xfrm>
            <a:off x="9165891" y="1909011"/>
            <a:ext cx="2515767" cy="44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57098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708F6-2AF7-9137-9175-81E38D640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A28B0F-666D-7B8B-9427-B083A28D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CI/CD-Tools – GitHub 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72F3B5-2519-CC21-740A-95AB49BB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dirty="0"/>
              <a:t>Workflow: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Größte Einheit in Actions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Ablauf von mehreren Jobs wie Bauen und Testen einer Anwendung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Jede YAML-Datei in ".</a:t>
            </a:r>
            <a:r>
              <a:rPr lang="de-DE" dirty="0" err="1"/>
              <a:t>github</a:t>
            </a:r>
            <a:r>
              <a:rPr lang="de-DE" dirty="0"/>
              <a:t>/</a:t>
            </a:r>
            <a:r>
              <a:rPr lang="de-DE" dirty="0" err="1"/>
              <a:t>workflows</a:t>
            </a:r>
            <a:r>
              <a:rPr lang="de-DE" dirty="0"/>
              <a:t>/" wird versucht als Workflow interpretiert zu werden</a:t>
            </a:r>
          </a:p>
          <a:p>
            <a:r>
              <a:rPr lang="de-DE" dirty="0"/>
              <a:t>Jobs: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Teile eines Workflows (meist für je ein Thema wie Bauen, Testen, </a:t>
            </a:r>
            <a:r>
              <a:rPr lang="de-DE" dirty="0" err="1"/>
              <a:t>Linter</a:t>
            </a:r>
            <a:r>
              <a:rPr lang="de-DE" dirty="0"/>
              <a:t>, Deployen, ...)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Ablauf von mehreren Schritten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Definiert über "</a:t>
            </a:r>
            <a:r>
              <a:rPr lang="de-DE" dirty="0" err="1"/>
              <a:t>jobs</a:t>
            </a:r>
            <a:r>
              <a:rPr lang="de-DE" dirty="0"/>
              <a:t>:"</a:t>
            </a:r>
          </a:p>
          <a:p>
            <a:pPr>
              <a:buFont typeface="Arial"/>
              <a:buChar char="•"/>
            </a:pPr>
            <a:r>
              <a:rPr lang="de-DE" dirty="0" err="1"/>
              <a:t>Steps</a:t>
            </a:r>
            <a:r>
              <a:rPr lang="de-DE" dirty="0"/>
              <a:t>/Schritte:</a:t>
            </a:r>
          </a:p>
          <a:p>
            <a:pPr lvl="1">
              <a:buFont typeface="Courier New"/>
              <a:buChar char="o"/>
            </a:pPr>
            <a:r>
              <a:rPr lang="de-DE" dirty="0"/>
              <a:t>K</a:t>
            </a:r>
            <a:r>
              <a:rPr lang="de-DE" sz="1500" dirty="0"/>
              <a:t>leinste Einheit in Actions</a:t>
            </a:r>
          </a:p>
          <a:p>
            <a:pPr lvl="1">
              <a:buFont typeface="Courier New"/>
              <a:buChar char="o"/>
            </a:pPr>
            <a:r>
              <a:rPr lang="de-DE" dirty="0"/>
              <a:t>A</a:t>
            </a:r>
            <a:r>
              <a:rPr lang="de-DE" sz="1500" dirty="0"/>
              <a:t>blauf von mehreren Befehlen wie "echo Hello World!"</a:t>
            </a:r>
            <a:endParaRPr lang="en-US"/>
          </a:p>
          <a:p>
            <a:pPr lvl="1">
              <a:buFont typeface="Courier New"/>
              <a:buChar char="o"/>
            </a:pPr>
            <a:r>
              <a:rPr lang="de-DE" dirty="0"/>
              <a:t>Definiert über "</a:t>
            </a:r>
            <a:r>
              <a:rPr lang="de-DE" dirty="0" err="1"/>
              <a:t>steps</a:t>
            </a:r>
            <a:r>
              <a:rPr lang="de-DE" dirty="0"/>
              <a:t>:"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</p:txBody>
      </p:sp>
      <p:pic>
        <p:nvPicPr>
          <p:cNvPr id="5" name="Grafik 4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A80C9905-C634-43F4-BDDB-C16511EDE2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34" t="7018" r="11234" b="6784"/>
          <a:stretch>
            <a:fillRect/>
          </a:stretch>
        </p:blipFill>
        <p:spPr>
          <a:xfrm>
            <a:off x="9165891" y="1909011"/>
            <a:ext cx="2515767" cy="44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9204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A553B-4E06-7F9B-29AC-D20E028FD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7A7632-9DF2-F50D-D32C-11A80DF80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CI/CD-Tools – GitHub Actions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9A4815-EC49-3FB3-A2B8-F2EEFDCD0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"</a:t>
            </a:r>
            <a:r>
              <a:rPr lang="de-DE" dirty="0" err="1"/>
              <a:t>name</a:t>
            </a:r>
            <a:r>
              <a:rPr lang="de-DE" dirty="0"/>
              <a:t>:" - Name eines Workflows, Jobs oder </a:t>
            </a:r>
            <a:r>
              <a:rPr lang="de-DE" dirty="0" err="1"/>
              <a:t>Steps</a:t>
            </a:r>
            <a:r>
              <a:rPr lang="de-DE" dirty="0"/>
              <a:t> festlegen</a:t>
            </a:r>
          </a:p>
          <a:p>
            <a:r>
              <a:rPr lang="de-DE" dirty="0"/>
              <a:t>"on:" - Trigger, also wann soll der Workflow ausgeführt werden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"</a:t>
            </a:r>
            <a:r>
              <a:rPr lang="de-DE" dirty="0" err="1"/>
              <a:t>workflow_dispatch</a:t>
            </a:r>
            <a:r>
              <a:rPr lang="de-DE" dirty="0"/>
              <a:t>" - Manueller Start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"push" - Bei einem Push (man kann auch bestimmte </a:t>
            </a:r>
            <a:r>
              <a:rPr lang="de-DE" dirty="0" err="1"/>
              <a:t>Branches</a:t>
            </a:r>
            <a:r>
              <a:rPr lang="de-DE" dirty="0"/>
              <a:t> angeben über "</a:t>
            </a:r>
            <a:r>
              <a:rPr lang="de-DE" dirty="0" err="1"/>
              <a:t>branches</a:t>
            </a:r>
            <a:r>
              <a:rPr lang="de-DE" dirty="0"/>
              <a:t>:")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"</a:t>
            </a:r>
            <a:r>
              <a:rPr lang="de-DE" dirty="0" err="1"/>
              <a:t>pull_request</a:t>
            </a:r>
            <a:r>
              <a:rPr lang="de-DE" dirty="0"/>
              <a:t>" - Bei Erstellung oder Aktualisierung eines Pull-</a:t>
            </a:r>
            <a:r>
              <a:rPr lang="de-DE" dirty="0" err="1"/>
              <a:t>Requests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"</a:t>
            </a:r>
            <a:r>
              <a:rPr lang="de-DE" dirty="0" err="1"/>
              <a:t>schedule</a:t>
            </a:r>
            <a:r>
              <a:rPr lang="de-DE" dirty="0"/>
              <a:t>" - Zeitlich gesteuerter Start</a:t>
            </a:r>
          </a:p>
          <a:p>
            <a:r>
              <a:rPr lang="de-DE" dirty="0"/>
              <a:t>"</a:t>
            </a:r>
            <a:r>
              <a:rPr lang="de-DE" dirty="0" err="1"/>
              <a:t>runs</a:t>
            </a:r>
            <a:r>
              <a:rPr lang="de-DE" dirty="0"/>
              <a:t>-on:" - Auf welcher Umgebung ein Job laufen soll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Bei uns einfachheitshalber immer "</a:t>
            </a:r>
            <a:r>
              <a:rPr lang="de-DE" dirty="0" err="1"/>
              <a:t>ubuntu-latest</a:t>
            </a:r>
            <a:r>
              <a:rPr lang="de-DE" dirty="0"/>
              <a:t>"</a:t>
            </a:r>
          </a:p>
          <a:p>
            <a:r>
              <a:rPr lang="de-DE" dirty="0"/>
              <a:t>"</a:t>
            </a:r>
            <a:r>
              <a:rPr lang="de-DE" dirty="0" err="1"/>
              <a:t>run</a:t>
            </a:r>
            <a:r>
              <a:rPr lang="de-DE" dirty="0"/>
              <a:t>:" - Führt einzelne Befehle aus</a:t>
            </a:r>
            <a:endParaRPr lang="en-US" dirty="0"/>
          </a:p>
        </p:txBody>
      </p:sp>
      <p:pic>
        <p:nvPicPr>
          <p:cNvPr id="5" name="Grafik 4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E28EE1F0-45CC-0B78-CE55-B210C9D5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34" t="7018" r="11234" b="6784"/>
          <a:stretch>
            <a:fillRect/>
          </a:stretch>
        </p:blipFill>
        <p:spPr>
          <a:xfrm>
            <a:off x="9165891" y="1909011"/>
            <a:ext cx="2515767" cy="443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41526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45335-9419-F4F5-4656-22C14CF46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Schrift, Software enthält.&#10;&#10;KI-generierte Inhalte können fehlerhaft sein.">
            <a:extLst>
              <a:ext uri="{FF2B5EF4-FFF2-40B4-BE49-F238E27FC236}">
                <a16:creationId xmlns:a16="http://schemas.microsoft.com/office/drawing/2014/main" id="{CDA4F5DC-749C-FBF9-481E-D63F245F83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24" t="10823" r="11924" b="10823"/>
          <a:stretch>
            <a:fillRect/>
          </a:stretch>
        </p:blipFill>
        <p:spPr>
          <a:xfrm>
            <a:off x="3730104" y="999376"/>
            <a:ext cx="4733819" cy="537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71953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C8EF1-DC42-C5F3-B199-D21D92AB3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8736" y="3016758"/>
            <a:ext cx="4184509" cy="811580"/>
          </a:xfrm>
        </p:spPr>
        <p:txBody>
          <a:bodyPr>
            <a:normAutofit/>
          </a:bodyPr>
          <a:lstStyle/>
          <a:p>
            <a:r>
              <a:rPr lang="de-DE" dirty="0"/>
              <a:t>Was ist CI/CD?</a:t>
            </a:r>
          </a:p>
        </p:txBody>
      </p:sp>
    </p:spTree>
    <p:extLst>
      <p:ext uri="{BB962C8B-B14F-4D97-AF65-F5344CB8AC3E}">
        <p14:creationId xmlns:p14="http://schemas.microsoft.com/office/powerpoint/2010/main" val="419493541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4D26D-3288-9D66-05BE-070548DF2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Text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0B5DFBBD-D69E-17EA-4474-84EF103055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44" t="11611" r="11744" b="11392"/>
          <a:stretch>
            <a:fillRect/>
          </a:stretch>
        </p:blipFill>
        <p:spPr>
          <a:xfrm>
            <a:off x="3494854" y="1130467"/>
            <a:ext cx="5174356" cy="520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4730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A7F17F-EEC8-A09A-8D60-9FE8458E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489" y="3002470"/>
            <a:ext cx="6655118" cy="843916"/>
          </a:xfrm>
        </p:spPr>
        <p:txBody>
          <a:bodyPr/>
          <a:lstStyle/>
          <a:p>
            <a:r>
              <a:rPr lang="de-DE" dirty="0"/>
              <a:t>Live-Demo zur GitHub-UI</a:t>
            </a:r>
          </a:p>
        </p:txBody>
      </p:sp>
    </p:spTree>
    <p:extLst>
      <p:ext uri="{BB962C8B-B14F-4D97-AF65-F5344CB8AC3E}">
        <p14:creationId xmlns:p14="http://schemas.microsoft.com/office/powerpoint/2010/main" val="1002334918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Software, Betriebssystem enthält.&#10;&#10;KI-generierte Inhalte können fehlerhaft sein.">
            <a:extLst>
              <a:ext uri="{FF2B5EF4-FFF2-40B4-BE49-F238E27FC236}">
                <a16:creationId xmlns:a16="http://schemas.microsoft.com/office/drawing/2014/main" id="{D26BCFAF-571F-5C85-E0F9-FA08805B56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658" t="9741" r="10884" b="9145"/>
          <a:stretch>
            <a:fillRect/>
          </a:stretch>
        </p:blipFill>
        <p:spPr>
          <a:xfrm>
            <a:off x="3849733" y="979714"/>
            <a:ext cx="4508613" cy="5331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32989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72719-CC4A-1623-0331-E0BDE6E1E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1: "Hello World!"-Workflow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A65725-63F4-8038-4F87-754C29B59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/>
              <a:t>Ziel:</a:t>
            </a:r>
          </a:p>
          <a:p>
            <a:r>
              <a:rPr lang="de-DE" dirty="0"/>
              <a:t>Ersten einfachen Workflow erstellen und ausführen</a:t>
            </a:r>
          </a:p>
          <a:p>
            <a:pPr marL="0" indent="0">
              <a:buNone/>
            </a:pPr>
            <a:r>
              <a:rPr lang="de-DE" dirty="0"/>
              <a:t>Aufgabe:</a:t>
            </a:r>
          </a:p>
          <a:p>
            <a:r>
              <a:rPr lang="de-DE" dirty="0">
                <a:ea typeface="+mn-lt"/>
                <a:cs typeface="+mn-lt"/>
              </a:rPr>
              <a:t>Legt im Ordner ".</a:t>
            </a:r>
            <a:r>
              <a:rPr lang="de-DE" dirty="0" err="1">
                <a:ea typeface="+mn-lt"/>
                <a:cs typeface="+mn-lt"/>
              </a:rPr>
              <a:t>github</a:t>
            </a:r>
            <a:r>
              <a:rPr lang="de-DE" dirty="0">
                <a:ea typeface="+mn-lt"/>
                <a:cs typeface="+mn-lt"/>
              </a:rPr>
              <a:t>/</a:t>
            </a:r>
            <a:r>
              <a:rPr lang="de-DE" dirty="0" err="1">
                <a:ea typeface="+mn-lt"/>
                <a:cs typeface="+mn-lt"/>
              </a:rPr>
              <a:t>workflows</a:t>
            </a:r>
            <a:r>
              <a:rPr lang="de-DE" dirty="0">
                <a:ea typeface="+mn-lt"/>
                <a:cs typeface="+mn-lt"/>
              </a:rPr>
              <a:t>/" die Datei "</a:t>
            </a:r>
            <a:r>
              <a:rPr lang="de-DE" dirty="0" err="1">
                <a:ea typeface="+mn-lt"/>
                <a:cs typeface="+mn-lt"/>
              </a:rPr>
              <a:t>hello_world.yml</a:t>
            </a:r>
            <a:r>
              <a:rPr lang="de-DE" dirty="0">
                <a:ea typeface="+mn-lt"/>
                <a:cs typeface="+mn-lt"/>
              </a:rPr>
              <a:t>" an</a:t>
            </a:r>
            <a:endParaRPr lang="de-DE" dirty="0"/>
          </a:p>
          <a:p>
            <a:r>
              <a:rPr lang="de-DE" dirty="0"/>
              <a:t>Schreibt dort einen ersten Workflow mit dem Namen "Hello World"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Der Workflow soll von uns manuell gestartet werden können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Als Job soll dieser "</a:t>
            </a:r>
            <a:r>
              <a:rPr lang="de-DE" dirty="0" err="1"/>
              <a:t>say-hello</a:t>
            </a:r>
            <a:r>
              <a:rPr lang="de-DE" dirty="0"/>
              <a:t>" haben, welcher auf "</a:t>
            </a:r>
            <a:r>
              <a:rPr lang="de-DE" dirty="0" err="1"/>
              <a:t>ubuntu-latest</a:t>
            </a:r>
            <a:r>
              <a:rPr lang="de-DE" dirty="0"/>
              <a:t>" laufen soll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 dirty="0"/>
              <a:t>Der Job soll nur einen </a:t>
            </a:r>
            <a:r>
              <a:rPr lang="de-DE" dirty="0" err="1"/>
              <a:t>Step</a:t>
            </a:r>
            <a:r>
              <a:rPr lang="de-DE" dirty="0"/>
              <a:t> mit Namen "Say Hello" haben und den Befehl "echo Hello World!" ausführen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1716913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0A894-D368-23EA-8008-E684107E8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 descr="Ein Bild, das Text, Screenshot, Schrift, Design enthält.&#10;&#10;KI-generierte Inhalte können fehlerhaft sein.">
            <a:extLst>
              <a:ext uri="{FF2B5EF4-FFF2-40B4-BE49-F238E27FC236}">
                <a16:creationId xmlns:a16="http://schemas.microsoft.com/office/drawing/2014/main" id="{A0CA93AA-BF76-217D-6449-A6B6FB1A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36" t="11268" r="10536" b="11569"/>
          <a:stretch>
            <a:fillRect/>
          </a:stretch>
        </p:blipFill>
        <p:spPr>
          <a:xfrm>
            <a:off x="3194957" y="1081768"/>
            <a:ext cx="5803812" cy="521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98059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0722B-8E01-8B5E-331D-5AF041E85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514E99-566D-B1E9-10F5-2FBA8D4C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 – Bauen und Testen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F4D680-3DEC-2E89-3273-E91AE1390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Es existiert ein Marketplace mit vielen vorgefertigten Workflows, </a:t>
            </a:r>
            <a:br>
              <a:rPr lang="de-DE" dirty="0"/>
            </a:br>
            <a:r>
              <a:rPr lang="de-DE" dirty="0"/>
              <a:t>die man als </a:t>
            </a:r>
            <a:r>
              <a:rPr lang="de-DE" dirty="0" err="1"/>
              <a:t>Step</a:t>
            </a:r>
            <a:r>
              <a:rPr lang="de-DE" dirty="0"/>
              <a:t> ausführen lassen kann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Hier holt sich die Umgebung, auf der der Workflow läuft</a:t>
            </a:r>
            <a:br>
              <a:rPr lang="de-DE" dirty="0"/>
            </a:br>
            <a:r>
              <a:rPr lang="de-DE" dirty="0"/>
              <a:t>den Code vom Repository</a:t>
            </a:r>
          </a:p>
          <a:p>
            <a:pPr marL="457200" lvl="1" indent="0">
              <a:buNone/>
            </a:pPr>
            <a:endParaRPr lang="de-DE" dirty="0"/>
          </a:p>
          <a:p>
            <a:pPr marL="457200" lvl="1" indent="0">
              <a:buNone/>
            </a:pPr>
            <a:endParaRPr lang="de-DE" dirty="0"/>
          </a:p>
          <a:p>
            <a:r>
              <a:rPr lang="de-DE" dirty="0"/>
              <a:t>Manche Workflows kann oder muss man dann noch</a:t>
            </a:r>
            <a:br>
              <a:rPr lang="de-DE" dirty="0"/>
            </a:br>
            <a:r>
              <a:rPr lang="de-DE" dirty="0"/>
              <a:t>mit Parametern bestücken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/>
              <a:t>Hier richten wir die in den "</a:t>
            </a:r>
            <a:r>
              <a:rPr lang="de-DE" dirty="0" err="1"/>
              <a:t>with</a:t>
            </a:r>
            <a:r>
              <a:rPr lang="de-DE" dirty="0"/>
              <a:t>:"-Parametern angegebene</a:t>
            </a:r>
            <a:br>
              <a:rPr lang="de-DE" dirty="0"/>
            </a:br>
            <a:r>
              <a:rPr lang="de-DE" dirty="0"/>
              <a:t>JDK in der Umgebung ein</a:t>
            </a:r>
          </a:p>
        </p:txBody>
      </p:sp>
      <p:pic>
        <p:nvPicPr>
          <p:cNvPr id="4" name="Grafik 3" descr="Ein Bild, das Text, Screenshot, Schrift, Visitenkarte enthält.&#10;&#10;KI-generierte Inhalte können fehlerhaft sein.">
            <a:extLst>
              <a:ext uri="{FF2B5EF4-FFF2-40B4-BE49-F238E27FC236}">
                <a16:creationId xmlns:a16="http://schemas.microsoft.com/office/drawing/2014/main" id="{43DC6BBB-D95A-B853-E6B2-C826C17F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159" t="20140" r="9805" b="20210"/>
          <a:stretch>
            <a:fillRect/>
          </a:stretch>
        </p:blipFill>
        <p:spPr>
          <a:xfrm>
            <a:off x="7565571" y="2434318"/>
            <a:ext cx="4115349" cy="1463082"/>
          </a:xfrm>
          <a:prstGeom prst="rect">
            <a:avLst/>
          </a:prstGeom>
        </p:spPr>
      </p:pic>
      <p:pic>
        <p:nvPicPr>
          <p:cNvPr id="6" name="Grafik 5" descr="Ein Bild, das Text, Screenshot, Display, Schrift enthält.&#10;&#10;KI-generierte Inhalte können fehlerhaft sein.">
            <a:extLst>
              <a:ext uri="{FF2B5EF4-FFF2-40B4-BE49-F238E27FC236}">
                <a16:creationId xmlns:a16="http://schemas.microsoft.com/office/drawing/2014/main" id="{55451D47-42A4-7184-6027-4F3A35D9457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777" t="15659" r="9777" b="15934"/>
          <a:stretch>
            <a:fillRect/>
          </a:stretch>
        </p:blipFill>
        <p:spPr>
          <a:xfrm>
            <a:off x="7566932" y="4163786"/>
            <a:ext cx="4104510" cy="217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39698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76206-4E3A-9150-E610-75E1A22AD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F9DCF-FA79-ADF1-07F4-09168D502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490" y="3002470"/>
            <a:ext cx="8927510" cy="843916"/>
          </a:xfrm>
        </p:spPr>
        <p:txBody>
          <a:bodyPr>
            <a:normAutofit fontScale="90000"/>
          </a:bodyPr>
          <a:lstStyle/>
          <a:p>
            <a:r>
              <a:rPr lang="de-DE" dirty="0"/>
              <a:t>Live-Demo zum Actions-Marketplace</a:t>
            </a:r>
          </a:p>
        </p:txBody>
      </p:sp>
    </p:spTree>
    <p:extLst>
      <p:ext uri="{BB962C8B-B14F-4D97-AF65-F5344CB8AC3E}">
        <p14:creationId xmlns:p14="http://schemas.microsoft.com/office/powerpoint/2010/main" val="141549223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E7EE8-9462-CDB6-59B2-0AB49850E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49558-455E-8DF7-0FA8-1672C8D59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2: </a:t>
            </a:r>
            <a:r>
              <a:rPr lang="de-DE" dirty="0" err="1"/>
              <a:t>JUnit</a:t>
            </a:r>
            <a:r>
              <a:rPr lang="de-DE" dirty="0"/>
              <a:t>-Workflow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E6D74F-A4EE-4E75-0CB1-9D93CEAF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/>
              <a:t>Ziel:</a:t>
            </a:r>
          </a:p>
          <a:p>
            <a:r>
              <a:rPr lang="de-DE" dirty="0"/>
              <a:t>Erstellen eines Workflows, welcher die im Projekt befindlichen </a:t>
            </a:r>
            <a:r>
              <a:rPr lang="de-DE" dirty="0" err="1"/>
              <a:t>JUnit</a:t>
            </a:r>
            <a:r>
              <a:rPr lang="de-DE" dirty="0"/>
              <a:t> Tests ausführt (+ eventuell fehlerhafte Tests berichtigen – Hinweise in Logs)</a:t>
            </a:r>
          </a:p>
          <a:p>
            <a:pPr marL="0" indent="0">
              <a:buNone/>
            </a:pPr>
            <a:r>
              <a:rPr lang="de-DE" dirty="0"/>
              <a:t>Aufgabe:</a:t>
            </a:r>
          </a:p>
          <a:p>
            <a:r>
              <a:rPr lang="de-DE" dirty="0">
                <a:ea typeface="+mn-lt"/>
                <a:cs typeface="+mn-lt"/>
              </a:rPr>
              <a:t>Legt einen neuen Workflow "Java Workflow" an</a:t>
            </a:r>
          </a:p>
          <a:p>
            <a:r>
              <a:rPr lang="de-DE" dirty="0">
                <a:ea typeface="+mn-lt"/>
                <a:cs typeface="+mn-lt"/>
              </a:rPr>
              <a:t>Der</a:t>
            </a:r>
            <a:r>
              <a:rPr lang="de-DE" dirty="0"/>
              <a:t> Workflow soll manuell und durch einen Push auf "</a:t>
            </a:r>
            <a:r>
              <a:rPr lang="de-DE" dirty="0" err="1"/>
              <a:t>main</a:t>
            </a:r>
            <a:r>
              <a:rPr lang="de-DE" dirty="0"/>
              <a:t>" gestartet werden können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Erstellt dann den Job "</a:t>
            </a:r>
            <a:r>
              <a:rPr lang="de-DE" dirty="0" err="1"/>
              <a:t>build</a:t>
            </a:r>
            <a:r>
              <a:rPr lang="de-DE" dirty="0"/>
              <a:t>-test" mit folgenden </a:t>
            </a:r>
            <a:r>
              <a:rPr lang="de-DE" dirty="0" err="1"/>
              <a:t>Steps</a:t>
            </a:r>
            <a:endParaRPr lang="de-DE"/>
          </a:p>
          <a:p>
            <a:pPr lvl="2">
              <a:buFont typeface="Wingdings" panose="020B0604020202020204" pitchFamily="34" charset="0"/>
              <a:buChar char="§"/>
            </a:pPr>
            <a:r>
              <a:rPr lang="de-DE" dirty="0"/>
              <a:t>"</a:t>
            </a:r>
            <a:r>
              <a:rPr lang="de-DE" dirty="0" err="1"/>
              <a:t>Checkout</a:t>
            </a:r>
            <a:r>
              <a:rPr lang="de-DE" dirty="0"/>
              <a:t> </a:t>
            </a:r>
            <a:r>
              <a:rPr lang="de-DE" dirty="0" err="1"/>
              <a:t>repository</a:t>
            </a:r>
            <a:r>
              <a:rPr lang="de-DE" dirty="0"/>
              <a:t>"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 dirty="0"/>
              <a:t>"Set </a:t>
            </a:r>
            <a:r>
              <a:rPr lang="de-DE" dirty="0" err="1"/>
              <a:t>up</a:t>
            </a:r>
            <a:r>
              <a:rPr lang="de-DE" dirty="0"/>
              <a:t> JDK 21"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de-DE" dirty="0"/>
              <a:t>"</a:t>
            </a:r>
            <a:r>
              <a:rPr lang="de-DE" dirty="0" err="1"/>
              <a:t>Build</a:t>
            </a:r>
            <a:r>
              <a:rPr lang="de-DE" dirty="0"/>
              <a:t> and Test </a:t>
            </a:r>
            <a:r>
              <a:rPr lang="de-DE" dirty="0" err="1"/>
              <a:t>with</a:t>
            </a:r>
            <a:r>
              <a:rPr lang="de-DE" dirty="0"/>
              <a:t> Maven"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2073158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AE250-B526-2727-C0DB-7E0FB742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Software, Betriebssystem enthält.&#10;&#10;KI-generierte Inhalte können fehlerhaft sein.">
            <a:extLst>
              <a:ext uri="{FF2B5EF4-FFF2-40B4-BE49-F238E27FC236}">
                <a16:creationId xmlns:a16="http://schemas.microsoft.com/office/drawing/2014/main" id="{F1593426-E39F-7BE2-B5A4-63E39DEC7A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485" t="6759" r="9485" b="6958"/>
          <a:stretch>
            <a:fillRect/>
          </a:stretch>
        </p:blipFill>
        <p:spPr>
          <a:xfrm>
            <a:off x="4168716" y="952499"/>
            <a:ext cx="3840262" cy="557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26870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5CFC9-EE9F-E3CF-DB16-865EE331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GitHub Actions – Autonomie von Jobs und</a:t>
            </a:r>
            <a:br>
              <a:rPr lang="de-DE" dirty="0"/>
            </a:br>
            <a:r>
              <a:rPr lang="de-DE" dirty="0"/>
              <a:t>Artefakte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4EB803-F135-C743-81BB-E18B33133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Jobs sind autonom (neuer Job = neue Umgebung)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Eventuell müssen </a:t>
            </a:r>
            <a:r>
              <a:rPr lang="de-DE" dirty="0" err="1"/>
              <a:t>Steps</a:t>
            </a:r>
            <a:r>
              <a:rPr lang="de-DE" dirty="0"/>
              <a:t> zum Einrichten der Umgebung wiederholt werden z.B. "</a:t>
            </a:r>
            <a:r>
              <a:rPr lang="de-DE" dirty="0" err="1"/>
              <a:t>Checkout</a:t>
            </a:r>
            <a:r>
              <a:rPr lang="de-DE" dirty="0"/>
              <a:t> Repository"</a:t>
            </a:r>
          </a:p>
          <a:p>
            <a:r>
              <a:rPr lang="de-DE" dirty="0"/>
              <a:t>Man kann allerdings Artefakte hochladen und diese in anderen Jobs wieder herunterladen</a:t>
            </a:r>
            <a:br>
              <a:rPr lang="de-DE" dirty="0"/>
            </a:br>
            <a:r>
              <a:rPr lang="de-DE" dirty="0"/>
              <a:t>(für Zwischenergebnis-Sicherung oder auch um sowas wie Test-Reports zum Herunterladen anzubieten)</a:t>
            </a:r>
            <a:endParaRPr lang="en-US" dirty="0"/>
          </a:p>
          <a:p>
            <a:pPr marL="457200" lvl="1" indent="0">
              <a:buNone/>
            </a:pPr>
            <a:endParaRPr lang="de-DE" dirty="0"/>
          </a:p>
        </p:txBody>
      </p:sp>
      <p:pic>
        <p:nvPicPr>
          <p:cNvPr id="4" name="Grafik 3" descr="Ein Bild, das Text, Screenshot, Display, Schrift enthält.&#10;&#10;KI-generierte Inhalte können fehlerhaft sein.">
            <a:extLst>
              <a:ext uri="{FF2B5EF4-FFF2-40B4-BE49-F238E27FC236}">
                <a16:creationId xmlns:a16="http://schemas.microsoft.com/office/drawing/2014/main" id="{63D90AEC-8F26-FC2C-7B72-5B83499A1D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077" t="14066" r="9077" b="15345"/>
          <a:stretch>
            <a:fillRect/>
          </a:stretch>
        </p:blipFill>
        <p:spPr>
          <a:xfrm>
            <a:off x="3984171" y="4105274"/>
            <a:ext cx="4238761" cy="224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20267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B1AB8A-6C05-95B1-74D6-61FB6FC5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CI/CD?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BF751A-9823-A8AF-9058-BFFEBA075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ea typeface="+mn-lt"/>
                <a:cs typeface="+mn-lt"/>
              </a:rPr>
              <a:t>Continuous</a:t>
            </a:r>
            <a:r>
              <a:rPr lang="de-DE" dirty="0">
                <a:ea typeface="+mn-lt"/>
                <a:cs typeface="+mn-lt"/>
              </a:rPr>
              <a:t> Integration/</a:t>
            </a:r>
            <a:r>
              <a:rPr lang="de-DE" dirty="0" err="1">
                <a:ea typeface="+mn-lt"/>
                <a:cs typeface="+mn-lt"/>
              </a:rPr>
              <a:t>Continuous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Delivery</a:t>
            </a:r>
            <a:endParaRPr lang="de-DE" dirty="0" err="1"/>
          </a:p>
          <a:p>
            <a:r>
              <a:rPr lang="de-DE" dirty="0">
                <a:ea typeface="+mn-lt"/>
                <a:cs typeface="+mn-lt"/>
              </a:rPr>
              <a:t>vorherige Herangehensweise (alles manuell):</a:t>
            </a: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Bauen – Testen – Zusammenführen – Bauen – Testen – Analysen – Quality Gates – Deployen</a:t>
            </a:r>
          </a:p>
          <a:p>
            <a:r>
              <a:rPr lang="de-DE" dirty="0">
                <a:ea typeface="+mn-lt"/>
                <a:cs typeface="+mn-lt"/>
              </a:rPr>
              <a:t>zuvor manuelle (oder manuell gestartete) Tasks automatisieren in einer Pipeline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 err="1">
                <a:ea typeface="+mn-lt"/>
                <a:cs typeface="+mn-lt"/>
              </a:rPr>
              <a:t>Build</a:t>
            </a:r>
            <a:r>
              <a:rPr lang="de-DE" dirty="0">
                <a:ea typeface="+mn-lt"/>
                <a:cs typeface="+mn-lt"/>
              </a:rPr>
              <a:t>-, Test- und </a:t>
            </a:r>
            <a:r>
              <a:rPr lang="de-DE" dirty="0" err="1">
                <a:ea typeface="+mn-lt"/>
                <a:cs typeface="+mn-lt"/>
              </a:rPr>
              <a:t>Deploymentprozesse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2999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61B-CF45-925A-DBA0-AB8312A86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1406F-48C0-424A-2D36-526B48B0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3: </a:t>
            </a:r>
            <a:r>
              <a:rPr lang="de-DE" dirty="0" err="1"/>
              <a:t>JUnit</a:t>
            </a:r>
            <a:r>
              <a:rPr lang="de-DE" dirty="0"/>
              <a:t> Ergebnisse hochladen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99C5B8-4E40-15AF-9873-6F296F570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/>
              <a:t>Ziel:</a:t>
            </a:r>
          </a:p>
          <a:p>
            <a:r>
              <a:rPr lang="de-DE" dirty="0"/>
              <a:t>Erweitern des </a:t>
            </a:r>
            <a:r>
              <a:rPr lang="de-DE" dirty="0" err="1"/>
              <a:t>JUnit</a:t>
            </a:r>
            <a:r>
              <a:rPr lang="de-DE" dirty="0"/>
              <a:t>-Workflows, sodass die Test-Ergebnisse hochgeladen werden</a:t>
            </a:r>
          </a:p>
          <a:p>
            <a:pPr marL="0" indent="0">
              <a:buNone/>
            </a:pPr>
            <a:r>
              <a:rPr lang="de-DE" dirty="0"/>
              <a:t>Aufgabe:</a:t>
            </a:r>
          </a:p>
          <a:p>
            <a:r>
              <a:rPr lang="de-DE" dirty="0">
                <a:ea typeface="+mn-lt"/>
                <a:cs typeface="+mn-lt"/>
              </a:rPr>
              <a:t>Ihr könnt entweder den Java Workflow erweitern oder diesen duplizieren und anpassen</a:t>
            </a:r>
          </a:p>
          <a:p>
            <a:r>
              <a:rPr lang="de-DE" dirty="0">
                <a:ea typeface="+mn-lt"/>
                <a:cs typeface="+mn-lt"/>
              </a:rPr>
              <a:t>Erweitert den Workflow um einen </a:t>
            </a:r>
            <a:r>
              <a:rPr lang="de-DE" dirty="0" err="1">
                <a:ea typeface="+mn-lt"/>
                <a:cs typeface="+mn-lt"/>
              </a:rPr>
              <a:t>Step</a:t>
            </a:r>
            <a:r>
              <a:rPr lang="de-DE" dirty="0">
                <a:ea typeface="+mn-lt"/>
                <a:cs typeface="+mn-lt"/>
              </a:rPr>
              <a:t>, der die Test-Ergebnisse, die durch das Testen über Maven unter dem Pfad "</a:t>
            </a:r>
            <a:r>
              <a:rPr lang="de-DE" dirty="0" err="1">
                <a:ea typeface="+mn-lt"/>
                <a:cs typeface="+mn-lt"/>
              </a:rPr>
              <a:t>target</a:t>
            </a:r>
            <a:r>
              <a:rPr lang="de-DE" dirty="0">
                <a:ea typeface="+mn-lt"/>
                <a:cs typeface="+mn-lt"/>
              </a:rPr>
              <a:t>/</a:t>
            </a:r>
            <a:r>
              <a:rPr lang="de-DE" dirty="0" err="1">
                <a:ea typeface="+mn-lt"/>
                <a:cs typeface="+mn-lt"/>
              </a:rPr>
              <a:t>surefire</a:t>
            </a:r>
            <a:r>
              <a:rPr lang="de-DE" dirty="0">
                <a:ea typeface="+mn-lt"/>
                <a:cs typeface="+mn-lt"/>
              </a:rPr>
              <a:t>-reports/" generiert werden, als Artefakte mit Namen "</a:t>
            </a:r>
            <a:r>
              <a:rPr lang="de-DE" dirty="0" err="1">
                <a:ea typeface="+mn-lt"/>
                <a:cs typeface="+mn-lt"/>
              </a:rPr>
              <a:t>junit-results</a:t>
            </a:r>
            <a:r>
              <a:rPr lang="de-DE" dirty="0">
                <a:ea typeface="+mn-lt"/>
                <a:cs typeface="+mn-lt"/>
              </a:rPr>
              <a:t>"</a:t>
            </a:r>
            <a:r>
              <a:rPr lang="de-DE" dirty="0">
                <a:solidFill>
                  <a:srgbClr val="000000"/>
                </a:solidFill>
                <a:latin typeface="Bierstadt"/>
                <a:ea typeface="+mn-lt"/>
                <a:cs typeface="+mn-lt"/>
              </a:rPr>
              <a:t> </a:t>
            </a:r>
            <a:r>
              <a:rPr lang="de-DE" dirty="0">
                <a:ea typeface="+mn-lt"/>
                <a:cs typeface="+mn-lt"/>
              </a:rPr>
              <a:t>hochlädt</a:t>
            </a:r>
            <a:endParaRPr lang="de-DE" dirty="0"/>
          </a:p>
          <a:p>
            <a:r>
              <a:rPr lang="de-DE" dirty="0"/>
              <a:t>Sichten des Artefakts im Reiter Actions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5003547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89549-560A-FEF5-2844-44B10FA3F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F39BDD-EBF8-378E-BAAC-BB497D92F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776" y="3002470"/>
            <a:ext cx="4042546" cy="843916"/>
          </a:xfrm>
        </p:spPr>
        <p:txBody>
          <a:bodyPr>
            <a:normAutofit fontScale="90000"/>
          </a:bodyPr>
          <a:lstStyle/>
          <a:p>
            <a:r>
              <a:rPr lang="de-DE" dirty="0"/>
              <a:t>Einschub: </a:t>
            </a:r>
            <a:r>
              <a:rPr lang="de-DE" dirty="0" err="1"/>
              <a:t>Linter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1742001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6E249-88AA-9C2C-E3CC-BDC877351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Einschub: </a:t>
            </a:r>
            <a:r>
              <a:rPr lang="de-DE" dirty="0" err="1"/>
              <a:t>Linter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086982-2591-0CC4-8BCE-8ABA7242B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Analysiert Quellcode auf Stilverstöße, kann aber auch Syntaxfehler und z.B. ungenutzte Variablen erkennen</a:t>
            </a:r>
          </a:p>
          <a:p>
            <a:r>
              <a:rPr lang="de-DE" dirty="0"/>
              <a:t>Lint-Regeln können weiter angepasst werden</a:t>
            </a:r>
          </a:p>
          <a:p>
            <a:r>
              <a:rPr lang="de-DE" dirty="0"/>
              <a:t>Es gibt auch Tools, die nicht </a:t>
            </a:r>
            <a:r>
              <a:rPr lang="de-DE" err="1"/>
              <a:t>linten</a:t>
            </a:r>
            <a:r>
              <a:rPr lang="de-DE" dirty="0"/>
              <a:t>, sondern gleich die Stilverstöße behebt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Kann natürlich auch in CI/CD eingebaut werden</a:t>
            </a:r>
          </a:p>
        </p:txBody>
      </p:sp>
    </p:spTree>
    <p:extLst>
      <p:ext uri="{BB962C8B-B14F-4D97-AF65-F5344CB8AC3E}">
        <p14:creationId xmlns:p14="http://schemas.microsoft.com/office/powerpoint/2010/main" val="1066480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4AD75-DBBB-96C0-568C-44FD51C57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EA419-4B84-BC3C-64E0-0DC0F0475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4: </a:t>
            </a:r>
            <a:r>
              <a:rPr lang="de-DE" dirty="0" err="1"/>
              <a:t>Linter</a:t>
            </a:r>
            <a:r>
              <a:rPr lang="de-DE" dirty="0"/>
              <a:t> einbauen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96721E-82D2-C865-246D-82C9E217D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dirty="0"/>
              <a:t>Ziel:</a:t>
            </a:r>
          </a:p>
          <a:p>
            <a:r>
              <a:rPr lang="de-DE" dirty="0"/>
              <a:t>Erweitern des Java Workflows um einen </a:t>
            </a:r>
            <a:r>
              <a:rPr lang="de-DE" dirty="0" err="1"/>
              <a:t>Linter</a:t>
            </a:r>
            <a:r>
              <a:rPr lang="de-DE" dirty="0"/>
              <a:t>, damit wir Formatierungsprobleme erkennen können</a:t>
            </a:r>
          </a:p>
          <a:p>
            <a:pPr marL="0" indent="0">
              <a:buNone/>
            </a:pPr>
            <a:r>
              <a:rPr lang="de-DE" dirty="0"/>
              <a:t>Aufgabe:</a:t>
            </a:r>
          </a:p>
          <a:p>
            <a:r>
              <a:rPr lang="de-DE" dirty="0">
                <a:ea typeface="+mn-lt"/>
                <a:cs typeface="+mn-lt"/>
              </a:rPr>
              <a:t>Ihr könnt wieder entweder den Java Workflow erweitern oder diesen duplizieren und anpassen</a:t>
            </a:r>
          </a:p>
          <a:p>
            <a:r>
              <a:rPr lang="de-DE" dirty="0">
                <a:ea typeface="+mn-lt"/>
                <a:cs typeface="+mn-lt"/>
              </a:rPr>
              <a:t>Erweitert den Workflow um einen Job für den </a:t>
            </a:r>
            <a:r>
              <a:rPr lang="de-DE" dirty="0" err="1">
                <a:ea typeface="+mn-lt"/>
                <a:cs typeface="+mn-lt"/>
              </a:rPr>
              <a:t>Linter</a:t>
            </a:r>
            <a:endParaRPr lang="de-DE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Dieser Job soll den Befehl "</a:t>
            </a:r>
            <a:r>
              <a:rPr lang="de-DE" dirty="0" err="1"/>
              <a:t>mvn</a:t>
            </a:r>
            <a:r>
              <a:rPr lang="de-DE" dirty="0"/>
              <a:t> </a:t>
            </a:r>
            <a:r>
              <a:rPr lang="de-DE" dirty="0" err="1"/>
              <a:t>checkstyle:check</a:t>
            </a:r>
            <a:r>
              <a:rPr lang="de-DE" dirty="0"/>
              <a:t>" ausführen und die Ergebnisse unter "</a:t>
            </a:r>
            <a:r>
              <a:rPr lang="de-DE" dirty="0" err="1"/>
              <a:t>target</a:t>
            </a:r>
            <a:r>
              <a:rPr lang="de-DE" dirty="0"/>
              <a:t>/checkstyle-result.xml" hochladen (egal, ob der Workflow erfolgreich war oder nicht)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06874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696CC-850F-12B3-6341-39028EB9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 – Parallelisierung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16FC3C-43BD-69E7-5606-D605CB007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Generell laufen Jobs parallel zueinander, also gleichzeitig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Kann vorteilhaft sein, aber auch Nachteile mit sich bringen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Wenn man einen Job zwingend erst nach einem </a:t>
            </a:r>
            <a:r>
              <a:rPr lang="de-DE" dirty="0" err="1"/>
              <a:t>Anderen</a:t>
            </a:r>
            <a:r>
              <a:rPr lang="de-DE" dirty="0"/>
              <a:t> starten will muss man mit "</a:t>
            </a:r>
            <a:r>
              <a:rPr lang="de-DE" dirty="0" err="1"/>
              <a:t>needs</a:t>
            </a:r>
            <a:r>
              <a:rPr lang="de-DE" dirty="0"/>
              <a:t>:" den vorausgehenden Job angeben wie z.B. "</a:t>
            </a:r>
            <a:r>
              <a:rPr lang="de-DE" dirty="0" err="1"/>
              <a:t>build</a:t>
            </a:r>
            <a:r>
              <a:rPr lang="de-DE" dirty="0"/>
              <a:t>-test"</a:t>
            </a:r>
          </a:p>
        </p:txBody>
      </p:sp>
      <p:pic>
        <p:nvPicPr>
          <p:cNvPr id="4" name="Grafik 3" descr="Ein Bild, das Text, Screenshot, Schrift, Software enthält.&#10;&#10;KI-generierte Inhalte können fehlerhaft sein.">
            <a:extLst>
              <a:ext uri="{FF2B5EF4-FFF2-40B4-BE49-F238E27FC236}">
                <a16:creationId xmlns:a16="http://schemas.microsoft.com/office/drawing/2014/main" id="{76B97283-A6C4-F90B-CFD4-33CBC3D8F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87" y="4611959"/>
            <a:ext cx="3880857" cy="1732156"/>
          </a:xfrm>
          <a:prstGeom prst="rect">
            <a:avLst/>
          </a:prstGeom>
        </p:spPr>
      </p:pic>
      <p:pic>
        <p:nvPicPr>
          <p:cNvPr id="5" name="Grafik 4" descr="Ein Bild, das Screenshot, Text, Schrift, Multimedia-Software enthält.&#10;&#10;KI-generierte Inhalte können fehlerhaft sein.">
            <a:extLst>
              <a:ext uri="{FF2B5EF4-FFF2-40B4-BE49-F238E27FC236}">
                <a16:creationId xmlns:a16="http://schemas.microsoft.com/office/drawing/2014/main" id="{EB0CBACA-57F4-BFB9-6446-3D7C73937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358" y="5150934"/>
            <a:ext cx="6873797" cy="65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89307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579014-816B-5730-DD05-7D35ABE60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GitHub Actions -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5CDA23-1A93-3E3A-DA66-B3C5DAB66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07751"/>
            <a:ext cx="11155680" cy="4638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Es gibt Szenarien, bei denen man z.B. je nach Branch, Umgebung oder etwas anderem andere Werte benötigt</a:t>
            </a:r>
          </a:p>
          <a:p>
            <a:pPr lvl="1"/>
            <a:r>
              <a:rPr lang="de-DE" dirty="0"/>
              <a:t>Hierfür kann man Variablen anlegen und deren Werte abfragen</a:t>
            </a:r>
          </a:p>
          <a:p>
            <a:r>
              <a:rPr lang="de-DE" dirty="0" err="1"/>
              <a:t>Strategy</a:t>
            </a:r>
            <a:r>
              <a:rPr lang="de-DE" dirty="0"/>
              <a:t>-Matrix - Wenn man unterschiedliche Job-Varianten</a:t>
            </a:r>
            <a:br>
              <a:rPr lang="de-DE" dirty="0"/>
            </a:br>
            <a:r>
              <a:rPr lang="de-DE" dirty="0"/>
              <a:t>ausführen lassen will</a:t>
            </a:r>
          </a:p>
          <a:p>
            <a:pPr lvl="1"/>
            <a:r>
              <a:rPr lang="de-DE" dirty="0"/>
              <a:t>Job wird dann für jeden angegebenen Wert einmal ausgeführt</a:t>
            </a:r>
          </a:p>
          <a:p>
            <a:pPr lvl="1"/>
            <a:r>
              <a:rPr lang="de-DE" dirty="0"/>
              <a:t>Mit "${{ </a:t>
            </a:r>
            <a:r>
              <a:rPr lang="de-DE" dirty="0" err="1"/>
              <a:t>matrix.greeting</a:t>
            </a:r>
            <a:r>
              <a:rPr lang="de-DE" dirty="0"/>
              <a:t> }}" kann man die Werte dann benutzen</a:t>
            </a:r>
          </a:p>
          <a:p>
            <a:r>
              <a:rPr lang="de-DE" dirty="0"/>
              <a:t>Workflow-Variablen – Wenn man Werte in einem Workflow bereitstellen will</a:t>
            </a:r>
            <a:br>
              <a:rPr lang="de-DE" dirty="0"/>
            </a:br>
            <a:r>
              <a:rPr lang="de-DE" dirty="0"/>
              <a:t>z.B. zum Nutzen in mehreren Jobs</a:t>
            </a:r>
          </a:p>
          <a:p>
            <a:pPr lvl="1"/>
            <a:r>
              <a:rPr lang="de-DE" dirty="0"/>
              <a:t>Mit "$</a:t>
            </a:r>
            <a:r>
              <a:rPr lang="de-DE" dirty="0" err="1"/>
              <a:t>Greeting</a:t>
            </a:r>
            <a:r>
              <a:rPr lang="de-DE" dirty="0"/>
              <a:t>" kann man den Wert nutzen</a:t>
            </a:r>
          </a:p>
          <a:p>
            <a:r>
              <a:rPr lang="de-DE" dirty="0"/>
              <a:t>Übergreifende Variablen/Secrets - Wenn man Werte für das ganze Repo oder</a:t>
            </a:r>
            <a:br>
              <a:rPr lang="de-DE" dirty="0"/>
            </a:br>
            <a:r>
              <a:rPr lang="de-DE" dirty="0"/>
              <a:t>für Umgebungen bereitstellen will</a:t>
            </a:r>
            <a:endParaRPr lang="en-US" dirty="0"/>
          </a:p>
          <a:p>
            <a:pPr lvl="1"/>
            <a:r>
              <a:rPr lang="de-DE" dirty="0"/>
              <a:t>Im Settings-Reiter des Repos unter Security – Secrets and Variables – Actions</a:t>
            </a:r>
          </a:p>
          <a:p>
            <a:pPr lvl="1"/>
            <a:r>
              <a:rPr lang="de-DE" dirty="0"/>
              <a:t>Mit "${{ </a:t>
            </a:r>
            <a:r>
              <a:rPr lang="de-DE" dirty="0" err="1"/>
              <a:t>secrets.GREETING</a:t>
            </a:r>
            <a:r>
              <a:rPr lang="de-DE" dirty="0"/>
              <a:t> }}" kann man die Werte dann benutzen</a:t>
            </a:r>
          </a:p>
        </p:txBody>
      </p:sp>
      <p:pic>
        <p:nvPicPr>
          <p:cNvPr id="9" name="Grafik 8" descr="Ein Bild, das Text, Screenshot, Display, Multimedia enthält.&#10;&#10;KI-generierte Inhalte können fehlerhaft sein.">
            <a:extLst>
              <a:ext uri="{FF2B5EF4-FFF2-40B4-BE49-F238E27FC236}">
                <a16:creationId xmlns:a16="http://schemas.microsoft.com/office/drawing/2014/main" id="{10AA3C21-04AA-35EE-704B-1895D200E3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55" t="20351" r="9720" b="20702"/>
          <a:stretch>
            <a:fillRect/>
          </a:stretch>
        </p:blipFill>
        <p:spPr>
          <a:xfrm>
            <a:off x="7958817" y="2434318"/>
            <a:ext cx="3733187" cy="1354302"/>
          </a:xfrm>
          <a:prstGeom prst="rect">
            <a:avLst/>
          </a:prstGeom>
        </p:spPr>
      </p:pic>
      <p:pic>
        <p:nvPicPr>
          <p:cNvPr id="11" name="Grafik 10" descr="Ein Bild, das Text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01F9875F-D74B-59CD-9BE0-15B4B9C2DB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713" t="21675" r="14314" b="24514"/>
          <a:stretch>
            <a:fillRect/>
          </a:stretch>
        </p:blipFill>
        <p:spPr>
          <a:xfrm>
            <a:off x="9059635" y="3903944"/>
            <a:ext cx="2628550" cy="128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646395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05FA3-50B5-5DB8-5795-A9C8FB373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EF915-ED40-A0DC-E5B5-67E62110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5: Parallelisierung und Variablen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72AE28-DBE4-4240-C0A2-C34993E48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de-DE" dirty="0"/>
              <a:t>Ziel:</a:t>
            </a:r>
          </a:p>
          <a:p>
            <a:r>
              <a:rPr lang="de-DE" dirty="0"/>
              <a:t>Mit parallelen und nicht parallelen Jobs und Variablen arbeiten</a:t>
            </a:r>
          </a:p>
          <a:p>
            <a:pPr marL="0" indent="0">
              <a:buNone/>
            </a:pPr>
            <a:r>
              <a:rPr lang="de-DE" dirty="0"/>
              <a:t>Aufgabe:</a:t>
            </a:r>
          </a:p>
          <a:p>
            <a:r>
              <a:rPr lang="de-DE" dirty="0">
                <a:ea typeface="+mn-lt"/>
                <a:cs typeface="+mn-lt"/>
              </a:rPr>
              <a:t>Ändert den Befehl "</a:t>
            </a:r>
            <a:r>
              <a:rPr lang="de-DE" dirty="0" err="1">
                <a:ea typeface="+mn-lt"/>
                <a:cs typeface="+mn-lt"/>
              </a:rPr>
              <a:t>mvn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checkstyle:check</a:t>
            </a:r>
            <a:r>
              <a:rPr lang="de-DE" dirty="0">
                <a:ea typeface="+mn-lt"/>
                <a:cs typeface="+mn-lt"/>
              </a:rPr>
              <a:t>" zu "</a:t>
            </a:r>
            <a:r>
              <a:rPr lang="de-DE" dirty="0" err="1">
                <a:ea typeface="+mn-lt"/>
                <a:cs typeface="+mn-lt"/>
              </a:rPr>
              <a:t>mvn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checkstyle:checkstyle</a:t>
            </a:r>
            <a:r>
              <a:rPr lang="de-DE" dirty="0">
                <a:ea typeface="+mn-lt"/>
                <a:cs typeface="+mn-lt"/>
              </a:rPr>
              <a:t>"</a:t>
            </a:r>
          </a:p>
          <a:p>
            <a:r>
              <a:rPr lang="de-DE" dirty="0"/>
              <a:t>Baut ein, dass statt der JDK 21 auch jeweils einmal die Version 11 und 17 verwendet wurde (Variable)</a:t>
            </a:r>
          </a:p>
          <a:p>
            <a:r>
              <a:rPr lang="de-DE" dirty="0"/>
              <a:t>Sorgt außerdem dafür, dass es einen weiteren Job gibt, der etwas mit Variablen in die Konsole schreiben soll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Schema der Ausgabe: &lt;Grußformel&gt; &lt;Begrüßter&gt;, das Passwort für &lt;Passwortnutzen&gt; ist &lt;Passwort&gt;!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Es sollen auf folgenden Ebenen Variablen, für den angegeben Teil der Konsolenausgabe angelegt und benutzt werden: Root-Ebene - Grußformel | Job-Ebene - Begrüßter | </a:t>
            </a:r>
            <a:r>
              <a:rPr lang="de-DE" err="1"/>
              <a:t>Step</a:t>
            </a:r>
            <a:r>
              <a:rPr lang="de-DE" dirty="0"/>
              <a:t>-Ebene – Passwortnutzen | Repository-Ebene – Passwort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Für die &lt;Passwort&gt;-Variable müsst ihr in eurem Fork in Settings ein Action Secret anlegen</a:t>
            </a:r>
          </a:p>
          <a:p>
            <a:r>
              <a:rPr lang="de-DE" dirty="0"/>
              <a:t>Außerdem sollen die bisherigen Jobs auf die erfolgreiche Ausführung des Konsolen-Jobs warten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2946041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22966-A67D-0751-F1DD-A513418CA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0B7DD5-108C-2B42-CE0E-DC9A245D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6: Environments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2A07D5-F2FC-7494-26CB-9B985B397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Ziel:</a:t>
            </a:r>
          </a:p>
          <a:p>
            <a:r>
              <a:rPr lang="de-DE" dirty="0"/>
              <a:t>Mit unterschiedlichen Environments auf unterschiedliche Server und URLs deployen (simuliert)</a:t>
            </a:r>
          </a:p>
          <a:p>
            <a:pPr marL="0" indent="0">
              <a:buNone/>
            </a:pPr>
            <a:r>
              <a:rPr lang="de-DE" dirty="0"/>
              <a:t>Aufgabe:</a:t>
            </a:r>
          </a:p>
          <a:p>
            <a:r>
              <a:rPr lang="de-DE" dirty="0"/>
              <a:t>Sorgt wieder dafür, dass nur die JDK 21 benutzt wird</a:t>
            </a:r>
          </a:p>
          <a:p>
            <a:r>
              <a:rPr lang="de-DE" dirty="0"/>
              <a:t>Erstellt in den Settings 3 Environments für DEV, QA und PROD</a:t>
            </a:r>
          </a:p>
          <a:p>
            <a:r>
              <a:rPr lang="de-DE" dirty="0"/>
              <a:t>Erstellt einen neuen Job "deploy", welcher nach allen anderen laufen soll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Nun soll der Job nur eine Ausgabe tätigen mit der URL, auf die er deployen würde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Die URL unterscheidet sich je nach Environment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Die Stage, auf die </a:t>
            </a:r>
            <a:r>
              <a:rPr lang="de-DE" dirty="0" err="1"/>
              <a:t>deployed</a:t>
            </a:r>
            <a:r>
              <a:rPr lang="de-DE" dirty="0"/>
              <a:t> werden sollte, soll man beim manuellen Starten des Workflows angeben müssen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Schaut bestenfalls, dass Jobs oder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geskipped</a:t>
            </a:r>
            <a:r>
              <a:rPr lang="de-DE" dirty="0"/>
              <a:t> werden, wenn das sinnvoll ist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1900297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19A0F-6F97-7EE3-DDAB-70FDC6FE2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91D66-8EE0-EE9C-2B13-63DC6F9C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 7: </a:t>
            </a:r>
            <a:r>
              <a:rPr lang="de-DE" dirty="0" err="1"/>
              <a:t>SonarCloud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AA391-0255-6229-9522-FE947FB34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Ziel:</a:t>
            </a:r>
          </a:p>
          <a:p>
            <a:r>
              <a:rPr lang="de-DE" dirty="0"/>
              <a:t>Mit </a:t>
            </a:r>
            <a:r>
              <a:rPr lang="de-DE" dirty="0" err="1"/>
              <a:t>SonarCloud</a:t>
            </a:r>
            <a:r>
              <a:rPr lang="de-DE" dirty="0"/>
              <a:t> ein externes Tool in Workflow einbauen</a:t>
            </a:r>
          </a:p>
          <a:p>
            <a:pPr marL="0" indent="0">
              <a:buNone/>
            </a:pPr>
            <a:r>
              <a:rPr lang="de-DE" dirty="0"/>
              <a:t>Aufgabe:</a:t>
            </a:r>
          </a:p>
          <a:p>
            <a:r>
              <a:rPr lang="de-DE" dirty="0"/>
              <a:t>Meldet euch bei </a:t>
            </a:r>
            <a:r>
              <a:rPr lang="de-DE" err="1"/>
              <a:t>SonarCloud</a:t>
            </a:r>
            <a:r>
              <a:rPr lang="de-DE" dirty="0"/>
              <a:t> mit eurem GitHub Account an</a:t>
            </a:r>
          </a:p>
          <a:p>
            <a:r>
              <a:rPr lang="de-DE" dirty="0"/>
              <a:t>Geht die Einrichtung durch, sodass euer Repository als Projekt eingerichtet ist</a:t>
            </a:r>
          </a:p>
          <a:p>
            <a:r>
              <a:rPr lang="de-DE" dirty="0"/>
              <a:t>In Administration und Analysis Method müsst ihr </a:t>
            </a:r>
            <a:r>
              <a:rPr lang="de-DE" dirty="0" err="1"/>
              <a:t>Automatic</a:t>
            </a:r>
            <a:r>
              <a:rPr lang="de-DE" dirty="0"/>
              <a:t> Analysis deaktivieren</a:t>
            </a:r>
          </a:p>
          <a:p>
            <a:r>
              <a:rPr lang="de-DE" dirty="0"/>
              <a:t>Erstellt dann in euren Account Settings unter Security einen Token</a:t>
            </a:r>
          </a:p>
          <a:p>
            <a:r>
              <a:rPr lang="de-DE" dirty="0"/>
              <a:t>Versucht nun einen Sonar-Job einzubauen, der eine Analyse (z.B. mit "</a:t>
            </a:r>
            <a:r>
              <a:rPr lang="de-DE" dirty="0" err="1"/>
              <a:t>SonarSource</a:t>
            </a:r>
            <a:r>
              <a:rPr lang="de-DE" dirty="0"/>
              <a:t>/</a:t>
            </a:r>
            <a:r>
              <a:rPr lang="de-DE" dirty="0" err="1"/>
              <a:t>sonarcloud-github-action@master</a:t>
            </a:r>
            <a:r>
              <a:rPr lang="de-DE" dirty="0"/>
              <a:t>") macht und danach mit "</a:t>
            </a:r>
            <a:r>
              <a:rPr lang="de-DE" dirty="0" err="1"/>
              <a:t>sonarsource</a:t>
            </a:r>
            <a:r>
              <a:rPr lang="de-DE" dirty="0"/>
              <a:t>/</a:t>
            </a:r>
            <a:r>
              <a:rPr lang="de-DE" dirty="0" err="1"/>
              <a:t>sonarqube-quality-gate-action@master</a:t>
            </a:r>
            <a:r>
              <a:rPr lang="de-DE" dirty="0"/>
              <a:t>" prüft, ob alles passt (ihr könnt euch bei Problemen die Lösung im Repo anschauen, da es teils </a:t>
            </a:r>
            <a:r>
              <a:rPr lang="de-DE" dirty="0" err="1"/>
              <a:t>tricky</a:t>
            </a:r>
            <a:r>
              <a:rPr lang="de-DE" dirty="0"/>
              <a:t> ist)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9209962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52AA8-5CFD-7A78-7A23-23EC14C2F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C32EE-564B-3CE4-F7EA-777A3C493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8097" y="3002470"/>
            <a:ext cx="4328296" cy="843916"/>
          </a:xfrm>
        </p:spPr>
        <p:txBody>
          <a:bodyPr>
            <a:normAutofit fontScale="90000"/>
          </a:bodyPr>
          <a:lstStyle/>
          <a:p>
            <a:r>
              <a:rPr lang="de-DE" dirty="0"/>
              <a:t>Spontane Übung?</a:t>
            </a:r>
          </a:p>
        </p:txBody>
      </p:sp>
    </p:spTree>
    <p:extLst>
      <p:ext uri="{BB962C8B-B14F-4D97-AF65-F5344CB8AC3E}">
        <p14:creationId xmlns:p14="http://schemas.microsoft.com/office/powerpoint/2010/main" val="153828078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856514-EC54-2192-0AC4-4EAD03594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01EBF9-5552-085A-8B21-F26AC400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Den Zweck und Ablauf von CI/CD erklären können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Wissen wie und mit welchen Tools dies realisiert werden kann</a:t>
            </a:r>
          </a:p>
          <a:p>
            <a:r>
              <a:rPr lang="de-DE" dirty="0">
                <a:ea typeface="+mn-lt"/>
                <a:cs typeface="+mn-lt"/>
              </a:rPr>
              <a:t>Vor- und Nachteile von CI/CD kennen</a:t>
            </a:r>
          </a:p>
          <a:p>
            <a:r>
              <a:rPr lang="de-DE" dirty="0">
                <a:ea typeface="+mn-lt"/>
                <a:cs typeface="+mn-lt"/>
              </a:rPr>
              <a:t>Gute Einsteigerkenntnisse in GitHub Actions gewinnen</a:t>
            </a:r>
          </a:p>
          <a:p>
            <a:r>
              <a:rPr lang="de-DE" dirty="0">
                <a:ea typeface="+mn-lt"/>
                <a:cs typeface="+mn-lt"/>
              </a:rPr>
              <a:t>Einfache GitHub-Actions-Workflows schreiben und verstehen können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Automatisierte Tests in Workflows integrieren können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Mit Fehlern in Workflows umgehen können (Debugging, Logs lesen)</a:t>
            </a:r>
            <a:endParaRPr lang="de-DE" dirty="0"/>
          </a:p>
          <a:p>
            <a:r>
              <a:rPr lang="de-DE" dirty="0"/>
              <a:t>Spezifischere Features einbauen können (Artefakte archivieren, Variablen, Parallelisierung, ...)</a:t>
            </a:r>
          </a:p>
        </p:txBody>
      </p:sp>
    </p:spTree>
    <p:extLst>
      <p:ext uri="{BB962C8B-B14F-4D97-AF65-F5344CB8AC3E}">
        <p14:creationId xmlns:p14="http://schemas.microsoft.com/office/powerpoint/2010/main" val="278815411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75DCE-4668-F45E-07D2-DEA338059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6D7225-7187-3B4D-5361-2686EBF76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Mit CI/CD kann man häufig durchzuführende Aufgaben automatisieren und so u.a. Zeit sparen</a:t>
            </a:r>
          </a:p>
          <a:p>
            <a:r>
              <a:rPr lang="de-DE" dirty="0"/>
              <a:t>Es gibt viele Tools zur Realisierung von CI/CD, die alle aber ähnlich funktionieren (z.B. GitHub Actions, </a:t>
            </a:r>
            <a:r>
              <a:rPr lang="de-DE" dirty="0" err="1"/>
              <a:t>GitLab</a:t>
            </a:r>
            <a:r>
              <a:rPr lang="de-DE" dirty="0"/>
              <a:t> CICD, Jenkins, ...)</a:t>
            </a:r>
          </a:p>
          <a:p>
            <a:r>
              <a:rPr lang="de-DE" dirty="0"/>
              <a:t>Aufteilung in Workflows, Jobs und </a:t>
            </a:r>
            <a:r>
              <a:rPr lang="de-DE" dirty="0" err="1"/>
              <a:t>Steps</a:t>
            </a:r>
            <a:endParaRPr lang="de-DE"/>
          </a:p>
          <a:p>
            <a:r>
              <a:rPr lang="de-DE" dirty="0"/>
              <a:t>Mit GitHub Actions kann man in einem Workflow andere Workflows als </a:t>
            </a:r>
            <a:r>
              <a:rPr lang="de-DE" dirty="0" err="1"/>
              <a:t>Step</a:t>
            </a:r>
            <a:r>
              <a:rPr lang="de-DE" dirty="0"/>
              <a:t> ausführen lassen</a:t>
            </a:r>
          </a:p>
          <a:p>
            <a:r>
              <a:rPr lang="de-DE" dirty="0"/>
              <a:t>Jobs laufen standardmäßig parallel, was man allerdings mit "</a:t>
            </a:r>
            <a:r>
              <a:rPr lang="de-DE" dirty="0" err="1"/>
              <a:t>needs</a:t>
            </a:r>
            <a:r>
              <a:rPr lang="de-DE" dirty="0"/>
              <a:t>:" steuern kann</a:t>
            </a:r>
          </a:p>
          <a:p>
            <a:r>
              <a:rPr lang="de-DE" dirty="0"/>
              <a:t>Man kann Jobs mit mehreren Konfigurationen ausführen lassen</a:t>
            </a:r>
          </a:p>
        </p:txBody>
      </p:sp>
    </p:spTree>
    <p:extLst>
      <p:ext uri="{BB962C8B-B14F-4D97-AF65-F5344CB8AC3E}">
        <p14:creationId xmlns:p14="http://schemas.microsoft.com/office/powerpoint/2010/main" val="1784038271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036C5D-234F-0452-1784-34CEE4AB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8175A8-E887-9047-0FBF-A085F5F76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Wenn man so viele Befehle in einem </a:t>
            </a:r>
            <a:r>
              <a:rPr lang="de-DE" dirty="0" err="1"/>
              <a:t>Step</a:t>
            </a:r>
            <a:r>
              <a:rPr lang="de-DE" dirty="0"/>
              <a:t> hat, dass es unübersichtlich wird oder man andere Gründe dafür hat, kann man diese in eine </a:t>
            </a:r>
            <a:r>
              <a:rPr lang="de-DE" dirty="0" err="1"/>
              <a:t>Script</a:t>
            </a:r>
            <a:r>
              <a:rPr lang="de-DE" dirty="0"/>
              <a:t>-Datei auslagern und diese ausführen lassen</a:t>
            </a:r>
          </a:p>
          <a:p>
            <a:r>
              <a:rPr lang="de-DE" dirty="0"/>
              <a:t>Man kann einstellen, dass bei Pull-</a:t>
            </a:r>
            <a:r>
              <a:rPr lang="de-DE" dirty="0" err="1"/>
              <a:t>Requests</a:t>
            </a:r>
            <a:r>
              <a:rPr lang="de-DE" dirty="0"/>
              <a:t> ein Workflow ausgeführt werden und dieser erfolgreich sein muss, um </a:t>
            </a:r>
            <a:r>
              <a:rPr lang="de-DE" dirty="0" err="1"/>
              <a:t>mergen</a:t>
            </a:r>
            <a:r>
              <a:rPr lang="de-DE" dirty="0"/>
              <a:t> zu können</a:t>
            </a:r>
          </a:p>
          <a:p>
            <a:r>
              <a:rPr lang="de-DE" dirty="0"/>
              <a:t>Es können natürlich auch viele weitere Jobs eingebaut werden, um z.B. die Code-Coverage herauszufinden, eine statische Analyse laufen zu lassen oder deployen zu können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Hierbei kann man auf Google, YouTube oder direkt im Marketplace suchen</a:t>
            </a:r>
          </a:p>
        </p:txBody>
      </p:sp>
    </p:spTree>
    <p:extLst>
      <p:ext uri="{BB962C8B-B14F-4D97-AF65-F5344CB8AC3E}">
        <p14:creationId xmlns:p14="http://schemas.microsoft.com/office/powerpoint/2010/main" val="152028605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A6AA7B-B240-0609-22DE-239E0E78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unterscheidet CI von CD?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C73856-F617-D523-CCB7-B0B5C2318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ea typeface="+mn-lt"/>
                <a:cs typeface="+mn-lt"/>
              </a:rPr>
              <a:t>Continuous</a:t>
            </a:r>
            <a:r>
              <a:rPr lang="de-DE" dirty="0">
                <a:ea typeface="+mn-lt"/>
                <a:cs typeface="+mn-lt"/>
              </a:rPr>
              <a:t> Integration: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stetig Code zusammenführen (und Testen) (jede code-änderung)</a:t>
            </a:r>
            <a:endParaRPr lang="de-DE" dirty="0"/>
          </a:p>
          <a:p>
            <a:r>
              <a:rPr lang="de-DE" dirty="0" err="1">
                <a:ea typeface="+mn-lt"/>
                <a:cs typeface="+mn-lt"/>
              </a:rPr>
              <a:t>Continuous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Delivery</a:t>
            </a:r>
            <a:r>
              <a:rPr lang="de-DE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stetige Bereitstellung des Codes, sodass man ihn jederzeit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deployen könnte (in unterschiedlichen Umgebungen z.B. </a:t>
            </a:r>
            <a:r>
              <a:rPr lang="de-DE" dirty="0" err="1">
                <a:ea typeface="+mn-lt"/>
                <a:cs typeface="+mn-lt"/>
              </a:rPr>
              <a:t>Prod</a:t>
            </a:r>
            <a:r>
              <a:rPr lang="de-DE" dirty="0">
                <a:ea typeface="+mn-lt"/>
                <a:cs typeface="+mn-lt"/>
              </a:rPr>
              <a:t>)</a:t>
            </a:r>
          </a:p>
          <a:p>
            <a:r>
              <a:rPr lang="de-DE" dirty="0" err="1">
                <a:ea typeface="+mn-lt"/>
                <a:cs typeface="+mn-lt"/>
              </a:rPr>
              <a:t>Continuous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Deployment</a:t>
            </a:r>
            <a:r>
              <a:rPr lang="de-DE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stetiges Veröffentlichen dieser neuen Versionen</a:t>
            </a:r>
            <a:endParaRPr lang="de-DE" dirty="0"/>
          </a:p>
        </p:txBody>
      </p:sp>
      <p:pic>
        <p:nvPicPr>
          <p:cNvPr id="4" name="Grafik 3" descr="Grafik CI-CD Flow Mobile">
            <a:extLst>
              <a:ext uri="{FF2B5EF4-FFF2-40B4-BE49-F238E27FC236}">
                <a16:creationId xmlns:a16="http://schemas.microsoft.com/office/drawing/2014/main" id="{B4EEE2BC-5FFB-4D13-B7A5-2AA57E264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5329" y="2226558"/>
            <a:ext cx="4416878" cy="333016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85DB6E1-D084-1AF1-EF89-E061886FF433}"/>
              </a:ext>
            </a:extLst>
          </p:cNvPr>
          <p:cNvSpPr txBox="1"/>
          <p:nvPr/>
        </p:nvSpPr>
        <p:spPr>
          <a:xfrm>
            <a:off x="7252607" y="5429249"/>
            <a:ext cx="442232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de-DE" sz="1600" dirty="0">
                <a:ea typeface="+mn-lt"/>
                <a:cs typeface="+mn-lt"/>
                <a:hlinkClick r:id="rId3"/>
              </a:rPr>
              <a:t>https://www.plusserver.com/blog/was-bedeutet-ci-cd-in-der-entwicklung/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298742472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8B932-CC8E-02B3-E51F-E1D78ECA9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realisiert man das?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DC27A5-8C2D-9304-DB18-5FA22F34F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Beschreibung, was alles abgehandelt werden muss über ein tool-spezifisches Schema und Befehle je nachdem welche </a:t>
            </a:r>
            <a:r>
              <a:rPr lang="de-DE" dirty="0" err="1">
                <a:ea typeface="+mn-lt"/>
                <a:cs typeface="+mn-lt"/>
              </a:rPr>
              <a:t>Build</a:t>
            </a:r>
            <a:r>
              <a:rPr lang="de-DE" dirty="0">
                <a:ea typeface="+mn-lt"/>
                <a:cs typeface="+mn-lt"/>
              </a:rPr>
              <a:t>-, Test- </a:t>
            </a:r>
            <a:r>
              <a:rPr lang="de-DE" dirty="0" err="1">
                <a:ea typeface="+mn-lt"/>
                <a:cs typeface="+mn-lt"/>
              </a:rPr>
              <a:t>u.ä.</a:t>
            </a:r>
            <a:r>
              <a:rPr lang="de-DE" dirty="0">
                <a:ea typeface="+mn-lt"/>
                <a:cs typeface="+mn-lt"/>
              </a:rPr>
              <a:t> Tools man verwendet</a:t>
            </a:r>
          </a:p>
          <a:p>
            <a:r>
              <a:rPr lang="de-DE" dirty="0">
                <a:ea typeface="+mn-lt"/>
                <a:cs typeface="+mn-lt"/>
              </a:rPr>
              <a:t>Diese werden dann eingerichtet und die Befehle der Reihe nach ausgeführt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Mehr Magie ist es nicht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33823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E8DA05-3E8B-98CE-5F3F-50E572E7C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kann dadurch automatisiert werden?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AB6FD0-0D1D-173B-B02E-F2C59498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Eigentlich fast alles</a:t>
            </a: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es werden Umgebungen eingerichtet, bei denen man die üblichen Befehle, die zuvor manuell eingegeben wurden nun dort ausführen lassen kann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Bauen -&gt; </a:t>
            </a:r>
            <a:r>
              <a:rPr lang="de-DE" dirty="0" err="1">
                <a:ea typeface="+mn-lt"/>
                <a:cs typeface="+mn-lt"/>
              </a:rPr>
              <a:t>mvn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package</a:t>
            </a:r>
            <a:r>
              <a:rPr lang="de-DE" dirty="0">
                <a:ea typeface="+mn-lt"/>
                <a:cs typeface="+mn-lt"/>
              </a:rPr>
              <a:t> (nochmal nachschauen)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Testen (Unit-Tests, Integration, in Teilen E2E) -&gt; </a:t>
            </a:r>
            <a:r>
              <a:rPr lang="de-DE" err="1">
                <a:ea typeface="+mn-lt"/>
                <a:cs typeface="+mn-lt"/>
              </a:rPr>
              <a:t>mvn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err="1">
                <a:ea typeface="+mn-lt"/>
                <a:cs typeface="+mn-lt"/>
              </a:rPr>
              <a:t>test</a:t>
            </a:r>
            <a:endParaRPr lang="de-DE" dirty="0" err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Statische Analyse + (</a:t>
            </a:r>
            <a:r>
              <a:rPr lang="de-DE" dirty="0" err="1">
                <a:ea typeface="+mn-lt"/>
                <a:cs typeface="+mn-lt"/>
              </a:rPr>
              <a:t>sonarqube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results</a:t>
            </a:r>
            <a:r>
              <a:rPr lang="de-DE" dirty="0">
                <a:ea typeface="+mn-lt"/>
                <a:cs typeface="+mn-lt"/>
              </a:rPr>
              <a:t> abwarten)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Quality Gates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>
                <a:ea typeface="+mn-lt"/>
                <a:cs typeface="+mn-lt"/>
              </a:rPr>
              <a:t>Ausliefern der Anwendung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4324577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C0E52-CFC0-2922-CBBA-5D2072A5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766" y="3024581"/>
            <a:ext cx="7874658" cy="799692"/>
          </a:xfrm>
        </p:spPr>
        <p:txBody>
          <a:bodyPr>
            <a:normAutofit/>
          </a:bodyPr>
          <a:lstStyle/>
          <a:p>
            <a:r>
              <a:rPr lang="de-DE" dirty="0"/>
              <a:t>Vor- und Nachteile von CI/CD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C00551E-D806-A5C5-056E-6093329C67C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426650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EABDC-1833-B802-6693-8B36F5E4F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4604F-22AB-0AF6-678E-B5B02F57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Nachteile von CI/CD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E03D2AE-4A41-B88A-19C9-B744737539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7904871"/>
              </p:ext>
            </p:extLst>
          </p:nvPr>
        </p:nvGraphicFramePr>
        <p:xfrm>
          <a:off x="520700" y="2578100"/>
          <a:ext cx="11156950" cy="3850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78475">
                  <a:extLst>
                    <a:ext uri="{9D8B030D-6E8A-4147-A177-3AD203B41FA5}">
                      <a16:colId xmlns:a16="http://schemas.microsoft.com/office/drawing/2014/main" val="2744693235"/>
                    </a:ext>
                  </a:extLst>
                </a:gridCol>
                <a:gridCol w="5578475">
                  <a:extLst>
                    <a:ext uri="{9D8B030D-6E8A-4147-A177-3AD203B41FA5}">
                      <a16:colId xmlns:a16="http://schemas.microsoft.com/office/drawing/2014/main" val="1473574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Vorteile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Nachteile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434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schnellere Release-Zyklen, da Code nicht so weit auseinander laufen kann und man Sicherheit gewinnt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automatisches </a:t>
                      </a:r>
                      <a:r>
                        <a:rPr lang="de-DE" sz="1800" b="0" i="0" u="none" strike="noStrike" noProof="0" dirty="0" err="1">
                          <a:latin typeface="Bierstadt"/>
                        </a:rPr>
                        <a:t>Deployment</a:t>
                      </a:r>
                      <a:r>
                        <a:rPr lang="de-DE" sz="1800" b="0" i="0" u="none" strike="noStrike" noProof="0" dirty="0">
                          <a:latin typeface="Bierstadt"/>
                        </a:rPr>
                        <a:t> birgt Risiken =&gt; gut über Pipelineschritte (z.B. Test) abzusichern, aber trotzdem meist sicherer als manuell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84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Automatisierung spart Zeit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Initialer Einrichtungsaufwand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29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Frühzeitige Fehlererkennung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Knowhow muss aufgebaut und in </a:t>
                      </a:r>
                      <a:r>
                        <a:rPr lang="de-DE" sz="1800" b="0" i="0" u="none" strike="noStrike" noProof="0" dirty="0" err="1">
                          <a:latin typeface="Bierstadt"/>
                        </a:rPr>
                        <a:t>stand</a:t>
                      </a:r>
                      <a:r>
                        <a:rPr lang="de-DE" sz="1800" b="0" i="0" u="none" strike="noStrike" noProof="0" dirty="0">
                          <a:latin typeface="Bierstadt"/>
                        </a:rPr>
                        <a:t> gehalten werden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69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Verbesserte Qualität durch automatische Testausführung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ohne automatisierte Tests, fallen die korrespondierenden Vorteile weg z.B. verbesserte Qualität oder Sicherheit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709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Kostensenkung, durch eingesparte Zeit und Ressourcen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latin typeface="Bierstadt"/>
                        </a:rPr>
                        <a:t>Kosten für Infrastruktur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25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850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41</Slides>
  <Notes>22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41</vt:i4>
      </vt:variant>
    </vt:vector>
  </HeadingPairs>
  <TitlesOfParts>
    <vt:vector size="42" baseType="lpstr">
      <vt:lpstr>GestaltVTI</vt:lpstr>
      <vt:lpstr>CI/CD</vt:lpstr>
      <vt:lpstr>Was ist CI/CD?</vt:lpstr>
      <vt:lpstr>Was ist CI/CD?</vt:lpstr>
      <vt:lpstr>Lernziele</vt:lpstr>
      <vt:lpstr>Was unterscheidet CI von CD?</vt:lpstr>
      <vt:lpstr>Wie realisiert man das?</vt:lpstr>
      <vt:lpstr>Was kann dadurch automatisiert werden?</vt:lpstr>
      <vt:lpstr>Vor- und Nachteile von CI/CD</vt:lpstr>
      <vt:lpstr>Vor- und Nachteile von CI/CD</vt:lpstr>
      <vt:lpstr>Vor- und Nachteile von CI/CD</vt:lpstr>
      <vt:lpstr>CI/CD-Tools</vt:lpstr>
      <vt:lpstr>CI/CD-Tools</vt:lpstr>
      <vt:lpstr>CI/CD-Tools - Unterschiede</vt:lpstr>
      <vt:lpstr>CI/CD-Tools - Syntax</vt:lpstr>
      <vt:lpstr>CI/CD-Tools – GitHub Actions</vt:lpstr>
      <vt:lpstr>CI/CD-Tools – GitHub Actions</vt:lpstr>
      <vt:lpstr>CI/CD-Tools – GitHub Actions</vt:lpstr>
      <vt:lpstr>CI/CD-Tools – GitHub Actions</vt:lpstr>
      <vt:lpstr>PowerPoint-Präsentation</vt:lpstr>
      <vt:lpstr>PowerPoint-Präsentation</vt:lpstr>
      <vt:lpstr>Live-Demo zur GitHub-UI</vt:lpstr>
      <vt:lpstr>PowerPoint-Präsentation</vt:lpstr>
      <vt:lpstr>Übung 1: "Hello World!"-Workflow</vt:lpstr>
      <vt:lpstr>PowerPoint-Präsentation</vt:lpstr>
      <vt:lpstr>GitHub Actions – Bauen und Testen</vt:lpstr>
      <vt:lpstr>Live-Demo zum Actions-Marketplace</vt:lpstr>
      <vt:lpstr>Übung 2: JUnit-Workflow</vt:lpstr>
      <vt:lpstr>PowerPoint-Präsentation</vt:lpstr>
      <vt:lpstr>GitHub Actions – Autonomie von Jobs und Artefakte</vt:lpstr>
      <vt:lpstr>Übung 3: JUnit Ergebnisse hochladen</vt:lpstr>
      <vt:lpstr>Einschub: Linter</vt:lpstr>
      <vt:lpstr>Einschub: Linter</vt:lpstr>
      <vt:lpstr>Übung 4: Linter einbauen</vt:lpstr>
      <vt:lpstr>GitHub Actions – Parallelisierung</vt:lpstr>
      <vt:lpstr>GitHub Actions - Variablen</vt:lpstr>
      <vt:lpstr>Übung 5: Parallelisierung und Variablen</vt:lpstr>
      <vt:lpstr>Übung 6: Environments</vt:lpstr>
      <vt:lpstr>Übung 7: SonarCloud</vt:lpstr>
      <vt:lpstr>Spontane Übung?</vt:lpstr>
      <vt:lpstr>Zusammenfassung</vt:lpstr>
      <vt:lpstr>Ausblick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1594</cp:revision>
  <dcterms:created xsi:type="dcterms:W3CDTF">2025-06-26T09:23:00Z</dcterms:created>
  <dcterms:modified xsi:type="dcterms:W3CDTF">2025-06-28T14:20:32Z</dcterms:modified>
</cp:coreProperties>
</file>