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3" r:id="rId4"/>
    <p:sldId id="265" r:id="rId5"/>
    <p:sldId id="264" r:id="rId6"/>
    <p:sldId id="261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3B12A-A0C7-4F1A-BC26-1040CBE3DD3C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F9345-027A-4B15-8F47-811A82D4ED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583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F9345-027A-4B15-8F47-811A82D4EDE5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257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A6C0-137B-4E46-383B-68869422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49646-A1C7-2044-5108-E398DCE84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186C-7FC8-0646-A808-A4067767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8A3B-7E9C-73AB-3038-82D415D8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1FC3-0C46-C08D-B0FE-0F8877E9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63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0C2C-90F4-5D0D-8EB0-13A447CF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01FEA-AF66-D117-53BC-2D2B8ED8D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6EBB-426D-3775-7B8C-152EE1E4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5E9C-4FED-82BD-954E-5BA535BC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3AC7-2539-5A51-E08E-F11D364E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128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F9B7-3292-6632-7CFD-BD0C72815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9AB87-508B-3ABC-2F8B-4B04204A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CB52-8ABE-063C-AC3D-3862385D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6752-B190-55B9-8814-5AF46E7E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FD76-76F6-D71A-82DD-8D528964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697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7448-21F6-D7F8-26EB-D910913B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3D86-ECA0-7753-7D48-0A5674E8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4FF9-B2F4-A90F-CD3C-A5876C93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71F1-2142-B477-7ADC-8A7F834D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B5DF3-64DE-28A6-5216-2F4E732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687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85A5-C15C-017D-E943-9A315469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6C188-E592-99BD-A8E2-9B8875B5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22E6-2E45-EEE5-C92F-FEE231D7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8B19-A372-3674-D6CC-F05B601A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93DFD-0343-0DB2-C0CC-A61546E3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34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A9A0-9A81-338C-8796-678739C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C91F-6E46-31D4-EC94-CD97CB43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631EA-CB0F-841D-252B-17DBC5C6D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42BF-F646-088F-C0B7-531840A6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BAA12-AD8B-A5F6-94F8-D740664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810C6-A99F-8281-295A-87B8E7EE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6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4BD0-C766-13DD-67D6-E9798F33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168A6-88C6-76C3-D38F-9771AECB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46DF0-2DD4-6A6E-6EA7-A793C1ED3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DA8D1-778B-EDF8-2530-853536602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D9607-6F60-053F-B1E9-99C308001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35F25-DE63-6DFD-2382-ECC6479D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99F-5C31-5EF2-2C68-1EB3469A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D0CC0-F697-A1AE-5A24-4F5348DD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81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8334-6807-191A-C98B-A20B5302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B0A2D-359E-20E0-2D61-88277594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54942-A1F0-FEFC-BD88-74D5C00A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78786-A625-FF58-9926-3825FC6E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25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8C47B-DD99-048A-8D8F-580460DB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D0383-47B4-4FF4-5C89-DF237BBE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6205-F3C0-3E7B-1B17-52D60B56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953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F1DD-BBBA-AB31-4DD1-7FB07581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2208-5BF6-E9D1-A617-A34CC68D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A0263-8223-5273-0BE1-589032BC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E7F5C-D933-F191-2BB6-AF1F6316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7AF3D-E971-4051-22BB-550A64A8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AD46-1DF6-7734-3D97-0B16FE90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129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869C-D8DA-5C91-89AC-C66121F3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B45C6-3048-A505-9200-77C4F5E48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81BAB-795F-AB26-5171-7F242A5E5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BDB33-0431-75CC-F599-DE9934D9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95025-CE81-090D-86BA-432241EC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AA79-BA25-2D40-8F08-5A7A7397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63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CB301-54BC-B8B0-3F98-FAEAD880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FB46-4A8B-E8B0-10FF-2D3D3CEE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D6EC-E89B-CF0A-3586-A5AECD74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565295-0047-4ABC-9527-8D34E64AB86F}" type="datetimeFigureOut">
              <a:rPr lang="en-ID" smtClean="0"/>
              <a:t>09/07/2024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448-DCB4-E6B1-6A84-8C822AB23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5FAB-A9D5-78BE-9E7E-13FB20334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5C1F8-9E3C-490A-A952-FCA0D4CA95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749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background with lines&#10;&#10;Description automatically generated">
            <a:extLst>
              <a:ext uri="{FF2B5EF4-FFF2-40B4-BE49-F238E27FC236}">
                <a16:creationId xmlns:a16="http://schemas.microsoft.com/office/drawing/2014/main" id="{16221A99-36FD-6E25-B7E5-2B3CB74F8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r="12749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BCBE2-DE86-47CF-8E32-C603BB744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  <a:latin typeface="Abril Fatface" panose="02000503000000020003" pitchFamily="2" charset="0"/>
              </a:rPr>
              <a:t>Boost Customer Satisfaction: A Machine Learning Model for High -Accuracy Delivery Time Predictions</a:t>
            </a:r>
            <a:endParaRPr lang="en-ID" sz="5000" dirty="0">
              <a:solidFill>
                <a:srgbClr val="FFFFFF"/>
              </a:solidFill>
              <a:latin typeface="Abril Fatface" panose="0200050300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E7B6-804B-11EA-2376-83FE13BC5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70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5A6B35-8C0D-E74A-DB87-D50D78E36E39}"/>
              </a:ext>
            </a:extLst>
          </p:cNvPr>
          <p:cNvGrpSpPr/>
          <p:nvPr/>
        </p:nvGrpSpPr>
        <p:grpSpPr>
          <a:xfrm>
            <a:off x="-1174541" y="-2"/>
            <a:ext cx="4436682" cy="6858000"/>
            <a:chOff x="8103487" y="0"/>
            <a:chExt cx="4436682" cy="6858000"/>
          </a:xfrm>
          <a:solidFill>
            <a:schemeClr val="bg2">
              <a:lumMod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1FE3B0-B039-6500-0EA8-AEC1F16D295A}"/>
                </a:ext>
              </a:extLst>
            </p:cNvPr>
            <p:cNvSpPr/>
            <p:nvPr/>
          </p:nvSpPr>
          <p:spPr>
            <a:xfrm>
              <a:off x="8103487" y="0"/>
              <a:ext cx="408326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4191280-C36A-9E20-CD7E-A049DEEB2EDB}"/>
                </a:ext>
              </a:extLst>
            </p:cNvPr>
            <p:cNvSpPr/>
            <p:nvPr/>
          </p:nvSpPr>
          <p:spPr>
            <a:xfrm rot="5400000">
              <a:off x="11854369" y="2824317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FFC794-3121-87A8-3CE6-3C856F3FC5AB}"/>
                </a:ext>
              </a:extLst>
            </p:cNvPr>
            <p:cNvSpPr txBox="1"/>
            <p:nvPr/>
          </p:nvSpPr>
          <p:spPr>
            <a:xfrm>
              <a:off x="9062533" y="2228671"/>
              <a:ext cx="236484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Reputation Damage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&amp;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Raise Cost</a:t>
              </a:r>
              <a:endParaRPr lang="en-ID" sz="2400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031EF4-73BB-0711-2761-FC34A9288C61}"/>
              </a:ext>
            </a:extLst>
          </p:cNvPr>
          <p:cNvGrpSpPr/>
          <p:nvPr/>
        </p:nvGrpSpPr>
        <p:grpSpPr>
          <a:xfrm>
            <a:off x="-2095485" y="-1"/>
            <a:ext cx="4461641" cy="6858000"/>
            <a:chOff x="4035977" y="0"/>
            <a:chExt cx="4461641" cy="6858000"/>
          </a:xfrm>
          <a:solidFill>
            <a:schemeClr val="bg2">
              <a:lumMod val="50000"/>
            </a:schemeClr>
          </a:solidFill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ADBF657-D0BB-6E46-18FF-4EE2F3BF7E75}"/>
                </a:ext>
              </a:extLst>
            </p:cNvPr>
            <p:cNvSpPr/>
            <p:nvPr/>
          </p:nvSpPr>
          <p:spPr>
            <a:xfrm rot="5400000">
              <a:off x="7811818" y="2824316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53DC2B-97D7-90EB-B2AC-BBA048EA3060}"/>
                </a:ext>
              </a:extLst>
            </p:cNvPr>
            <p:cNvSpPr/>
            <p:nvPr/>
          </p:nvSpPr>
          <p:spPr>
            <a:xfrm>
              <a:off x="4035977" y="0"/>
              <a:ext cx="408326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2CA8AB-17E0-CB97-EDAD-D0F6471F640A}"/>
                </a:ext>
              </a:extLst>
            </p:cNvPr>
            <p:cNvSpPr txBox="1"/>
            <p:nvPr/>
          </p:nvSpPr>
          <p:spPr>
            <a:xfrm>
              <a:off x="4840017" y="2598003"/>
              <a:ext cx="252248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Costumer Complaints</a:t>
              </a:r>
              <a:endParaRPr lang="en-ID" sz="2400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9CFC96-ADFC-3C68-5914-D750F659E78A}"/>
              </a:ext>
            </a:extLst>
          </p:cNvPr>
          <p:cNvSpPr txBox="1"/>
          <p:nvPr/>
        </p:nvSpPr>
        <p:spPr>
          <a:xfrm>
            <a:off x="4787460" y="2474890"/>
            <a:ext cx="414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bril Fatface" panose="02000503000000020003" pitchFamily="2" charset="0"/>
              </a:rPr>
              <a:t>Customer Complaints</a:t>
            </a:r>
            <a:endParaRPr lang="en-ID" sz="4000" dirty="0">
              <a:latin typeface="Abril Fatface" panose="02000503000000020003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0E81C-2D6B-2705-3159-6756F10F1F14}"/>
              </a:ext>
            </a:extLst>
          </p:cNvPr>
          <p:cNvGrpSpPr/>
          <p:nvPr/>
        </p:nvGrpSpPr>
        <p:grpSpPr>
          <a:xfrm>
            <a:off x="-3042753" y="1"/>
            <a:ext cx="4461639" cy="6857999"/>
            <a:chOff x="-15765" y="1"/>
            <a:chExt cx="4461639" cy="6857999"/>
          </a:xfrm>
          <a:solidFill>
            <a:schemeClr val="bg2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1BF003-8456-A845-B4F7-6EABCD261865}"/>
                </a:ext>
              </a:extLst>
            </p:cNvPr>
            <p:cNvSpPr/>
            <p:nvPr/>
          </p:nvSpPr>
          <p:spPr>
            <a:xfrm>
              <a:off x="-15765" y="1"/>
              <a:ext cx="4083269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9CC1709-D6C3-81D0-D81C-CBE11886FE3E}"/>
                </a:ext>
              </a:extLst>
            </p:cNvPr>
            <p:cNvSpPr/>
            <p:nvPr/>
          </p:nvSpPr>
          <p:spPr>
            <a:xfrm rot="5400000">
              <a:off x="3760074" y="2824315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52E716-64B6-659C-74E6-5F1AD5A75122}"/>
                </a:ext>
              </a:extLst>
            </p:cNvPr>
            <p:cNvSpPr txBox="1"/>
            <p:nvPr/>
          </p:nvSpPr>
          <p:spPr>
            <a:xfrm>
              <a:off x="764627" y="2598003"/>
              <a:ext cx="252248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Inaccurate delivery time</a:t>
              </a:r>
              <a:endParaRPr lang="en-ID" sz="2400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4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5A6B35-8C0D-E74A-DB87-D50D78E36E39}"/>
              </a:ext>
            </a:extLst>
          </p:cNvPr>
          <p:cNvGrpSpPr/>
          <p:nvPr/>
        </p:nvGrpSpPr>
        <p:grpSpPr>
          <a:xfrm>
            <a:off x="8127114" y="-1"/>
            <a:ext cx="4436682" cy="6858000"/>
            <a:chOff x="8103487" y="0"/>
            <a:chExt cx="4436682" cy="6858000"/>
          </a:xfrm>
          <a:solidFill>
            <a:schemeClr val="bg2">
              <a:lumMod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1FE3B0-B039-6500-0EA8-AEC1F16D295A}"/>
                </a:ext>
              </a:extLst>
            </p:cNvPr>
            <p:cNvSpPr/>
            <p:nvPr/>
          </p:nvSpPr>
          <p:spPr>
            <a:xfrm>
              <a:off x="8103487" y="0"/>
              <a:ext cx="408326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4191280-C36A-9E20-CD7E-A049DEEB2EDB}"/>
                </a:ext>
              </a:extLst>
            </p:cNvPr>
            <p:cNvSpPr/>
            <p:nvPr/>
          </p:nvSpPr>
          <p:spPr>
            <a:xfrm rot="5400000">
              <a:off x="11854369" y="2824317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FFC794-3121-87A8-3CE6-3C856F3FC5AB}"/>
                </a:ext>
              </a:extLst>
            </p:cNvPr>
            <p:cNvSpPr txBox="1"/>
            <p:nvPr/>
          </p:nvSpPr>
          <p:spPr>
            <a:xfrm>
              <a:off x="9062533" y="2228671"/>
              <a:ext cx="236484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Reputation Damage </a:t>
              </a:r>
            </a:p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&amp; </a:t>
              </a:r>
            </a:p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Raised Cost</a:t>
              </a:r>
              <a:endParaRPr lang="en-ID" sz="3000" dirty="0">
                <a:solidFill>
                  <a:schemeClr val="bg1"/>
                </a:solidFill>
                <a:latin typeface="Abril Fatface" panose="02000503000000020003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031EF4-73BB-0711-2761-FC34A9288C61}"/>
              </a:ext>
            </a:extLst>
          </p:cNvPr>
          <p:cNvGrpSpPr/>
          <p:nvPr/>
        </p:nvGrpSpPr>
        <p:grpSpPr>
          <a:xfrm>
            <a:off x="4049112" y="-1"/>
            <a:ext cx="4461641" cy="6858000"/>
            <a:chOff x="4035977" y="0"/>
            <a:chExt cx="4461641" cy="6858000"/>
          </a:xfrm>
          <a:solidFill>
            <a:schemeClr val="bg2">
              <a:lumMod val="50000"/>
            </a:schemeClr>
          </a:solidFill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ADBF657-D0BB-6E46-18FF-4EE2F3BF7E75}"/>
                </a:ext>
              </a:extLst>
            </p:cNvPr>
            <p:cNvSpPr/>
            <p:nvPr/>
          </p:nvSpPr>
          <p:spPr>
            <a:xfrm rot="5400000">
              <a:off x="7811818" y="2824316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53DC2B-97D7-90EB-B2AC-BBA048EA3060}"/>
                </a:ext>
              </a:extLst>
            </p:cNvPr>
            <p:cNvSpPr/>
            <p:nvPr/>
          </p:nvSpPr>
          <p:spPr>
            <a:xfrm>
              <a:off x="4035977" y="0"/>
              <a:ext cx="408326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2CA8AB-17E0-CB97-EDAD-D0F6471F640A}"/>
                </a:ext>
              </a:extLst>
            </p:cNvPr>
            <p:cNvSpPr txBox="1"/>
            <p:nvPr/>
          </p:nvSpPr>
          <p:spPr>
            <a:xfrm>
              <a:off x="4840017" y="2598003"/>
              <a:ext cx="2522483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Costumer Complaints</a:t>
              </a:r>
              <a:endParaRPr lang="en-ID" sz="3000" dirty="0">
                <a:solidFill>
                  <a:schemeClr val="bg1"/>
                </a:solidFill>
                <a:latin typeface="Abril Fatface" panose="02000503000000020003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0E81C-2D6B-2705-3159-6756F10F1F14}"/>
              </a:ext>
            </a:extLst>
          </p:cNvPr>
          <p:cNvGrpSpPr/>
          <p:nvPr/>
        </p:nvGrpSpPr>
        <p:grpSpPr>
          <a:xfrm>
            <a:off x="-28890" y="1"/>
            <a:ext cx="4461639" cy="6857999"/>
            <a:chOff x="-15765" y="1"/>
            <a:chExt cx="4461639" cy="6857999"/>
          </a:xfrm>
          <a:solidFill>
            <a:schemeClr val="bg2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1BF003-8456-A845-B4F7-6EABCD261865}"/>
                </a:ext>
              </a:extLst>
            </p:cNvPr>
            <p:cNvSpPr/>
            <p:nvPr/>
          </p:nvSpPr>
          <p:spPr>
            <a:xfrm>
              <a:off x="-15765" y="1"/>
              <a:ext cx="4083269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9CC1709-D6C3-81D0-D81C-CBE11886FE3E}"/>
                </a:ext>
              </a:extLst>
            </p:cNvPr>
            <p:cNvSpPr/>
            <p:nvPr/>
          </p:nvSpPr>
          <p:spPr>
            <a:xfrm rot="5400000">
              <a:off x="3760074" y="2824315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52E716-64B6-659C-74E6-5F1AD5A75122}"/>
                </a:ext>
              </a:extLst>
            </p:cNvPr>
            <p:cNvSpPr txBox="1"/>
            <p:nvPr/>
          </p:nvSpPr>
          <p:spPr>
            <a:xfrm>
              <a:off x="764627" y="2598003"/>
              <a:ext cx="2522483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Inaccurate delivery time</a:t>
              </a:r>
              <a:endParaRPr lang="en-ID" sz="3000" dirty="0">
                <a:solidFill>
                  <a:schemeClr val="bg1"/>
                </a:solidFill>
                <a:latin typeface="Abril Fatface" panose="02000503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1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BCB5A2-C889-044D-A3A9-A47909C3A5EC}"/>
              </a:ext>
            </a:extLst>
          </p:cNvPr>
          <p:cNvGrpSpPr/>
          <p:nvPr/>
        </p:nvGrpSpPr>
        <p:grpSpPr>
          <a:xfrm>
            <a:off x="0" y="0"/>
            <a:ext cx="4436682" cy="6858000"/>
            <a:chOff x="8103487" y="0"/>
            <a:chExt cx="4436682" cy="6858000"/>
          </a:xfrm>
          <a:solidFill>
            <a:schemeClr val="bg2">
              <a:lumMod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3E4269-1D14-03B3-D417-CF4A8E67884C}"/>
                </a:ext>
              </a:extLst>
            </p:cNvPr>
            <p:cNvSpPr/>
            <p:nvPr/>
          </p:nvSpPr>
          <p:spPr>
            <a:xfrm>
              <a:off x="8103487" y="0"/>
              <a:ext cx="408326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8C68498-40D1-12CF-DC27-6BAAAE19ACAB}"/>
                </a:ext>
              </a:extLst>
            </p:cNvPr>
            <p:cNvSpPr/>
            <p:nvPr/>
          </p:nvSpPr>
          <p:spPr>
            <a:xfrm rot="5400000">
              <a:off x="11854369" y="2824317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80D7F-1490-808E-B66D-7980123C6EF6}"/>
                </a:ext>
              </a:extLst>
            </p:cNvPr>
            <p:cNvSpPr txBox="1"/>
            <p:nvPr/>
          </p:nvSpPr>
          <p:spPr>
            <a:xfrm>
              <a:off x="9062533" y="2228671"/>
              <a:ext cx="2364840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Cost of Customer Complaints</a:t>
              </a:r>
              <a:endParaRPr lang="en-ID" sz="3000" dirty="0">
                <a:solidFill>
                  <a:schemeClr val="bg1"/>
                </a:solidFill>
                <a:latin typeface="Abril Fatface" panose="02000503000000020003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1BEF19-D51A-BD5B-2801-5FB9AD3D6895}"/>
              </a:ext>
            </a:extLst>
          </p:cNvPr>
          <p:cNvSpPr txBox="1"/>
          <p:nvPr/>
        </p:nvSpPr>
        <p:spPr>
          <a:xfrm>
            <a:off x="5171106" y="2044007"/>
            <a:ext cx="5954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Inaccuracy in predicted delivery times is a significant cost factor, accounting for roughly 20% of customer complaints. This translates to Rp135,705,000 in monthly expenses.</a:t>
            </a:r>
            <a:endParaRPr lang="en-ID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823714-801A-AFDE-D788-7ECE76EFCD8A}"/>
              </a:ext>
            </a:extLst>
          </p:cNvPr>
          <p:cNvSpPr/>
          <p:nvPr/>
        </p:nvSpPr>
        <p:spPr>
          <a:xfrm>
            <a:off x="5273568" y="860251"/>
            <a:ext cx="2506716" cy="1656638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kern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Develop a predictive model for accurate delivery times</a:t>
            </a:r>
            <a:endParaRPr lang="en-ID" sz="1800" kern="100" dirty="0">
              <a:solidFill>
                <a:schemeClr val="bg1"/>
              </a:solidFill>
              <a:effectLst/>
              <a:latin typeface="Palatino Linotype" panose="02040502050505030304" pitchFamily="18" charset="0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FF8831-7206-6A86-8E17-EB48BB61E7E0}"/>
              </a:ext>
            </a:extLst>
          </p:cNvPr>
          <p:cNvSpPr/>
          <p:nvPr/>
        </p:nvSpPr>
        <p:spPr>
          <a:xfrm>
            <a:off x="5273568" y="3462822"/>
            <a:ext cx="2506716" cy="1656638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kern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Reduce customer support costs by decreasing the number of delivery time-related complaints</a:t>
            </a:r>
            <a:endParaRPr lang="en-ID" sz="1800" kern="100" dirty="0">
              <a:solidFill>
                <a:schemeClr val="bg1"/>
              </a:solidFill>
              <a:effectLst/>
              <a:latin typeface="Palatino Linotype" panose="02040502050505030304" pitchFamily="18" charset="0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46D80-BAA8-A9FE-94BF-C3B1D37A0334}"/>
              </a:ext>
            </a:extLst>
          </p:cNvPr>
          <p:cNvSpPr/>
          <p:nvPr/>
        </p:nvSpPr>
        <p:spPr>
          <a:xfrm>
            <a:off x="8852341" y="3462822"/>
            <a:ext cx="2506716" cy="1656638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kern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Improve profitability through cost reduction and customer base growth</a:t>
            </a:r>
            <a:endParaRPr lang="en-ID" sz="1800" kern="100" dirty="0">
              <a:solidFill>
                <a:schemeClr val="bg1"/>
              </a:solidFill>
              <a:effectLst/>
              <a:latin typeface="Palatino Linotype" panose="02040502050505030304" pitchFamily="18" charset="0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9CBC2-6B7B-5A6A-46B7-1A1617914AF0}"/>
              </a:ext>
            </a:extLst>
          </p:cNvPr>
          <p:cNvSpPr/>
          <p:nvPr/>
        </p:nvSpPr>
        <p:spPr>
          <a:xfrm>
            <a:off x="8852341" y="860251"/>
            <a:ext cx="2506716" cy="1656638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kern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Enhance customer satisfaction by aligning expectations with actual delivery times</a:t>
            </a:r>
            <a:endParaRPr lang="en-ID" sz="1800" kern="100" dirty="0">
              <a:solidFill>
                <a:schemeClr val="bg1"/>
              </a:solidFill>
              <a:effectLst/>
              <a:latin typeface="Palatino Linotype" panose="02040502050505030304" pitchFamily="18" charset="0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26B628-84F1-4035-BD0B-1779044688F3}"/>
              </a:ext>
            </a:extLst>
          </p:cNvPr>
          <p:cNvGrpSpPr/>
          <p:nvPr/>
        </p:nvGrpSpPr>
        <p:grpSpPr>
          <a:xfrm>
            <a:off x="0" y="0"/>
            <a:ext cx="4436682" cy="6858000"/>
            <a:chOff x="8103487" y="0"/>
            <a:chExt cx="4436682" cy="6858000"/>
          </a:xfrm>
          <a:solidFill>
            <a:schemeClr val="bg2">
              <a:lumMod val="2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210F6B-F184-CDA3-2433-D021E9BAE2E3}"/>
                </a:ext>
              </a:extLst>
            </p:cNvPr>
            <p:cNvSpPr/>
            <p:nvPr/>
          </p:nvSpPr>
          <p:spPr>
            <a:xfrm>
              <a:off x="8103487" y="0"/>
              <a:ext cx="408326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37062F2-CCF9-86B9-AA29-1D76064CEAE3}"/>
                </a:ext>
              </a:extLst>
            </p:cNvPr>
            <p:cNvSpPr/>
            <p:nvPr/>
          </p:nvSpPr>
          <p:spPr>
            <a:xfrm rot="5400000">
              <a:off x="11854369" y="2824317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D4E764-7BD5-5D9F-62D5-FDB971CCD5A7}"/>
                </a:ext>
              </a:extLst>
            </p:cNvPr>
            <p:cNvSpPr txBox="1"/>
            <p:nvPr/>
          </p:nvSpPr>
          <p:spPr>
            <a:xfrm>
              <a:off x="8724899" y="2494455"/>
              <a:ext cx="236484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Project Objectives</a:t>
              </a:r>
              <a:endParaRPr lang="en-ID" sz="3000" dirty="0">
                <a:solidFill>
                  <a:schemeClr val="bg1"/>
                </a:solidFill>
                <a:latin typeface="Abril Fatface" panose="02000503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0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9847-F94D-E0CA-B5A7-2798A2C9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809" y="950053"/>
            <a:ext cx="6061848" cy="48309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We collecting data of 45,593 orders from February to April 2022.</a:t>
            </a:r>
          </a:p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We perform data cleansing and selecting the features used in the model to ensure the accuracy of our model. </a:t>
            </a:r>
          </a:p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We split the data final data (36,682 order and 22 features) into 80 % (29,345 orders) training data and 20% (7,337 orders) test data.</a:t>
            </a:r>
          </a:p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We then fit the training data to 8 models and evaluate which model that can accurately predict the delivery time.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0FA9E-A3BC-D94B-7CF7-CA6F0E9BB1F7}"/>
              </a:ext>
            </a:extLst>
          </p:cNvPr>
          <p:cNvGrpSpPr/>
          <p:nvPr/>
        </p:nvGrpSpPr>
        <p:grpSpPr>
          <a:xfrm>
            <a:off x="0" y="0"/>
            <a:ext cx="4436682" cy="6858000"/>
            <a:chOff x="8103487" y="0"/>
            <a:chExt cx="4436682" cy="6858000"/>
          </a:xfrm>
          <a:solidFill>
            <a:schemeClr val="bg2">
              <a:lumMod val="2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4C8CF6-9AAE-0017-0175-DD1AFDBC27D4}"/>
                </a:ext>
              </a:extLst>
            </p:cNvPr>
            <p:cNvSpPr/>
            <p:nvPr/>
          </p:nvSpPr>
          <p:spPr>
            <a:xfrm>
              <a:off x="8103487" y="0"/>
              <a:ext cx="408326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7BB357-F214-734F-1D53-FB71351885B3}"/>
                </a:ext>
              </a:extLst>
            </p:cNvPr>
            <p:cNvSpPr/>
            <p:nvPr/>
          </p:nvSpPr>
          <p:spPr>
            <a:xfrm rot="5400000">
              <a:off x="11854369" y="2824317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499A4-4BBD-2187-EA91-5FA3FA37660E}"/>
                </a:ext>
              </a:extLst>
            </p:cNvPr>
            <p:cNvSpPr txBox="1"/>
            <p:nvPr/>
          </p:nvSpPr>
          <p:spPr>
            <a:xfrm>
              <a:off x="8529156" y="2736504"/>
              <a:ext cx="3279226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Data</a:t>
              </a:r>
            </a:p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&amp;</a:t>
              </a:r>
            </a:p>
            <a:p>
              <a:pPr algn="ctr"/>
              <a:r>
                <a:rPr lang="en-US" sz="3000" dirty="0" err="1">
                  <a:solidFill>
                    <a:schemeClr val="bg1"/>
                  </a:solidFill>
                  <a:latin typeface="Abril Fatface" panose="02000503000000020003" pitchFamily="2" charset="0"/>
                </a:rPr>
                <a:t>Methodologi</a:t>
              </a:r>
              <a:endParaRPr lang="en-ID" sz="3000" dirty="0">
                <a:solidFill>
                  <a:schemeClr val="bg1"/>
                </a:solidFill>
                <a:latin typeface="Abril Fatface" panose="02000503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59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80FA9E-A3BC-D94B-7CF7-CA6F0E9BB1F7}"/>
              </a:ext>
            </a:extLst>
          </p:cNvPr>
          <p:cNvGrpSpPr/>
          <p:nvPr/>
        </p:nvGrpSpPr>
        <p:grpSpPr>
          <a:xfrm>
            <a:off x="0" y="0"/>
            <a:ext cx="4436682" cy="6858000"/>
            <a:chOff x="8103487" y="0"/>
            <a:chExt cx="4436682" cy="6858000"/>
          </a:xfrm>
          <a:solidFill>
            <a:schemeClr val="bg2">
              <a:lumMod val="2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4C8CF6-9AAE-0017-0175-DD1AFDBC27D4}"/>
                </a:ext>
              </a:extLst>
            </p:cNvPr>
            <p:cNvSpPr/>
            <p:nvPr/>
          </p:nvSpPr>
          <p:spPr>
            <a:xfrm>
              <a:off x="8103487" y="0"/>
              <a:ext cx="408326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7BB357-F214-734F-1D53-FB71351885B3}"/>
                </a:ext>
              </a:extLst>
            </p:cNvPr>
            <p:cNvSpPr/>
            <p:nvPr/>
          </p:nvSpPr>
          <p:spPr>
            <a:xfrm rot="5400000">
              <a:off x="11854369" y="2824317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499A4-4BBD-2187-EA91-5FA3FA37660E}"/>
                </a:ext>
              </a:extLst>
            </p:cNvPr>
            <p:cNvSpPr txBox="1"/>
            <p:nvPr/>
          </p:nvSpPr>
          <p:spPr>
            <a:xfrm>
              <a:off x="8607984" y="2736691"/>
              <a:ext cx="3074273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Model</a:t>
              </a:r>
            </a:p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Performance</a:t>
              </a:r>
              <a:endParaRPr lang="en-ID" sz="3000" dirty="0">
                <a:solidFill>
                  <a:schemeClr val="bg1"/>
                </a:solidFill>
                <a:latin typeface="Abril Fatface" panose="02000503000000020003" pitchFamily="2" charset="0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1ACF-F4D0-A01C-5463-9CB49857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682" y="1825625"/>
            <a:ext cx="608811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Based on the evaluation the model we proposed have an average error of ± 4 minutes. </a:t>
            </a:r>
          </a:p>
          <a:p>
            <a:pPr marL="0" indent="0" algn="just">
              <a:buNone/>
            </a:pPr>
            <a:r>
              <a:rPr lang="en-US" dirty="0"/>
              <a:t>In other word if the model predicting the delivery time is 10 minutes the actual delivery time could ranging from 6 to 14 minutes.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6329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9847-F94D-E0CA-B5A7-2798A2C9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54" y="1166238"/>
            <a:ext cx="6061848" cy="49507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We sought to improve profitability through: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Reduce customer calls regarding delivery delays – a potential cost reduction up to Rp40,711,500 per month. This represents a 30% improvement in our customer call cost efficiency.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More accurate prediction to boost our costumer satisfaction and strengthen our brand reputation which aligned with our goals for customer growth and  increased sales.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0FA9E-A3BC-D94B-7CF7-CA6F0E9BB1F7}"/>
              </a:ext>
            </a:extLst>
          </p:cNvPr>
          <p:cNvGrpSpPr/>
          <p:nvPr/>
        </p:nvGrpSpPr>
        <p:grpSpPr>
          <a:xfrm>
            <a:off x="0" y="0"/>
            <a:ext cx="4436682" cy="6858000"/>
            <a:chOff x="8103487" y="0"/>
            <a:chExt cx="4436682" cy="6858000"/>
          </a:xfrm>
          <a:solidFill>
            <a:schemeClr val="bg2">
              <a:lumMod val="2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4C8CF6-9AAE-0017-0175-DD1AFDBC27D4}"/>
                </a:ext>
              </a:extLst>
            </p:cNvPr>
            <p:cNvSpPr/>
            <p:nvPr/>
          </p:nvSpPr>
          <p:spPr>
            <a:xfrm>
              <a:off x="8103487" y="0"/>
              <a:ext cx="408326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7BB357-F214-734F-1D53-FB71351885B3}"/>
                </a:ext>
              </a:extLst>
            </p:cNvPr>
            <p:cNvSpPr/>
            <p:nvPr/>
          </p:nvSpPr>
          <p:spPr>
            <a:xfrm rot="5400000">
              <a:off x="11854369" y="2824317"/>
              <a:ext cx="993228" cy="378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499A4-4BBD-2187-EA91-5FA3FA37660E}"/>
                </a:ext>
              </a:extLst>
            </p:cNvPr>
            <p:cNvSpPr txBox="1"/>
            <p:nvPr/>
          </p:nvSpPr>
          <p:spPr>
            <a:xfrm>
              <a:off x="8718342" y="2736504"/>
              <a:ext cx="3090040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Model</a:t>
              </a:r>
              <a:b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</a:br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Implementation</a:t>
              </a:r>
            </a:p>
            <a:p>
              <a:pPr algn="ctr"/>
              <a:r>
                <a:rPr lang="en-US" sz="3000" dirty="0">
                  <a:solidFill>
                    <a:schemeClr val="bg1"/>
                  </a:solidFill>
                  <a:latin typeface="Abril Fatface" panose="02000503000000020003" pitchFamily="2" charset="0"/>
                </a:rPr>
                <a:t>Goals</a:t>
              </a:r>
              <a:endParaRPr lang="en-ID" sz="3000" dirty="0">
                <a:solidFill>
                  <a:schemeClr val="bg1"/>
                </a:solidFill>
                <a:latin typeface="Abril Fatface" panose="02000503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84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4237</TotalTime>
  <Words>309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Abril Fatface</vt:lpstr>
      <vt:lpstr>Aptos</vt:lpstr>
      <vt:lpstr>Aptos Display</vt:lpstr>
      <vt:lpstr>Arial</vt:lpstr>
      <vt:lpstr>Palatino Linotype</vt:lpstr>
      <vt:lpstr>Office Theme</vt:lpstr>
      <vt:lpstr>Boost Customer Satisfaction: A Machine Learning Model for High -Accuracy Delivery Time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Andi Rahardjo</dc:creator>
  <cp:lastModifiedBy>Andi Rahardjo</cp:lastModifiedBy>
  <cp:revision>38</cp:revision>
  <dcterms:created xsi:type="dcterms:W3CDTF">2024-06-14T06:54:17Z</dcterms:created>
  <dcterms:modified xsi:type="dcterms:W3CDTF">2024-07-09T16:44:30Z</dcterms:modified>
</cp:coreProperties>
</file>