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40" r:id="rId1"/>
  </p:sldMasterIdLst>
  <p:sldIdLst>
    <p:sldId id="256" r:id="rId2"/>
    <p:sldId id="259" r:id="rId3"/>
    <p:sldId id="257" r:id="rId4"/>
    <p:sldId id="268" r:id="rId5"/>
    <p:sldId id="269" r:id="rId6"/>
    <p:sldId id="258" r:id="rId7"/>
    <p:sldId id="260" r:id="rId8"/>
    <p:sldId id="261" r:id="rId9"/>
    <p:sldId id="262" r:id="rId10"/>
    <p:sldId id="263"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38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3ECF16-A8E8-49D9-9053-03E0A5EED16A}"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2624772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3ECF16-A8E8-49D9-9053-03E0A5EED16A}" type="datetimeFigureOut">
              <a:rPr lang="en-US" smtClean="0"/>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1186295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3ECF16-A8E8-49D9-9053-03E0A5EED16A}" type="datetimeFigureOut">
              <a:rPr lang="en-US" smtClean="0"/>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3548304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3ECF16-A8E8-49D9-9053-03E0A5EED16A}" type="datetimeFigureOut">
              <a:rPr lang="en-US" smtClean="0"/>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3128A-CBD6-4483-8F5F-47F16E723CF7}"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97833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3ECF16-A8E8-49D9-9053-03E0A5EED16A}" type="datetimeFigureOut">
              <a:rPr lang="en-US" smtClean="0"/>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42131128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03ECF16-A8E8-49D9-9053-03E0A5EED16A}" type="datetimeFigureOut">
              <a:rPr lang="en-US" smtClean="0"/>
              <a:t>10/4/2022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1109871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03ECF16-A8E8-49D9-9053-03E0A5EED16A}" type="datetimeFigureOut">
              <a:rPr lang="en-US" smtClean="0"/>
              <a:t>10/4/2022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3133848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3ECF16-A8E8-49D9-9053-03E0A5EED16A}"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31221911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3ECF16-A8E8-49D9-9053-03E0A5EED16A}"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10265350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3ECF16-A8E8-49D9-9053-03E0A5EED16A}"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4292720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3ECF16-A8E8-49D9-9053-03E0A5EED16A}"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1627387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3ECF16-A8E8-49D9-9053-03E0A5EED16A}"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3435093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3ECF16-A8E8-49D9-9053-03E0A5EED16A}" type="datetimeFigureOut">
              <a:rPr lang="en-US" smtClean="0"/>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697535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3ECF16-A8E8-49D9-9053-03E0A5EED16A}" type="datetimeFigureOut">
              <a:rPr lang="en-US" smtClean="0"/>
              <a:t>10/4/2022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3906028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3ECF16-A8E8-49D9-9053-03E0A5EED16A}" type="datetimeFigureOut">
              <a:rPr lang="en-US" smtClean="0"/>
              <a:t>10/4/2022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2957717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03ECF16-A8E8-49D9-9053-03E0A5EED16A}" type="datetimeFigureOut">
              <a:rPr lang="en-US" smtClean="0"/>
              <a:t>10/4/2022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1216588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3ECF16-A8E8-49D9-9053-03E0A5EED16A}" type="datetimeFigureOut">
              <a:rPr lang="en-US" smtClean="0"/>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4259482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3ECF16-A8E8-49D9-9053-03E0A5EED16A}" type="datetimeFigureOut">
              <a:rPr lang="en-US" smtClean="0"/>
              <a:t>10/4/2022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0F3128A-CBD6-4483-8F5F-47F16E723CF7}" type="slidenum">
              <a:rPr lang="en-US" smtClean="0"/>
              <a:t>‹#›</a:t>
            </a:fld>
            <a:endParaRPr lang="en-US"/>
          </a:p>
        </p:txBody>
      </p:sp>
    </p:spTree>
    <p:extLst>
      <p:ext uri="{BB962C8B-B14F-4D97-AF65-F5344CB8AC3E}">
        <p14:creationId xmlns:p14="http://schemas.microsoft.com/office/powerpoint/2010/main" val="2530996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03ECF16-A8E8-49D9-9053-03E0A5EED16A}" type="datetimeFigureOut">
              <a:rPr lang="en-US" smtClean="0"/>
              <a:t>10/4/2022</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30F3128A-CBD6-4483-8F5F-47F16E723CF7}" type="slidenum">
              <a:rPr lang="en-US" smtClean="0"/>
              <a:t>‹#›</a:t>
            </a:fld>
            <a:endParaRPr lang="en-US"/>
          </a:p>
        </p:txBody>
      </p:sp>
    </p:spTree>
    <p:extLst>
      <p:ext uri="{BB962C8B-B14F-4D97-AF65-F5344CB8AC3E}">
        <p14:creationId xmlns:p14="http://schemas.microsoft.com/office/powerpoint/2010/main" val="3721593670"/>
      </p:ext>
    </p:extLst>
  </p:cSld>
  <p:clrMap bg1="lt1" tx1="dk1" bg2="lt2" tx2="dk2" accent1="accent1" accent2="accent2" accent3="accent3" accent4="accent4" accent5="accent5" accent6="accent6" hlink="hlink" folHlink="folHlink"/>
  <p:sldLayoutIdLst>
    <p:sldLayoutId id="2147484241" r:id="rId1"/>
    <p:sldLayoutId id="2147484242" r:id="rId2"/>
    <p:sldLayoutId id="2147484243" r:id="rId3"/>
    <p:sldLayoutId id="2147484244" r:id="rId4"/>
    <p:sldLayoutId id="2147484245" r:id="rId5"/>
    <p:sldLayoutId id="2147484246" r:id="rId6"/>
    <p:sldLayoutId id="2147484247" r:id="rId7"/>
    <p:sldLayoutId id="2147484248" r:id="rId8"/>
    <p:sldLayoutId id="2147484249" r:id="rId9"/>
    <p:sldLayoutId id="2147484250" r:id="rId10"/>
    <p:sldLayoutId id="2147484251" r:id="rId11"/>
    <p:sldLayoutId id="2147484252" r:id="rId12"/>
    <p:sldLayoutId id="2147484253" r:id="rId13"/>
    <p:sldLayoutId id="2147484254" r:id="rId14"/>
    <p:sldLayoutId id="2147484255" r:id="rId15"/>
    <p:sldLayoutId id="2147484256" r:id="rId16"/>
    <p:sldLayoutId id="2147484257" r:id="rId17"/>
    <p:sldLayoutId id="214748425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64FAD-D31A-161F-6499-E2F5F6C4436B}"/>
              </a:ext>
            </a:extLst>
          </p:cNvPr>
          <p:cNvSpPr>
            <a:spLocks noGrp="1"/>
          </p:cNvSpPr>
          <p:nvPr>
            <p:ph type="ctrTitle"/>
          </p:nvPr>
        </p:nvSpPr>
        <p:spPr>
          <a:xfrm>
            <a:off x="2715064" y="1435853"/>
            <a:ext cx="9144000" cy="1289533"/>
          </a:xfrm>
        </p:spPr>
        <p:txBody>
          <a:bodyPr>
            <a:normAutofit/>
          </a:bodyPr>
          <a:lstStyle/>
          <a:p>
            <a:r>
              <a:rPr lang="en-IN" dirty="0">
                <a:latin typeface="Times New Roman" panose="02020603050405020304" pitchFamily="18" charset="0"/>
                <a:cs typeface="Times New Roman" panose="02020603050405020304" pitchFamily="18" charset="0"/>
              </a:rPr>
              <a:t>CORE JAVA PROJECT</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30F5002-FC91-41A4-CEC5-0D24915820BD}"/>
              </a:ext>
            </a:extLst>
          </p:cNvPr>
          <p:cNvSpPr>
            <a:spLocks noGrp="1"/>
          </p:cNvSpPr>
          <p:nvPr>
            <p:ph type="subTitle" idx="1"/>
          </p:nvPr>
        </p:nvSpPr>
        <p:spPr>
          <a:xfrm>
            <a:off x="2553652" y="4922520"/>
            <a:ext cx="8689976" cy="1371599"/>
          </a:xfrm>
        </p:spPr>
        <p:txBody>
          <a:bodyPr>
            <a:normAutofit fontScale="92500"/>
          </a:bodyPr>
          <a:lstStyle/>
          <a:p>
            <a:r>
              <a:rPr lang="en-IN" dirty="0">
                <a:solidFill>
                  <a:srgbClr val="0070C0"/>
                </a:solidFill>
              </a:rPr>
              <a:t>                                                                                    </a:t>
            </a:r>
            <a:r>
              <a:rPr lang="en-IN" dirty="0">
                <a:solidFill>
                  <a:srgbClr val="AC3814"/>
                </a:solidFill>
              </a:rPr>
              <a:t>By,</a:t>
            </a:r>
          </a:p>
          <a:p>
            <a:r>
              <a:rPr lang="en-IN" sz="3200" dirty="0">
                <a:solidFill>
                  <a:srgbClr val="AC3814"/>
                </a:solidFill>
                <a:latin typeface="Times New Roman" panose="02020603050405020304" pitchFamily="18" charset="0"/>
                <a:cs typeface="Times New Roman" panose="02020603050405020304" pitchFamily="18" charset="0"/>
              </a:rPr>
              <a:t>                                                             </a:t>
            </a:r>
            <a:r>
              <a:rPr lang="en-IN" sz="3200" dirty="0" err="1">
                <a:solidFill>
                  <a:srgbClr val="AC3814"/>
                </a:solidFill>
                <a:latin typeface="Times New Roman" panose="02020603050405020304" pitchFamily="18" charset="0"/>
                <a:cs typeface="Times New Roman" panose="02020603050405020304" pitchFamily="18" charset="0"/>
              </a:rPr>
              <a:t>Andiappan</a:t>
            </a:r>
            <a:r>
              <a:rPr lang="en-IN" sz="3200" dirty="0">
                <a:solidFill>
                  <a:srgbClr val="AC3814"/>
                </a:solidFill>
                <a:latin typeface="Times New Roman" panose="02020603050405020304" pitchFamily="18" charset="0"/>
                <a:cs typeface="Times New Roman" panose="02020603050405020304" pitchFamily="18" charset="0"/>
              </a:rPr>
              <a:t> R</a:t>
            </a:r>
            <a:endParaRPr lang="en-US" sz="3200" dirty="0">
              <a:solidFill>
                <a:srgbClr val="AC3814"/>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D95C3BC9-4E7C-261C-715E-6FFFA0D31D57}"/>
              </a:ext>
            </a:extLst>
          </p:cNvPr>
          <p:cNvSpPr/>
          <p:nvPr/>
        </p:nvSpPr>
        <p:spPr>
          <a:xfrm>
            <a:off x="1636643" y="3034748"/>
            <a:ext cx="8918713" cy="120263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4400" dirty="0">
                <a:latin typeface="Times New Roman" panose="02020603050405020304" pitchFamily="18" charset="0"/>
                <a:cs typeface="Times New Roman" panose="02020603050405020304" pitchFamily="18" charset="0"/>
              </a:rPr>
              <a:t>SCHOOL MANAGEMENT SYSTEM</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3432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3F44D7-F4F1-0F5E-2579-5F2DAC55AEA2}"/>
              </a:ext>
            </a:extLst>
          </p:cNvPr>
          <p:cNvSpPr>
            <a:spLocks noGrp="1"/>
          </p:cNvSpPr>
          <p:nvPr>
            <p:ph idx="1"/>
          </p:nvPr>
        </p:nvSpPr>
        <p:spPr>
          <a:xfrm>
            <a:off x="1568824" y="1945342"/>
            <a:ext cx="10623176" cy="3200400"/>
          </a:xfrm>
        </p:spPr>
        <p:txBody>
          <a:bodyPr>
            <a:noAutofit/>
          </a:bodyPr>
          <a:lstStyle/>
          <a:p>
            <a:r>
              <a:rPr lang="en-IN" b="1" i="1" dirty="0">
                <a:latin typeface="Times New Roman" panose="02020603050405020304" pitchFamily="18" charset="0"/>
                <a:cs typeface="Times New Roman" panose="02020603050405020304" pitchFamily="18" charset="0"/>
              </a:rPr>
              <a:t>STUDENT TOTAL FEES PAID</a:t>
            </a:r>
          </a:p>
          <a:p>
            <a:r>
              <a:rPr lang="en-IN" b="1" i="1" dirty="0">
                <a:latin typeface="Times New Roman" panose="02020603050405020304" pitchFamily="18" charset="0"/>
                <a:cs typeface="Times New Roman" panose="02020603050405020304" pitchFamily="18" charset="0"/>
              </a:rPr>
              <a:t> TEACHERS’ TOTAL SALARY PAID</a:t>
            </a:r>
          </a:p>
          <a:p>
            <a:r>
              <a:rPr lang="en-IN" b="1" i="1" dirty="0">
                <a:latin typeface="Times New Roman" panose="02020603050405020304" pitchFamily="18" charset="0"/>
                <a:cs typeface="Times New Roman" panose="02020603050405020304" pitchFamily="18" charset="0"/>
              </a:rPr>
              <a:t>CALCULAT PROFIT AND LOSS OF SCHOOL </a:t>
            </a:r>
            <a:endParaRPr lang="en-US" dirty="0">
              <a:latin typeface="Times New Roman" panose="02020603050405020304" pitchFamily="18" charset="0"/>
              <a:cs typeface="Times New Roman" panose="02020603050405020304" pitchFamily="18" charset="0"/>
            </a:endParaRPr>
          </a:p>
          <a:p>
            <a:r>
              <a:rPr lang="en-US" b="1" i="1" dirty="0">
                <a:latin typeface="Times New Roman" panose="02020603050405020304" pitchFamily="18" charset="0"/>
                <a:cs typeface="Times New Roman" panose="02020603050405020304" pitchFamily="18" charset="0"/>
              </a:rPr>
              <a:t>TOTALMONEY</a:t>
            </a:r>
            <a:r>
              <a:rPr lang="en-US" dirty="0">
                <a:latin typeface="Times New Roman" panose="02020603050405020304" pitchFamily="18" charset="0"/>
                <a:cs typeface="Times New Roman" panose="02020603050405020304" pitchFamily="18" charset="0"/>
              </a:rPr>
              <a:t>=(</a:t>
            </a:r>
            <a:r>
              <a:rPr lang="en-IN" b="1" i="1" dirty="0">
                <a:latin typeface="Times New Roman" panose="02020603050405020304" pitchFamily="18" charset="0"/>
                <a:cs typeface="Times New Roman" panose="02020603050405020304" pitchFamily="18" charset="0"/>
              </a:rPr>
              <a:t>STUDENT TOTAL FEES PAID</a:t>
            </a:r>
            <a:r>
              <a:rPr lang="en-US" dirty="0">
                <a:latin typeface="Times New Roman" panose="02020603050405020304" pitchFamily="18" charset="0"/>
                <a:cs typeface="Times New Roman" panose="02020603050405020304" pitchFamily="18" charset="0"/>
              </a:rPr>
              <a:t>)-(</a:t>
            </a:r>
            <a:r>
              <a:rPr lang="en-IN" b="1" i="1" dirty="0">
                <a:latin typeface="Times New Roman" panose="02020603050405020304" pitchFamily="18" charset="0"/>
                <a:cs typeface="Times New Roman" panose="02020603050405020304" pitchFamily="18" charset="0"/>
              </a:rPr>
              <a:t>TEACHERS’ TOTAL SALARY PAID)</a:t>
            </a:r>
          </a:p>
          <a:p>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4321A94-E6F6-752C-C633-81E2E6117BA2}"/>
              </a:ext>
            </a:extLst>
          </p:cNvPr>
          <p:cNvSpPr txBox="1"/>
          <p:nvPr/>
        </p:nvSpPr>
        <p:spPr>
          <a:xfrm>
            <a:off x="1730187" y="417444"/>
            <a:ext cx="10273553" cy="707886"/>
          </a:xfrm>
          <a:prstGeom prst="rect">
            <a:avLst/>
          </a:prstGeom>
          <a:noFill/>
        </p:spPr>
        <p:txBody>
          <a:bodyPr wrap="square" rtlCol="0">
            <a:spAutoFit/>
          </a:bodyPr>
          <a:lstStyle/>
          <a:p>
            <a:r>
              <a:rPr lang="en-IN" sz="4000" b="1" dirty="0"/>
              <a:t>CALCULATE PROFIT AND LOSS OF SCHOOL</a:t>
            </a:r>
          </a:p>
        </p:txBody>
      </p:sp>
    </p:spTree>
    <p:extLst>
      <p:ext uri="{BB962C8B-B14F-4D97-AF65-F5344CB8AC3E}">
        <p14:creationId xmlns:p14="http://schemas.microsoft.com/office/powerpoint/2010/main" val="4199018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3AC21-1A51-0849-7ADE-2D58760F2C29}"/>
              </a:ext>
            </a:extLst>
          </p:cNvPr>
          <p:cNvSpPr>
            <a:spLocks noGrp="1"/>
          </p:cNvSpPr>
          <p:nvPr>
            <p:ph type="title"/>
          </p:nvPr>
        </p:nvSpPr>
        <p:spPr>
          <a:xfrm>
            <a:off x="503583" y="1053182"/>
            <a:ext cx="8761413" cy="706964"/>
          </a:xfrm>
        </p:spPr>
        <p:txBody>
          <a:bodyPr>
            <a:normAutofit fontScale="90000"/>
          </a:bodyPr>
          <a:lstStyle/>
          <a:p>
            <a:r>
              <a:rPr lang="en-IN" dirty="0">
                <a:latin typeface="Times New Roman" panose="02020603050405020304" pitchFamily="18" charset="0"/>
                <a:cs typeface="Times New Roman" panose="02020603050405020304" pitchFamily="18" charset="0"/>
              </a:rPr>
              <a:t>CONCLUSION:</a:t>
            </a:r>
            <a:br>
              <a:rPr lang="en-IN" dirty="0"/>
            </a:br>
            <a:endParaRPr lang="en-US" dirty="0"/>
          </a:p>
        </p:txBody>
      </p:sp>
      <p:sp>
        <p:nvSpPr>
          <p:cNvPr id="3" name="Content Placeholder 2">
            <a:extLst>
              <a:ext uri="{FF2B5EF4-FFF2-40B4-BE49-F238E27FC236}">
                <a16:creationId xmlns:a16="http://schemas.microsoft.com/office/drawing/2014/main" id="{1A3BDD8C-AADE-8C96-3550-F83A9BD68DB4}"/>
              </a:ext>
            </a:extLst>
          </p:cNvPr>
          <p:cNvSpPr>
            <a:spLocks noGrp="1"/>
          </p:cNvSpPr>
          <p:nvPr>
            <p:ph idx="1"/>
          </p:nvPr>
        </p:nvSpPr>
        <p:spPr>
          <a:xfrm>
            <a:off x="503583" y="2603500"/>
            <a:ext cx="11092069" cy="3416300"/>
          </a:xfrm>
        </p:spPr>
        <p:txBody>
          <a:bodyPr>
            <a:normAutofit/>
          </a:bodyPr>
          <a:lstStyle/>
          <a:p>
            <a:r>
              <a:rPr lang="en-IN" sz="2400" dirty="0">
                <a:latin typeface="Times New Roman" panose="02020603050405020304" pitchFamily="18" charset="0"/>
                <a:cs typeface="Times New Roman" panose="02020603050405020304" pitchFamily="18" charset="0"/>
              </a:rPr>
              <a:t>	Using the java code and database computerized school management system process is performed. </a:t>
            </a:r>
          </a:p>
          <a:p>
            <a:r>
              <a:rPr lang="en-IN" sz="2400" dirty="0">
                <a:latin typeface="Times New Roman" panose="02020603050405020304" pitchFamily="18" charset="0"/>
                <a:cs typeface="Times New Roman" panose="02020603050405020304" pitchFamily="18" charset="0"/>
              </a:rPr>
              <a:t> All information stored in the database with help of this admin can perform all the operations.</a:t>
            </a:r>
          </a:p>
          <a:p>
            <a:r>
              <a:rPr lang="en-IN" sz="2400" dirty="0">
                <a:latin typeface="Times New Roman" panose="02020603050405020304" pitchFamily="18" charset="0"/>
                <a:cs typeface="Times New Roman" panose="02020603050405020304" pitchFamily="18" charset="0"/>
              </a:rPr>
              <a:t>Finally with a secured </a:t>
            </a:r>
            <a:r>
              <a:rPr lang="en-IN" dirty="0">
                <a:latin typeface="Times New Roman" panose="02020603050405020304" pitchFamily="18" charset="0"/>
                <a:cs typeface="Times New Roman" panose="02020603050405020304" pitchFamily="18" charset="0"/>
              </a:rPr>
              <a:t>connection</a:t>
            </a:r>
            <a:r>
              <a:rPr lang="en-IN" sz="2400" dirty="0">
                <a:latin typeface="Times New Roman" panose="02020603050405020304" pitchFamily="18" charset="0"/>
                <a:cs typeface="Times New Roman" panose="02020603050405020304" pitchFamily="18" charset="0"/>
              </a:rPr>
              <a:t> the </a:t>
            </a:r>
            <a:r>
              <a:rPr lang="en-IN" dirty="0">
                <a:latin typeface="Times New Roman" panose="02020603050405020304" pitchFamily="18" charset="0"/>
                <a:cs typeface="Times New Roman" panose="02020603050405020304" pitchFamily="18" charset="0"/>
              </a:rPr>
              <a:t>school is managed</a:t>
            </a:r>
            <a:r>
              <a:rPr lang="en-IN" sz="2400" dirty="0">
                <a:latin typeface="Times New Roman" panose="02020603050405020304" pitchFamily="18" charset="0"/>
                <a:cs typeface="Times New Roman" panose="02020603050405020304" pitchFamily="18" charset="0"/>
              </a:rPr>
              <a:t> successfully without any interruptions.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6048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0D038-28B5-1F37-3D69-D1D2EBF32ABE}"/>
              </a:ext>
            </a:extLst>
          </p:cNvPr>
          <p:cNvSpPr>
            <a:spLocks noGrp="1"/>
          </p:cNvSpPr>
          <p:nvPr>
            <p:ph type="title"/>
          </p:nvPr>
        </p:nvSpPr>
        <p:spPr>
          <a:xfrm>
            <a:off x="1493276" y="205409"/>
            <a:ext cx="10018713" cy="1752599"/>
          </a:xfrm>
        </p:spPr>
        <p:txBody>
          <a:bodyPr/>
          <a:lstStyle/>
          <a:p>
            <a:r>
              <a:rPr lang="en-IN" dirty="0">
                <a:latin typeface="Times New Roman" panose="02020603050405020304" pitchFamily="18" charset="0"/>
                <a:cs typeface="Times New Roman" panose="02020603050405020304" pitchFamily="18" charset="0"/>
              </a:rPr>
              <a:t>CONTENTS: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792C6D6-16F6-3A87-893E-6FFCED3578B5}"/>
              </a:ext>
            </a:extLst>
          </p:cNvPr>
          <p:cNvSpPr>
            <a:spLocks noGrp="1"/>
          </p:cNvSpPr>
          <p:nvPr>
            <p:ph idx="1"/>
          </p:nvPr>
        </p:nvSpPr>
        <p:spPr>
          <a:xfrm>
            <a:off x="2535519" y="1685366"/>
            <a:ext cx="8825659" cy="4592852"/>
          </a:xfrm>
        </p:spPr>
        <p:txBody>
          <a:bodyPr>
            <a:normAutofit lnSpcReduction="10000"/>
          </a:bodyPr>
          <a:lstStyle/>
          <a:p>
            <a:pPr lvl="1">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Introduction</a:t>
            </a:r>
          </a:p>
          <a:p>
            <a:pPr lvl="1">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Main class</a:t>
            </a:r>
          </a:p>
          <a:p>
            <a:pPr lvl="2">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Student Process</a:t>
            </a:r>
          </a:p>
          <a:p>
            <a:pPr lvl="2">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Teacher Process</a:t>
            </a:r>
          </a:p>
          <a:p>
            <a:pPr lvl="2">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Calculate profit and loss of school process</a:t>
            </a:r>
          </a:p>
          <a:p>
            <a:pPr lvl="1">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School Database connection class</a:t>
            </a:r>
          </a:p>
          <a:p>
            <a:pPr lvl="1">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Student process class</a:t>
            </a:r>
          </a:p>
          <a:p>
            <a:pPr lvl="1">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Teacher process class</a:t>
            </a:r>
          </a:p>
          <a:p>
            <a:pPr lvl="1">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Conclusion</a:t>
            </a:r>
          </a:p>
          <a:p>
            <a:endParaRPr lang="en-IN" dirty="0"/>
          </a:p>
        </p:txBody>
      </p:sp>
    </p:spTree>
    <p:extLst>
      <p:ext uri="{BB962C8B-B14F-4D97-AF65-F5344CB8AC3E}">
        <p14:creationId xmlns:p14="http://schemas.microsoft.com/office/powerpoint/2010/main" val="1377404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00FBA-66AD-B4CE-186F-333B056CF299}"/>
              </a:ext>
            </a:extLst>
          </p:cNvPr>
          <p:cNvSpPr>
            <a:spLocks noGrp="1"/>
          </p:cNvSpPr>
          <p:nvPr>
            <p:ph type="title"/>
          </p:nvPr>
        </p:nvSpPr>
        <p:spPr/>
        <p:txBody>
          <a:bodyPr/>
          <a:lstStyle/>
          <a:p>
            <a:r>
              <a:rPr lang="en-IN" dirty="0"/>
              <a:t>INTRODUCTION:</a:t>
            </a:r>
            <a:endParaRPr lang="en-US" dirty="0"/>
          </a:p>
        </p:txBody>
      </p:sp>
      <p:sp>
        <p:nvSpPr>
          <p:cNvPr id="3" name="Content Placeholder 2">
            <a:extLst>
              <a:ext uri="{FF2B5EF4-FFF2-40B4-BE49-F238E27FC236}">
                <a16:creationId xmlns:a16="http://schemas.microsoft.com/office/drawing/2014/main" id="{5FA7D281-2AB9-25B7-F03C-0F94C67D1C4C}"/>
              </a:ext>
            </a:extLst>
          </p:cNvPr>
          <p:cNvSpPr>
            <a:spLocks noGrp="1"/>
          </p:cNvSpPr>
          <p:nvPr>
            <p:ph idx="1"/>
          </p:nvPr>
        </p:nvSpPr>
        <p:spPr>
          <a:xfrm>
            <a:off x="1819835" y="1918251"/>
            <a:ext cx="10133728" cy="3801231"/>
          </a:xfrm>
        </p:spPr>
        <p:txBody>
          <a:bodyPr>
            <a:normAutofit fontScale="92500" lnSpcReduction="20000"/>
          </a:bodyPr>
          <a:lstStyle/>
          <a:p>
            <a:r>
              <a:rPr lang="en-IN" sz="2400" dirty="0">
                <a:latin typeface="Times New Roman" panose="02020603050405020304" pitchFamily="18" charset="0"/>
                <a:cs typeface="Times New Roman" panose="02020603050405020304" pitchFamily="18" charset="0"/>
              </a:rPr>
              <a:t>In this </a:t>
            </a:r>
            <a:r>
              <a:rPr lang="en-IN" dirty="0">
                <a:latin typeface="Times New Roman" panose="02020603050405020304" pitchFamily="18" charset="0"/>
                <a:cs typeface="Times New Roman" panose="02020603050405020304" pitchFamily="18" charset="0"/>
              </a:rPr>
              <a:t>school management</a:t>
            </a:r>
            <a:r>
              <a:rPr lang="en-IN" sz="2400" dirty="0">
                <a:latin typeface="Times New Roman" panose="02020603050405020304" pitchFamily="18" charset="0"/>
                <a:cs typeface="Times New Roman" panose="02020603050405020304" pitchFamily="18" charset="0"/>
              </a:rPr>
              <a:t> system computerized system is used to store and retrieve the information about </a:t>
            </a:r>
            <a:r>
              <a:rPr lang="en-IN" dirty="0">
                <a:latin typeface="Times New Roman" panose="02020603050405020304" pitchFamily="18" charset="0"/>
                <a:cs typeface="Times New Roman" panose="02020603050405020304" pitchFamily="18" charset="0"/>
              </a:rPr>
              <a:t>students,</a:t>
            </a:r>
            <a:r>
              <a:rPr lang="en-IN" sz="2400" dirty="0">
                <a:latin typeface="Times New Roman" panose="02020603050405020304" pitchFamily="18" charset="0"/>
                <a:cs typeface="Times New Roman" panose="02020603050405020304" pitchFamily="18" charset="0"/>
              </a:rPr>
              <a:t> teachers, and also total earnings of the school. This software has three parts. One is the owner who handles school and </a:t>
            </a:r>
            <a:r>
              <a:rPr lang="en-IN" dirty="0">
                <a:latin typeface="Times New Roman" panose="02020603050405020304" pitchFamily="18" charset="0"/>
                <a:cs typeface="Times New Roman" panose="02020603050405020304" pitchFamily="18" charset="0"/>
              </a:rPr>
              <a:t>student teachers</a:t>
            </a:r>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Admin can able choose login, </a:t>
            </a:r>
            <a:r>
              <a:rPr lang="en-IN" dirty="0">
                <a:latin typeface="Times New Roman" panose="02020603050405020304" pitchFamily="18" charset="0"/>
                <a:cs typeface="Times New Roman" panose="02020603050405020304" pitchFamily="18" charset="0"/>
              </a:rPr>
              <a:t>and perform Data Manipulation Language(DML)</a:t>
            </a:r>
            <a:r>
              <a:rPr lang="en-IN" sz="2400" dirty="0">
                <a:latin typeface="Times New Roman" panose="02020603050405020304" pitchFamily="18" charset="0"/>
                <a:cs typeface="Times New Roman" panose="02020603050405020304" pitchFamily="18" charset="0"/>
              </a:rPr>
              <a:t> operations. Admin can able see how many </a:t>
            </a:r>
            <a:r>
              <a:rPr lang="en-IN" dirty="0">
                <a:latin typeface="Times New Roman" panose="02020603050405020304" pitchFamily="18" charset="0"/>
                <a:cs typeface="Times New Roman" panose="02020603050405020304" pitchFamily="18" charset="0"/>
              </a:rPr>
              <a:t>students</a:t>
            </a:r>
            <a:r>
              <a:rPr lang="en-IN" sz="2400" dirty="0">
                <a:latin typeface="Times New Roman" panose="02020603050405020304" pitchFamily="18" charset="0"/>
                <a:cs typeface="Times New Roman" panose="02020603050405020304" pitchFamily="18" charset="0"/>
              </a:rPr>
              <a:t> are </a:t>
            </a:r>
            <a:r>
              <a:rPr lang="en-IN" dirty="0">
                <a:latin typeface="Times New Roman" panose="02020603050405020304" pitchFamily="18" charset="0"/>
                <a:cs typeface="Times New Roman" panose="02020603050405020304" pitchFamily="18" charset="0"/>
              </a:rPr>
              <a:t>in the school</a:t>
            </a:r>
            <a:r>
              <a:rPr lang="en-IN" sz="2400" dirty="0">
                <a:latin typeface="Times New Roman" panose="02020603050405020304" pitchFamily="18" charset="0"/>
                <a:cs typeface="Times New Roman" panose="02020603050405020304" pitchFamily="18" charset="0"/>
              </a:rPr>
              <a:t> including the all data. If the admin wants a particular </a:t>
            </a:r>
            <a:r>
              <a:rPr lang="en-IN" dirty="0">
                <a:latin typeface="Times New Roman" panose="02020603050405020304" pitchFamily="18" charset="0"/>
                <a:cs typeface="Times New Roman" panose="02020603050405020304" pitchFamily="18" charset="0"/>
              </a:rPr>
              <a:t>id</a:t>
            </a:r>
            <a:r>
              <a:rPr lang="en-IN" sz="2400" dirty="0">
                <a:latin typeface="Times New Roman" panose="02020603050405020304" pitchFamily="18" charset="0"/>
                <a:cs typeface="Times New Roman" panose="02020603050405020304" pitchFamily="18" charset="0"/>
              </a:rPr>
              <a:t> number and some details to be updated then it can be done.</a:t>
            </a:r>
          </a:p>
        </p:txBody>
      </p:sp>
    </p:spTree>
    <p:extLst>
      <p:ext uri="{BB962C8B-B14F-4D97-AF65-F5344CB8AC3E}">
        <p14:creationId xmlns:p14="http://schemas.microsoft.com/office/powerpoint/2010/main" val="457605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20627-E4B6-9421-93F1-4DC3523EDAD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MAIN CLASS: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90CCB23-71C2-5A05-919F-6C9C3986562D}"/>
              </a:ext>
            </a:extLst>
          </p:cNvPr>
          <p:cNvSpPr>
            <a:spLocks noGrp="1"/>
          </p:cNvSpPr>
          <p:nvPr>
            <p:ph idx="1"/>
          </p:nvPr>
        </p:nvSpPr>
        <p:spPr>
          <a:xfrm>
            <a:off x="1694329" y="2203176"/>
            <a:ext cx="10327732" cy="3874895"/>
          </a:xfrm>
        </p:spPr>
        <p:txBody>
          <a:bodyPr>
            <a:normAutofit fontScale="85000" lnSpcReduction="10000"/>
          </a:bodyPr>
          <a:lstStyle/>
          <a:p>
            <a:r>
              <a:rPr lang="en-IN" sz="2400" dirty="0">
                <a:latin typeface="Times New Roman" panose="02020603050405020304" pitchFamily="18" charset="0"/>
                <a:cs typeface="Times New Roman" panose="02020603050405020304" pitchFamily="18" charset="0"/>
              </a:rPr>
              <a:t> In this main class looks like the first page of the </a:t>
            </a:r>
            <a:r>
              <a:rPr lang="en-IN" dirty="0">
                <a:latin typeface="Times New Roman" panose="02020603050405020304" pitchFamily="18" charset="0"/>
                <a:cs typeface="Times New Roman" panose="02020603050405020304" pitchFamily="18" charset="0"/>
              </a:rPr>
              <a:t>school management</a:t>
            </a:r>
            <a:r>
              <a:rPr lang="en-IN" sz="2400" dirty="0">
                <a:latin typeface="Times New Roman" panose="02020603050405020304" pitchFamily="18" charset="0"/>
                <a:cs typeface="Times New Roman" panose="02020603050405020304" pitchFamily="18" charset="0"/>
              </a:rPr>
              <a:t> system online </a:t>
            </a:r>
            <a:r>
              <a:rPr lang="en-IN" dirty="0">
                <a:latin typeface="Times New Roman" panose="02020603050405020304" pitchFamily="18" charset="0"/>
                <a:cs typeface="Times New Roman" panose="02020603050405020304" pitchFamily="18" charset="0"/>
              </a:rPr>
              <a:t>login</a:t>
            </a:r>
            <a:r>
              <a:rPr lang="en-IN" sz="2400" dirty="0">
                <a:latin typeface="Times New Roman" panose="02020603050405020304" pitchFamily="18" charset="0"/>
                <a:cs typeface="Times New Roman" panose="02020603050405020304" pitchFamily="18" charset="0"/>
              </a:rPr>
              <a:t> page.</a:t>
            </a:r>
          </a:p>
          <a:p>
            <a:r>
              <a:rPr lang="en-IN" sz="2400" b="1" i="1" dirty="0">
                <a:latin typeface="Times New Roman" panose="02020603050405020304" pitchFamily="18" charset="0"/>
                <a:cs typeface="Times New Roman" panose="02020603050405020304" pitchFamily="18" charset="0"/>
              </a:rPr>
              <a:t>ADMIN LOGIN: </a:t>
            </a:r>
            <a:r>
              <a:rPr lang="en-IN" sz="2400" dirty="0">
                <a:latin typeface="Times New Roman" panose="02020603050405020304" pitchFamily="18" charset="0"/>
                <a:cs typeface="Times New Roman" panose="02020603050405020304" pitchFamily="18" charset="0"/>
              </a:rPr>
              <a:t>Already the user name and password are set by using this whenever the admin login using that username and password it will check both the information’s correct or not. If both the information are the same means login operation is successful. Otherwise, it will show which information is incorrect.</a:t>
            </a:r>
            <a:endParaRPr lang="en-US"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It will give the choice like </a:t>
            </a:r>
            <a:r>
              <a:rPr lang="en-IN" dirty="0">
                <a:latin typeface="Times New Roman" panose="02020603050405020304" pitchFamily="18" charset="0"/>
                <a:cs typeface="Times New Roman" panose="02020603050405020304" pitchFamily="18" charset="0"/>
              </a:rPr>
              <a:t>Student, Teacher and Calculate profit and loss of the school</a:t>
            </a:r>
            <a:r>
              <a:rPr lang="en-IN" sz="2400"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5243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ED415-3E36-8120-6500-4179D5632317}"/>
              </a:ext>
            </a:extLst>
          </p:cNvPr>
          <p:cNvSpPr>
            <a:spLocks noGrp="1"/>
          </p:cNvSpPr>
          <p:nvPr>
            <p:ph type="title"/>
          </p:nvPr>
        </p:nvSpPr>
        <p:spPr>
          <a:xfrm>
            <a:off x="1457417" y="138953"/>
            <a:ext cx="10018713" cy="1752599"/>
          </a:xfrm>
        </p:spPr>
        <p:txBody>
          <a:bodyPr/>
          <a:lstStyle/>
          <a:p>
            <a:r>
              <a:rPr lang="en-IN" sz="3200" dirty="0">
                <a:latin typeface="Times New Roman" panose="02020603050405020304" pitchFamily="18" charset="0"/>
                <a:cs typeface="Times New Roman" panose="02020603050405020304" pitchFamily="18" charset="0"/>
              </a:rPr>
              <a:t>SCHOOL DATABASE CONNECTION CLASS:</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BBD0B01-A4DE-C735-9173-E224C35AF892}"/>
              </a:ext>
            </a:extLst>
          </p:cNvPr>
          <p:cNvSpPr>
            <a:spLocks noGrp="1"/>
          </p:cNvSpPr>
          <p:nvPr>
            <p:ph idx="1"/>
          </p:nvPr>
        </p:nvSpPr>
        <p:spPr>
          <a:xfrm>
            <a:off x="1457417" y="1568823"/>
            <a:ext cx="10734583" cy="5289177"/>
          </a:xfrm>
        </p:spPr>
        <p:txBody>
          <a:bodyPr>
            <a:normAutofit fontScale="85000" lnSpcReduction="10000"/>
          </a:bodyPr>
          <a:lstStyle/>
          <a:p>
            <a:r>
              <a:rPr lang="en-IN" sz="2400" dirty="0">
                <a:latin typeface="Times New Roman" panose="02020603050405020304" pitchFamily="18" charset="0"/>
                <a:cs typeface="Times New Roman" panose="02020603050405020304" pitchFamily="18" charset="0"/>
              </a:rPr>
              <a:t>In this class we are connecting the eclipse and MySQL software for the operations. We are making the connections to java code and SQL query. </a:t>
            </a:r>
          </a:p>
          <a:p>
            <a:r>
              <a:rPr lang="en-IN" sz="2400" dirty="0">
                <a:latin typeface="Times New Roman" panose="02020603050405020304" pitchFamily="18" charset="0"/>
                <a:cs typeface="Times New Roman" panose="02020603050405020304" pitchFamily="18" charset="0"/>
              </a:rPr>
              <a:t>For that connection: driver="</a:t>
            </a:r>
            <a:r>
              <a:rPr lang="en-IN" sz="2400" dirty="0" err="1">
                <a:latin typeface="Times New Roman" panose="02020603050405020304" pitchFamily="18" charset="0"/>
                <a:cs typeface="Times New Roman" panose="02020603050405020304" pitchFamily="18" charset="0"/>
              </a:rPr>
              <a:t>com.mysql.cj.jdbc.Driver</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Here we are loading the driver in the pom.xml file after that it will create the dependency.</a:t>
            </a:r>
          </a:p>
          <a:p>
            <a:r>
              <a:rPr lang="en-US" sz="2400" dirty="0" err="1">
                <a:latin typeface="Times New Roman" panose="02020603050405020304" pitchFamily="18" charset="0"/>
                <a:cs typeface="Times New Roman" panose="02020603050405020304" pitchFamily="18" charset="0"/>
              </a:rPr>
              <a:t>url</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jdbc:mysql</a:t>
            </a:r>
            <a:r>
              <a:rPr lang="en-US" sz="2400" dirty="0">
                <a:latin typeface="Times New Roman" panose="02020603050405020304" pitchFamily="18" charset="0"/>
                <a:cs typeface="Times New Roman" panose="02020603050405020304" pitchFamily="18" charset="0"/>
              </a:rPr>
              <a:t>://localhost:3306/</a:t>
            </a:r>
            <a:r>
              <a:rPr lang="en-IN" sz="1800" dirty="0" err="1">
                <a:solidFill>
                  <a:srgbClr val="2A00FF"/>
                </a:solidFill>
                <a:latin typeface="Consolas" panose="020B0609020204030204" pitchFamily="49" charset="0"/>
              </a:rPr>
              <a:t>school_management_system</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This URL gives the path to connect the eclipse with MySQL. The host is a localhost and the port number 3306 is used here. And after that, the project name is given.</a:t>
            </a:r>
          </a:p>
          <a:p>
            <a:r>
              <a:rPr lang="en-US" sz="2400" dirty="0">
                <a:latin typeface="Times New Roman" panose="02020603050405020304" pitchFamily="18" charset="0"/>
                <a:cs typeface="Times New Roman" panose="02020603050405020304" pitchFamily="18" charset="0"/>
              </a:rPr>
              <a:t>After this URL the user name and password for that local host we need to give.</a:t>
            </a:r>
          </a:p>
          <a:p>
            <a:r>
              <a:rPr lang="en-US" sz="2400" dirty="0">
                <a:latin typeface="Times New Roman" panose="02020603050405020304" pitchFamily="18" charset="0"/>
                <a:cs typeface="Times New Roman" panose="02020603050405020304" pitchFamily="18" charset="0"/>
              </a:rPr>
              <a:t>Then the </a:t>
            </a:r>
            <a:r>
              <a:rPr lang="en-US" sz="2400" dirty="0" err="1">
                <a:latin typeface="Times New Roman" panose="02020603050405020304" pitchFamily="18" charset="0"/>
                <a:cs typeface="Times New Roman" panose="02020603050405020304" pitchFamily="18" charset="0"/>
              </a:rPr>
              <a:t>forName</a:t>
            </a:r>
            <a:r>
              <a:rPr lang="en-US" sz="2400" dirty="0">
                <a:latin typeface="Times New Roman" panose="02020603050405020304" pitchFamily="18" charset="0"/>
                <a:cs typeface="Times New Roman" panose="02020603050405020304" pitchFamily="18" charset="0"/>
              </a:rPr>
              <a:t> method is used to load the drive at the runtime dynamically.</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0920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173A8-ED38-33CF-060F-5A8A9ED7FD3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Student Process class</a:t>
            </a:r>
            <a:endParaRPr lang="en-US" dirty="0"/>
          </a:p>
        </p:txBody>
      </p:sp>
      <p:sp>
        <p:nvSpPr>
          <p:cNvPr id="3" name="Content Placeholder 2">
            <a:extLst>
              <a:ext uri="{FF2B5EF4-FFF2-40B4-BE49-F238E27FC236}">
                <a16:creationId xmlns:a16="http://schemas.microsoft.com/office/drawing/2014/main" id="{02A301CB-E843-3908-1F04-C84A3F6B5272}"/>
              </a:ext>
            </a:extLst>
          </p:cNvPr>
          <p:cNvSpPr>
            <a:spLocks noGrp="1"/>
          </p:cNvSpPr>
          <p:nvPr>
            <p:ph idx="1"/>
          </p:nvPr>
        </p:nvSpPr>
        <p:spPr>
          <a:xfrm>
            <a:off x="1837765" y="2213113"/>
            <a:ext cx="9658643" cy="4387920"/>
          </a:xfrm>
        </p:spPr>
        <p:txBody>
          <a:bodyPr>
            <a:noAutofit/>
          </a:bodyPr>
          <a:lstStyle/>
          <a:p>
            <a:r>
              <a:rPr lang="en-IN" b="1" dirty="0">
                <a:latin typeface="Times New Roman" panose="02020603050405020304" pitchFamily="18" charset="0"/>
                <a:cs typeface="Times New Roman" panose="02020603050405020304" pitchFamily="18" charset="0"/>
              </a:rPr>
              <a:t>ADMIN CAN PERFORM</a:t>
            </a:r>
            <a:r>
              <a:rPr lang="en-IN" sz="2400" b="1" dirty="0">
                <a:latin typeface="Times New Roman" panose="02020603050405020304" pitchFamily="18" charset="0"/>
                <a:cs typeface="Times New Roman" panose="02020603050405020304" pitchFamily="18" charset="0"/>
              </a:rPr>
              <a:t>: </a:t>
            </a:r>
          </a:p>
          <a:p>
            <a:pPr lvl="1">
              <a:lnSpc>
                <a:spcPts val="2100"/>
              </a:lnSpc>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Display </a:t>
            </a:r>
          </a:p>
          <a:p>
            <a:pPr lvl="1">
              <a:lnSpc>
                <a:spcPts val="2100"/>
              </a:lnSpc>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Insert  </a:t>
            </a:r>
          </a:p>
          <a:p>
            <a:pPr lvl="1">
              <a:lnSpc>
                <a:spcPts val="2100"/>
              </a:lnSpc>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Update </a:t>
            </a:r>
          </a:p>
          <a:p>
            <a:pPr lvl="1">
              <a:lnSpc>
                <a:spcPts val="2100"/>
              </a:lnSpc>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Delete.</a:t>
            </a:r>
          </a:p>
          <a:p>
            <a:pPr lvl="1">
              <a:lnSpc>
                <a:spcPts val="2100"/>
              </a:lnSpc>
              <a:buFont typeface="Wingdings" panose="05000000000000000000" pitchFamily="2" charset="2"/>
              <a:buChar char="§"/>
            </a:pPr>
            <a:r>
              <a:rPr lang="en-IN" sz="2800" dirty="0" err="1">
                <a:latin typeface="Times New Roman" panose="02020603050405020304" pitchFamily="18" charset="0"/>
                <a:cs typeface="Times New Roman" panose="02020603050405020304" pitchFamily="18" charset="0"/>
              </a:rPr>
              <a:t>Feespaid</a:t>
            </a:r>
            <a:endParaRPr lang="en-IN" sz="2800" dirty="0">
              <a:latin typeface="Times New Roman" panose="02020603050405020304" pitchFamily="18" charset="0"/>
              <a:cs typeface="Times New Roman" panose="02020603050405020304" pitchFamily="18" charset="0"/>
            </a:endParaRPr>
          </a:p>
          <a:p>
            <a:r>
              <a:rPr lang="en-IN" b="1" i="1" dirty="0">
                <a:latin typeface="Times New Roman" panose="02020603050405020304" pitchFamily="18" charset="0"/>
                <a:cs typeface="Times New Roman" panose="02020603050405020304" pitchFamily="18" charset="0"/>
              </a:rPr>
              <a:t>ADMIN CREATES</a:t>
            </a:r>
            <a:r>
              <a:rPr lang="en-IN" sz="24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This admin database creation and tables creation is performed in the back-end process.</a:t>
            </a:r>
          </a:p>
        </p:txBody>
      </p:sp>
    </p:spTree>
    <p:extLst>
      <p:ext uri="{BB962C8B-B14F-4D97-AF65-F5344CB8AC3E}">
        <p14:creationId xmlns:p14="http://schemas.microsoft.com/office/powerpoint/2010/main" val="649261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84C0D1-2843-2C77-0FEE-C41265B2A316}"/>
              </a:ext>
            </a:extLst>
          </p:cNvPr>
          <p:cNvSpPr>
            <a:spLocks noGrp="1"/>
          </p:cNvSpPr>
          <p:nvPr>
            <p:ph idx="1"/>
          </p:nvPr>
        </p:nvSpPr>
        <p:spPr>
          <a:xfrm>
            <a:off x="1667435" y="889065"/>
            <a:ext cx="10596283" cy="5968935"/>
          </a:xfrm>
        </p:spPr>
        <p:txBody>
          <a:bodyPr>
            <a:noAutofit/>
          </a:bodyPr>
          <a:lstStyle/>
          <a:p>
            <a:r>
              <a:rPr lang="en-IN" sz="2400" b="1" i="1" dirty="0">
                <a:latin typeface="Times New Roman" panose="02020603050405020304" pitchFamily="18" charset="0"/>
                <a:cs typeface="Times New Roman" panose="02020603050405020304" pitchFamily="18" charset="0"/>
              </a:rPr>
              <a:t>STUDENT DISPLAY: </a:t>
            </a:r>
            <a:r>
              <a:rPr lang="en-IN" sz="2400" dirty="0">
                <a:latin typeface="Times New Roman" panose="02020603050405020304" pitchFamily="18" charset="0"/>
                <a:cs typeface="Times New Roman" panose="02020603050405020304" pitchFamily="18" charset="0"/>
              </a:rPr>
              <a:t>In this process, the admin can able to see how many students are there in the school.</a:t>
            </a:r>
          </a:p>
          <a:p>
            <a:r>
              <a:rPr lang="en-IN" b="1" i="1" dirty="0">
                <a:latin typeface="Times New Roman" panose="02020603050405020304" pitchFamily="18" charset="0"/>
                <a:cs typeface="Times New Roman" panose="02020603050405020304" pitchFamily="18" charset="0"/>
              </a:rPr>
              <a:t>STUDENT ADD: </a:t>
            </a:r>
            <a:r>
              <a:rPr lang="en-IN" dirty="0">
                <a:latin typeface="Times New Roman" panose="02020603050405020304" pitchFamily="18" charset="0"/>
                <a:cs typeface="Times New Roman" panose="02020603050405020304" pitchFamily="18" charset="0"/>
              </a:rPr>
              <a:t>In this process, the admin can add new students to their school.</a:t>
            </a:r>
          </a:p>
          <a:p>
            <a:r>
              <a:rPr lang="en-IN" b="1" i="1" dirty="0">
                <a:latin typeface="Times New Roman" panose="02020603050405020304" pitchFamily="18" charset="0"/>
                <a:cs typeface="Times New Roman" panose="02020603050405020304" pitchFamily="18" charset="0"/>
              </a:rPr>
              <a:t>STUDENT DELETE</a:t>
            </a:r>
            <a:r>
              <a:rPr lang="en-IN" dirty="0">
                <a:latin typeface="Times New Roman" panose="02020603050405020304" pitchFamily="18" charset="0"/>
                <a:cs typeface="Times New Roman" panose="02020603050405020304" pitchFamily="18" charset="0"/>
              </a:rPr>
              <a:t>: In this process, the admin can delete student details from their school</a:t>
            </a:r>
          </a:p>
          <a:p>
            <a:r>
              <a:rPr lang="en-IN" b="1" i="1" dirty="0">
                <a:latin typeface="Times New Roman" panose="02020603050405020304" pitchFamily="18" charset="0"/>
                <a:cs typeface="Times New Roman" panose="02020603050405020304" pitchFamily="18" charset="0"/>
              </a:rPr>
              <a:t>STUDENT UPDATE</a:t>
            </a:r>
            <a:r>
              <a:rPr lang="en-IN" dirty="0">
                <a:latin typeface="Times New Roman" panose="02020603050405020304" pitchFamily="18" charset="0"/>
                <a:cs typeface="Times New Roman" panose="02020603050405020304" pitchFamily="18" charset="0"/>
              </a:rPr>
              <a:t>: In this process, the admin can update student details.</a:t>
            </a:r>
          </a:p>
          <a:p>
            <a:r>
              <a:rPr lang="en-IN" b="1" i="1" dirty="0">
                <a:latin typeface="Times New Roman" panose="02020603050405020304" pitchFamily="18" charset="0"/>
                <a:cs typeface="Times New Roman" panose="02020603050405020304" pitchFamily="18" charset="0"/>
              </a:rPr>
              <a:t>STUDENT FEES PAID</a:t>
            </a:r>
            <a:r>
              <a:rPr lang="en-IN" dirty="0">
                <a:latin typeface="Times New Roman" panose="02020603050405020304" pitchFamily="18" charset="0"/>
                <a:cs typeface="Times New Roman" panose="02020603050405020304" pitchFamily="18" charset="0"/>
              </a:rPr>
              <a:t>: In this total fees paid by students.</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5413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64F9A4-46C6-CFE5-6752-5A9F28B24DEE}"/>
              </a:ext>
            </a:extLst>
          </p:cNvPr>
          <p:cNvSpPr>
            <a:spLocks noGrp="1"/>
          </p:cNvSpPr>
          <p:nvPr>
            <p:ph idx="1"/>
          </p:nvPr>
        </p:nvSpPr>
        <p:spPr>
          <a:xfrm>
            <a:off x="1237128" y="2146300"/>
            <a:ext cx="10464541" cy="4711700"/>
          </a:xfrm>
        </p:spPr>
        <p:txBody>
          <a:bodyPr>
            <a:noAutofit/>
          </a:bodyPr>
          <a:lstStyle/>
          <a:p>
            <a:pPr lvl="1">
              <a:lnSpc>
                <a:spcPts val="2100"/>
              </a:lnSpc>
            </a:pPr>
            <a:r>
              <a:rPr lang="en-IN" sz="2800" b="1" dirty="0">
                <a:latin typeface="Times New Roman" panose="02020603050405020304" pitchFamily="18" charset="0"/>
                <a:cs typeface="Times New Roman" panose="02020603050405020304" pitchFamily="18" charset="0"/>
              </a:rPr>
              <a:t>ADMIN CAN PERFORM</a:t>
            </a:r>
            <a:r>
              <a:rPr lang="en-IN" sz="2400" b="1" dirty="0">
                <a:latin typeface="Times New Roman" panose="02020603050405020304" pitchFamily="18" charset="0"/>
                <a:cs typeface="Times New Roman" panose="02020603050405020304" pitchFamily="18" charset="0"/>
              </a:rPr>
              <a:t>: </a:t>
            </a:r>
          </a:p>
          <a:p>
            <a:pPr marL="457200" lvl="1" indent="0">
              <a:lnSpc>
                <a:spcPts val="2100"/>
              </a:lnSpc>
              <a:buNone/>
            </a:pPr>
            <a:endParaRPr lang="en-IN" sz="2400" dirty="0">
              <a:latin typeface="Times New Roman" panose="02020603050405020304" pitchFamily="18" charset="0"/>
              <a:cs typeface="Times New Roman" panose="02020603050405020304" pitchFamily="18" charset="0"/>
            </a:endParaRPr>
          </a:p>
          <a:p>
            <a:pPr lvl="1">
              <a:lnSpc>
                <a:spcPts val="21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Display </a:t>
            </a:r>
          </a:p>
          <a:p>
            <a:pPr lvl="1">
              <a:lnSpc>
                <a:spcPts val="21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Insert  </a:t>
            </a:r>
          </a:p>
          <a:p>
            <a:pPr lvl="1">
              <a:lnSpc>
                <a:spcPts val="21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Update </a:t>
            </a:r>
          </a:p>
          <a:p>
            <a:pPr lvl="1">
              <a:lnSpc>
                <a:spcPts val="21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Delete.</a:t>
            </a:r>
          </a:p>
          <a:p>
            <a:pPr lvl="1">
              <a:lnSpc>
                <a:spcPts val="2100"/>
              </a:lnSpc>
              <a:buFont typeface="Wingdings" panose="05000000000000000000" pitchFamily="2" charset="2"/>
              <a:buChar char="§"/>
            </a:pPr>
            <a:r>
              <a:rPr lang="en-IN" sz="2400" dirty="0" err="1">
                <a:latin typeface="Times New Roman" panose="02020603050405020304" pitchFamily="18" charset="0"/>
                <a:cs typeface="Times New Roman" panose="02020603050405020304" pitchFamily="18" charset="0"/>
              </a:rPr>
              <a:t>Salarypaid</a:t>
            </a:r>
            <a:endParaRPr lang="en-IN" sz="2400" dirty="0">
              <a:latin typeface="Times New Roman" panose="02020603050405020304" pitchFamily="18" charset="0"/>
              <a:cs typeface="Times New Roman" panose="02020603050405020304" pitchFamily="18" charset="0"/>
            </a:endParaRPr>
          </a:p>
          <a:p>
            <a:pPr marL="457200" lvl="1" indent="0">
              <a:buNone/>
            </a:pPr>
            <a:r>
              <a:rPr lang="en-IN" sz="2800" b="1" i="1" dirty="0">
                <a:latin typeface="Times New Roman" panose="02020603050405020304" pitchFamily="18" charset="0"/>
                <a:cs typeface="Times New Roman" panose="02020603050405020304" pitchFamily="18" charset="0"/>
              </a:rPr>
              <a:t>ADMIN CREATES</a:t>
            </a:r>
            <a:r>
              <a:rPr lang="en-IN" sz="20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This admin create table is performed in the back-end process.</a:t>
            </a:r>
          </a:p>
          <a:p>
            <a:pPr marL="457200" lvl="1" indent="0">
              <a:buNone/>
            </a:pPr>
            <a:endParaRPr lang="en-IN" sz="24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FA09BD9-F42F-4035-5C32-D6438605AD38}"/>
              </a:ext>
            </a:extLst>
          </p:cNvPr>
          <p:cNvSpPr txBox="1"/>
          <p:nvPr/>
        </p:nvSpPr>
        <p:spPr>
          <a:xfrm>
            <a:off x="2142564" y="981635"/>
            <a:ext cx="8444753" cy="1323439"/>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TEACHER PROCESS CLASS</a:t>
            </a:r>
          </a:p>
          <a:p>
            <a:endParaRPr lang="en-IN" sz="4000" dirty="0"/>
          </a:p>
        </p:txBody>
      </p:sp>
    </p:spTree>
    <p:extLst>
      <p:ext uri="{BB962C8B-B14F-4D97-AF65-F5344CB8AC3E}">
        <p14:creationId xmlns:p14="http://schemas.microsoft.com/office/powerpoint/2010/main" val="1100808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F2D21-216E-846D-47D7-17400F9C4A1F}"/>
              </a:ext>
            </a:extLst>
          </p:cNvPr>
          <p:cNvSpPr>
            <a:spLocks noGrp="1"/>
          </p:cNvSpPr>
          <p:nvPr>
            <p:ph idx="1"/>
          </p:nvPr>
        </p:nvSpPr>
        <p:spPr>
          <a:xfrm>
            <a:off x="1344706" y="717176"/>
            <a:ext cx="10300447" cy="5154706"/>
          </a:xfrm>
        </p:spPr>
        <p:txBody>
          <a:bodyPr>
            <a:noAutofit/>
          </a:bodyPr>
          <a:lstStyle/>
          <a:p>
            <a:r>
              <a:rPr lang="en-IN" b="1" i="1" dirty="0">
                <a:latin typeface="Times New Roman" panose="02020603050405020304" pitchFamily="18" charset="0"/>
                <a:cs typeface="Times New Roman" panose="02020603050405020304" pitchFamily="18" charset="0"/>
              </a:rPr>
              <a:t>TEACHER</a:t>
            </a:r>
            <a:r>
              <a:rPr lang="en-IN" sz="2400" b="1" i="1" dirty="0">
                <a:latin typeface="Times New Roman" panose="02020603050405020304" pitchFamily="18" charset="0"/>
                <a:cs typeface="Times New Roman" panose="02020603050405020304" pitchFamily="18" charset="0"/>
              </a:rPr>
              <a:t> DISPLAY: </a:t>
            </a:r>
            <a:r>
              <a:rPr lang="en-IN" sz="2400" dirty="0">
                <a:latin typeface="Times New Roman" panose="02020603050405020304" pitchFamily="18" charset="0"/>
                <a:cs typeface="Times New Roman" panose="02020603050405020304" pitchFamily="18" charset="0"/>
              </a:rPr>
              <a:t>In this process, the admin can able to see how many teachers are there in the school.</a:t>
            </a:r>
          </a:p>
          <a:p>
            <a:r>
              <a:rPr lang="en-IN" b="1" i="1" dirty="0">
                <a:latin typeface="Times New Roman" panose="02020603050405020304" pitchFamily="18" charset="0"/>
                <a:cs typeface="Times New Roman" panose="02020603050405020304" pitchFamily="18" charset="0"/>
              </a:rPr>
              <a:t>TEACHER ADD: </a:t>
            </a:r>
            <a:r>
              <a:rPr lang="en-IN" dirty="0">
                <a:latin typeface="Times New Roman" panose="02020603050405020304" pitchFamily="18" charset="0"/>
                <a:cs typeface="Times New Roman" panose="02020603050405020304" pitchFamily="18" charset="0"/>
              </a:rPr>
              <a:t>In this process, the admin can add a new teacher to their school.</a:t>
            </a:r>
          </a:p>
          <a:p>
            <a:r>
              <a:rPr lang="en-IN" b="1" i="1" dirty="0">
                <a:latin typeface="Times New Roman" panose="02020603050405020304" pitchFamily="18" charset="0"/>
                <a:cs typeface="Times New Roman" panose="02020603050405020304" pitchFamily="18" charset="0"/>
              </a:rPr>
              <a:t>TEACHER DELETE</a:t>
            </a:r>
            <a:r>
              <a:rPr lang="en-IN" dirty="0">
                <a:latin typeface="Times New Roman" panose="02020603050405020304" pitchFamily="18" charset="0"/>
                <a:cs typeface="Times New Roman" panose="02020603050405020304" pitchFamily="18" charset="0"/>
              </a:rPr>
              <a:t>: In this process, the admin can delete teacher details from their school</a:t>
            </a:r>
          </a:p>
          <a:p>
            <a:r>
              <a:rPr lang="en-IN" b="1" i="1" dirty="0">
                <a:latin typeface="Times New Roman" panose="02020603050405020304" pitchFamily="18" charset="0"/>
                <a:cs typeface="Times New Roman" panose="02020603050405020304" pitchFamily="18" charset="0"/>
              </a:rPr>
              <a:t>TEACHER UPDATE</a:t>
            </a:r>
            <a:r>
              <a:rPr lang="en-IN" dirty="0">
                <a:latin typeface="Times New Roman" panose="02020603050405020304" pitchFamily="18" charset="0"/>
                <a:cs typeface="Times New Roman" panose="02020603050405020304" pitchFamily="18" charset="0"/>
              </a:rPr>
              <a:t>: In this process, the admin can update teacher details.</a:t>
            </a:r>
          </a:p>
          <a:p>
            <a:r>
              <a:rPr lang="en-IN" b="1" i="1" dirty="0">
                <a:latin typeface="Times New Roman" panose="02020603050405020304" pitchFamily="18" charset="0"/>
                <a:cs typeface="Times New Roman" panose="02020603050405020304" pitchFamily="18" charset="0"/>
              </a:rPr>
              <a:t>TEACHER SALARY PAID</a:t>
            </a:r>
            <a:r>
              <a:rPr lang="en-IN" dirty="0">
                <a:latin typeface="Times New Roman" panose="02020603050405020304" pitchFamily="18" charset="0"/>
                <a:cs typeface="Times New Roman" panose="02020603050405020304" pitchFamily="18" charset="0"/>
              </a:rPr>
              <a:t>: In this total salary paid to teachers.</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6193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TM04033925[[fn=Droplet]]</Template>
  <TotalTime>275</TotalTime>
  <Words>692</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Consolas</vt:lpstr>
      <vt:lpstr>Times New Roman</vt:lpstr>
      <vt:lpstr>Tw Cen MT</vt:lpstr>
      <vt:lpstr>Wingdings</vt:lpstr>
      <vt:lpstr>Droplet</vt:lpstr>
      <vt:lpstr>CORE JAVA PROJECT</vt:lpstr>
      <vt:lpstr>CONTENTS:</vt:lpstr>
      <vt:lpstr>INTRODUCTION:</vt:lpstr>
      <vt:lpstr>MAIN CLASS:</vt:lpstr>
      <vt:lpstr>SCHOOL DATABASE CONNECTION CLASS:</vt:lpstr>
      <vt:lpstr>Student Process class</vt:lpstr>
      <vt:lpstr>PowerPoint Presentation</vt:lpstr>
      <vt:lpstr>PowerPoint Presentation</vt:lpstr>
      <vt:lpstr>PowerPoint Presentation</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 PROJECT</dc:title>
  <dc:creator>lokeshwari sekar</dc:creator>
  <cp:lastModifiedBy>Saraswathi L</cp:lastModifiedBy>
  <cp:revision>16</cp:revision>
  <dcterms:created xsi:type="dcterms:W3CDTF">2022-05-02T00:18:32Z</dcterms:created>
  <dcterms:modified xsi:type="dcterms:W3CDTF">2022-10-04T09:03:22Z</dcterms:modified>
</cp:coreProperties>
</file>