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Montserrat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Arimo" charset="0"/>
      <p:regular r:id="rId18"/>
    </p:embeddedFont>
    <p:embeddedFont>
      <p:font typeface="Ebrima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7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7675" y="3086100"/>
            <a:ext cx="11296650" cy="3333750"/>
          </a:xfrm>
          <a:custGeom>
            <a:avLst/>
            <a:gdLst/>
            <a:ahLst/>
            <a:cxnLst/>
            <a:rect l="l" t="t" r="r" b="b"/>
            <a:pathLst>
              <a:path w="11296650" h="3333750">
                <a:moveTo>
                  <a:pt x="0" y="0"/>
                </a:moveTo>
                <a:lnTo>
                  <a:pt x="11296650" y="0"/>
                </a:lnTo>
                <a:lnTo>
                  <a:pt x="11296650" y="3333750"/>
                </a:lnTo>
                <a:lnTo>
                  <a:pt x="0" y="3333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67000" y="762000"/>
            <a:ext cx="7014845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20"/>
              </a:lnSpc>
            </a:pPr>
            <a:r>
              <a:rPr lang="en-US" sz="3230" spc="-9" dirty="0" smtClean="0">
                <a:solidFill>
                  <a:srgbClr val="1482AC"/>
                </a:solidFill>
                <a:latin typeface="Montserrat" panose="00000500000000000000"/>
              </a:rPr>
              <a:t> </a:t>
            </a:r>
            <a:r>
              <a:rPr lang="en-US" sz="4000" b="1" spc="-9" dirty="0" smtClean="0">
                <a:solidFill>
                  <a:srgbClr val="1482AC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sz="3230" spc="-9" dirty="0" smtClean="0">
                <a:solidFill>
                  <a:srgbClr val="1482AC"/>
                </a:solidFill>
                <a:latin typeface="Montserrat" panose="00000500000000000000"/>
              </a:rPr>
              <a:t> </a:t>
            </a:r>
            <a:r>
              <a:rPr lang="en-US" sz="4000" spc="-9" dirty="0" smtClean="0">
                <a:solidFill>
                  <a:srgbClr val="1482AC"/>
                </a:solidFill>
                <a:latin typeface="Times New Roman" pitchFamily="18" charset="0"/>
                <a:cs typeface="Times New Roman" pitchFamily="18" charset="0"/>
              </a:rPr>
              <a:t>Aeronautical</a:t>
            </a:r>
            <a:r>
              <a:rPr lang="en-US" sz="3230" spc="-9" dirty="0" smtClean="0">
                <a:solidFill>
                  <a:srgbClr val="1482AC"/>
                </a:solidFill>
                <a:latin typeface="Montserrat" panose="00000500000000000000"/>
              </a:rPr>
              <a:t> </a:t>
            </a:r>
            <a:r>
              <a:rPr lang="en-US" sz="3230" spc="-9" dirty="0" err="1" smtClean="0">
                <a:solidFill>
                  <a:srgbClr val="1482AC"/>
                </a:solidFill>
                <a:latin typeface="Montserrat" panose="00000500000000000000"/>
              </a:rPr>
              <a:t>occurences</a:t>
            </a:r>
            <a:endParaRPr lang="en-US" sz="3230" spc="-9" dirty="0">
              <a:solidFill>
                <a:srgbClr val="1482AC"/>
              </a:solidFill>
              <a:latin typeface="Montserrat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1573" y="4644990"/>
            <a:ext cx="5281517" cy="923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</a:p>
          <a:p>
            <a:pPr algn="l">
              <a:lnSpc>
                <a:spcPts val="2400"/>
              </a:lnSpc>
            </a:pPr>
            <a:r>
              <a:rPr 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sz="2025" spc="-6" dirty="0" err="1" smtClean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M.Andi</a:t>
            </a:r>
            <a:r>
              <a:rPr lang="en-US" sz="2025" spc="-6" dirty="0" smtClean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25" spc="-6" dirty="0" err="1" smtClean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Chamy</a:t>
            </a:r>
            <a:r>
              <a:rPr lang="en-US" sz="2025" spc="-6" dirty="0" smtClean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IN" altLang="en-US" sz="2025" spc="-6" dirty="0" err="1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Solamalai</a:t>
            </a:r>
            <a:r>
              <a:rPr lang="en-IN" alt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College</a:t>
            </a:r>
            <a:r>
              <a:rPr lang="en-IN" alt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 of Engineering</a:t>
            </a:r>
            <a:r>
              <a:rPr 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-Civil </a:t>
            </a:r>
            <a:r>
              <a:rPr lang="en-IN" altLang="en-US" sz="2025" spc="-6" dirty="0">
                <a:solidFill>
                  <a:srgbClr val="1482AC"/>
                </a:solidFill>
                <a:latin typeface="Times New Roman" panose="02020603050405020304" charset="0"/>
                <a:cs typeface="Times New Roman" panose="02020603050405020304" charset="0"/>
              </a:rPr>
              <a:t>Engineering</a:t>
            </a:r>
            <a:endParaRPr lang="en-US" sz="2025" spc="-6" dirty="0">
              <a:solidFill>
                <a:srgbClr val="1482A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7067550" cy="658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600" b="1" spc="-11" dirty="0">
                <a:solidFill>
                  <a:srgbClr val="1CADE4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38200" y="1676400"/>
            <a:ext cx="6386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hlinkClick r:id="rId5" action="ppaction://hlinksldjump"/>
              </a:rPr>
              <a:t>https://www.kaggle.com/datasets/afumetto/3dprinter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63746" y="3579752"/>
            <a:ext cx="392785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0"/>
              </a:lnSpc>
            </a:pPr>
            <a:r>
              <a:rPr lang="en-US" sz="4000" b="1" spc="-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sz="4000" b="1" spc="-2" dirty="0">
                <a:solidFill>
                  <a:srgbClr val="002060"/>
                </a:solidFill>
                <a:latin typeface="Montserrat" panose="00000500000000000000"/>
              </a:rPr>
              <a:t>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15035" y="930910"/>
            <a:ext cx="4434205" cy="1267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85"/>
              </a:lnSpc>
            </a:pPr>
            <a:r>
              <a:rPr lang="en-US" sz="2775" spc="-5">
                <a:solidFill>
                  <a:srgbClr val="002060"/>
                </a:solidFill>
                <a:latin typeface="Montserrat" panose="00000500000000000000"/>
              </a:rPr>
              <a:t>OUTLINE</a:t>
            </a:r>
          </a:p>
          <a:p>
            <a:pPr algn="l">
              <a:lnSpc>
                <a:spcPts val="4700"/>
              </a:lnSpc>
            </a:pPr>
            <a:r>
              <a:rPr lang="en-US" sz="1880">
                <a:solidFill>
                  <a:srgbClr val="1CADE4"/>
                </a:solidFill>
                <a:sym typeface="Arimo" panose="020B0604020202020204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0278" y="2393718"/>
            <a:ext cx="132093" cy="3272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0"/>
              </a:lnSpc>
            </a:pPr>
            <a:r>
              <a:rPr lang="en-US" sz="1875">
                <a:solidFill>
                  <a:srgbClr val="1CADE4"/>
                </a:solidFill>
                <a:sym typeface="Arimo" panose="020B0604020202020204"/>
              </a:rPr>
              <a:t>   </a:t>
            </a:r>
          </a:p>
          <a:p>
            <a:pPr algn="l">
              <a:lnSpc>
                <a:spcPts val="3980"/>
              </a:lnSpc>
            </a:pPr>
            <a:r>
              <a:rPr lang="en-US" sz="1875">
                <a:solidFill>
                  <a:srgbClr val="1CADE4"/>
                </a:solidFill>
                <a:sym typeface="Arimo" panose="020B0604020202020204"/>
              </a:rPr>
              <a:t></a:t>
            </a:r>
          </a:p>
          <a:p>
            <a:pPr algn="just">
              <a:lnSpc>
                <a:spcPts val="3680"/>
              </a:lnSpc>
            </a:pPr>
            <a:r>
              <a:rPr lang="en-US" sz="1875">
                <a:solidFill>
                  <a:srgbClr val="1CADE4"/>
                </a:solidFill>
                <a:sym typeface="Arimo" panose="020B0604020202020204"/>
              </a:rPr>
              <a:t> 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7117" y="2057108"/>
            <a:ext cx="3847405" cy="381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Pro</a:t>
            </a:r>
            <a:r>
              <a:rPr lang="en-IN" alt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belm Statement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IN" alt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Pro</a:t>
            </a:r>
            <a:r>
              <a:rPr 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posed Solution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 System Approach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-6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 Algorithm &amp; Deployment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1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Result </a:t>
            </a:r>
          </a:p>
          <a:p>
            <a:pPr marL="342900" indent="-342900" algn="l">
              <a:lnSpc>
                <a:spcPts val="3980"/>
              </a:lnSpc>
              <a:buFont typeface="Arial" panose="020B0604020202020204" pitchFamily="34" charset="0"/>
              <a:buChar char="•"/>
            </a:pPr>
            <a:r>
              <a:rPr lang="en-US" sz="2025" spc="4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-4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Future Scope</a:t>
            </a:r>
          </a:p>
          <a:p>
            <a:pPr marL="342900" indent="-342900" algn="l">
              <a:lnSpc>
                <a:spcPts val="3680"/>
              </a:lnSpc>
              <a:buFont typeface="Arial" panose="020B0604020202020204" pitchFamily="34" charset="0"/>
              <a:buChar char="•"/>
            </a:pPr>
            <a:r>
              <a:rPr lang="en-US" sz="2025" spc="4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10767695" cy="71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600" b="1" spc="-11" dirty="0">
                <a:solidFill>
                  <a:srgbClr val="1CADE4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3980" spc="-11" dirty="0">
                <a:solidFill>
                  <a:srgbClr val="1CADE4"/>
                </a:solidFill>
                <a:latin typeface="Montserrat" panose="00000500000000000000"/>
              </a:rPr>
              <a:t> STATEMENT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86435" y="1600200"/>
            <a:ext cx="10215880" cy="13388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This dataset comes from research by Civil Engineering department.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The aim of the study is to </a:t>
            </a:r>
            <a:r>
              <a:rPr lang="en-US" dirty="0" err="1" smtClean="0">
                <a:latin typeface="Times New Roman" panose="02020603050405020304" charset="0"/>
                <a:cs typeface="Times New Roman" panose="02020603050405020304" charset="0"/>
              </a:rPr>
              <a:t>determine.</a:t>
            </a:r>
            <a:r>
              <a:rPr lang="en-US" dirty="0" err="1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study seeks to improve aviation safety by understanding patterns and contributing factors across a wide range of aeronautical occurrences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10452735" cy="71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600" b="1" spc="-11" dirty="0">
                <a:solidFill>
                  <a:srgbClr val="1CADE4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sz="3980" spc="-11" dirty="0">
                <a:solidFill>
                  <a:srgbClr val="1CADE4"/>
                </a:solidFill>
                <a:latin typeface="Montserrat" panose="00000500000000000000"/>
              </a:rPr>
              <a:t> SOLUTION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09600" y="1752600"/>
            <a:ext cx="3975100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Setting Parameters: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0000"/>
              </a:lnSpc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5943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1.Data </a:t>
            </a:r>
            <a:r>
              <a:rPr lang="en-US" b="1" dirty="0" smtClean="0"/>
              <a:t>Collection and </a:t>
            </a:r>
            <a:r>
              <a:rPr lang="en-US" b="1" dirty="0" smtClean="0"/>
              <a:t>Aggregation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2.Data </a:t>
            </a:r>
            <a:r>
              <a:rPr lang="en-US" b="1" dirty="0" smtClean="0"/>
              <a:t>Cleaning and Quality </a:t>
            </a:r>
            <a:r>
              <a:rPr lang="en-US" b="1" dirty="0" smtClean="0"/>
              <a:t>Assurance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3.Exploratory </a:t>
            </a:r>
            <a:r>
              <a:rPr lang="en-US" b="1" dirty="0" smtClean="0"/>
              <a:t>Data Analysis (EDA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4.Risk </a:t>
            </a:r>
            <a:r>
              <a:rPr lang="en-US" b="1" dirty="0" smtClean="0"/>
              <a:t>Factor </a:t>
            </a:r>
            <a:r>
              <a:rPr lang="en-US" b="1" dirty="0" smtClean="0"/>
              <a:t>Identification</a:t>
            </a:r>
          </a:p>
          <a:p>
            <a:endParaRPr lang="en-US" dirty="0" smtClean="0"/>
          </a:p>
          <a:p>
            <a:r>
              <a:rPr lang="en-US" b="1" dirty="0" smtClean="0"/>
              <a:t>5.Root </a:t>
            </a:r>
            <a:r>
              <a:rPr lang="en-US" b="1" dirty="0" smtClean="0"/>
              <a:t>Cause </a:t>
            </a:r>
            <a:r>
              <a:rPr lang="en-US" b="1" dirty="0" smtClean="0"/>
              <a:t>Analysis</a:t>
            </a:r>
          </a:p>
          <a:p>
            <a:endParaRPr lang="en-US" dirty="0" smtClean="0"/>
          </a:p>
          <a:p>
            <a:r>
              <a:rPr lang="en-US" b="1" dirty="0" smtClean="0"/>
              <a:t>6.Safety </a:t>
            </a:r>
            <a:r>
              <a:rPr lang="en-US" b="1" dirty="0" smtClean="0"/>
              <a:t>Enhancements and </a:t>
            </a:r>
            <a:r>
              <a:rPr lang="en-US" b="1" dirty="0" smtClean="0"/>
              <a:t>Recommendations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7.Continuous </a:t>
            </a:r>
            <a:r>
              <a:rPr lang="en-US" b="1" dirty="0" smtClean="0"/>
              <a:t>Monitoring and Feedback </a:t>
            </a:r>
            <a:r>
              <a:rPr lang="en-US" b="1" dirty="0" smtClean="0"/>
              <a:t>Loop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3" y="464925"/>
            <a:ext cx="5216995" cy="663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0"/>
              </a:lnSpc>
            </a:pPr>
            <a:r>
              <a:rPr lang="en-US" sz="3600" spc="-11" dirty="0">
                <a:solidFill>
                  <a:srgbClr val="1CADE4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3980" spc="-11" dirty="0">
                <a:solidFill>
                  <a:srgbClr val="1CADE4"/>
                </a:solidFill>
                <a:latin typeface="Montserrat" panose="00000500000000000000"/>
              </a:rPr>
              <a:t> </a:t>
            </a:r>
            <a:r>
              <a:rPr lang="en-US" sz="3600" b="1" spc="-11" dirty="0">
                <a:solidFill>
                  <a:srgbClr val="1CADE4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29235" y="1828800"/>
            <a:ext cx="10259060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Building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the proposed solution would involve a combination of data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processing,feature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engineering,and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machine learning. Here are the key system and library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requriements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algn="just"/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1900" b="1" dirty="0">
                <a:latin typeface="Times New Roman" panose="02020603050405020304" charset="0"/>
                <a:cs typeface="Times New Roman" panose="02020603050405020304" charset="0"/>
              </a:rPr>
              <a:t>System Requirements:</a:t>
            </a:r>
          </a:p>
          <a:p>
            <a:pPr algn="just"/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30000"/>
              </a:lnSpc>
            </a:pP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1.Hardaware: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 A computer with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sufficent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processing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power,perferably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wwith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multiple cores or a GPU for faster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traning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of machine learning models.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Adequate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RAm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to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handke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the size of the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saraset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and computational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requriments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</a:pP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2. Software: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An operating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syatem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compatible with the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requrired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machine learning libraries(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eg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.,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Windowa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=s, </a:t>
            </a:r>
            <a:r>
              <a:rPr lang="en-IN" altLang="en-US" dirty="0" err="1">
                <a:latin typeface="Times New Roman" panose="02020603050405020304" charset="0"/>
                <a:cs typeface="Times New Roman" panose="02020603050405020304" charset="0"/>
              </a:rPr>
              <a:t>linux,macsOS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).</a:t>
            </a:r>
          </a:p>
          <a:p>
            <a:pPr marL="285750" indent="-285750" algn="just">
              <a:lnSpc>
                <a:spcPct val="130000"/>
              </a:lnSpc>
            </a:pP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5800" y="538162"/>
            <a:ext cx="10849610" cy="71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600" b="1" spc="-11" dirty="0">
                <a:solidFill>
                  <a:srgbClr val="1CADE4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3980" spc="-11" dirty="0">
                <a:solidFill>
                  <a:srgbClr val="1CADE4"/>
                </a:solidFill>
                <a:latin typeface="Montserrat" panose="00000500000000000000"/>
              </a:rPr>
              <a:t> &amp; DEPLOYMENT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85800" y="2057400"/>
            <a:ext cx="45370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pc="-9" dirty="0" smtClean="0">
                <a:solidFill>
                  <a:srgbClr val="1482AC"/>
                </a:solidFill>
                <a:latin typeface="Montserrat" panose="00000500000000000000"/>
              </a:rPr>
              <a:t>Total Aeronautical </a:t>
            </a:r>
            <a:r>
              <a:rPr lang="en-US" spc="-9" dirty="0" err="1" smtClean="0">
                <a:solidFill>
                  <a:srgbClr val="1482AC"/>
                </a:solidFill>
                <a:latin typeface="Montserrat" panose="00000500000000000000"/>
              </a:rPr>
              <a:t>Occurances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3620" y="2667000"/>
            <a:ext cx="1006475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smtClean="0"/>
              <a:t>Total Aeronautical Occurrences</a:t>
            </a:r>
            <a:r>
              <a:rPr lang="en-US" dirty="0" smtClean="0"/>
              <a:t> refer to a broad category of events and incidents related to aviation. These occurrences encompass both accidents and incidents, with the primary focus on safety analysis and improvement.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62000" y="3962400"/>
            <a:ext cx="922020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Categories of 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Occurrences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:</a:t>
            </a:r>
          </a:p>
          <a:p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/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System/Component Failure or Malfunction (Non-</a:t>
            </a:r>
            <a:r>
              <a:rPr lang="en-US" b="1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Powerplant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) (SCF-NP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)</a:t>
            </a:r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/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Loss of Control-</a:t>
            </a:r>
            <a:r>
              <a:rPr lang="en-US" b="1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Inflight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(LOC-I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)</a:t>
            </a:r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/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Controlled Flight Into or Toward Terrain (CFIT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)</a:t>
            </a:r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/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Collision with Obstacle(s) During Take-off and Landing (CTOL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)</a:t>
            </a:r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6054090" cy="658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600" b="1" spc="-11">
                <a:solidFill>
                  <a:srgbClr val="1CADE4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pic>
        <p:nvPicPr>
          <p:cNvPr id="5122" name="Picture 2" descr="https://storage.googleapis.com/kagglesdsdata/datasets/3589618/6246959/src-files/modelo_dados.png?X-Goog-Algorithm=GOOG4-RSA-SHA256&amp;X-Goog-Credential=gcp-kaggle-com%40kaggle-161607.iam.gserviceaccount.com%2F20240406%2Fauto%2Fstorage%2Fgoog4_request&amp;X-Goog-Date=20240406T070316Z&amp;X-Goog-Expires=259200&amp;X-Goog-SignedHeaders=host&amp;X-Goog-Signature=6a77411482e0ae736d280c4e19e80726430d540fcdda28e010f042b1508e90e79f12784677dc00d1769525746e2ab6b3d7bf9f1e55f890f5f4f4045ce21c1658a76cfbb01fd58724a7be06a37a2e0fdae7108aa5db34f41c2de3f3b37bb8735cc2fe112164fb2b1c508ba6472963689c05023c2f9c2ea4143a4bd9c23b6e9db0740aa8f79d020413e24bc31f7b9157e18457e47397aaf6d9600cf5f983d468fe4b5cf0467262b265031a2123937e43c07ba018d8f0fb53a190da7c2721c7f41c3fed88e1e625d1b7bf623a05ced81c0d58df3618c4c5ade3137a44b363ccfc036324dd46e4049a715bc9039d8ea3b48c3516b32f7373cb5ea2adcd15d71b3c4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447800"/>
            <a:ext cx="7848600" cy="4585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3100" y="523240"/>
            <a:ext cx="6903085" cy="1382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0" spc="-11" dirty="0">
                <a:solidFill>
                  <a:srgbClr val="1CADE4"/>
                </a:solidFill>
                <a:latin typeface="Montserrat" panose="00000500000000000000"/>
              </a:rPr>
              <a:t>CONCLUSION</a:t>
            </a:r>
          </a:p>
          <a:p>
            <a:pPr algn="l">
              <a:lnSpc>
                <a:spcPts val="5575"/>
              </a:lnSpc>
            </a:pPr>
            <a:endParaRPr lang="en-US" sz="3980" spc="-11" dirty="0">
              <a:latin typeface="Montserrat" panose="0000050000000000000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752600"/>
            <a:ext cx="10162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>This help make the world run smoother by designing new and safe technology for everyday people to use.</a:t>
            </a:r>
          </a:p>
          <a:p>
            <a:r>
              <a:rPr lang="en-US" dirty="0" smtClean="0"/>
              <a:t> </a:t>
            </a:r>
            <a:r>
              <a:rPr lang="en-US" dirty="0" smtClean="0"/>
              <a:t> Almost everyone will  fly on an airplane at some </a:t>
            </a:r>
            <a:r>
              <a:rPr lang="en-US" dirty="0" err="1" smtClean="0"/>
              <a:t>poit</a:t>
            </a:r>
            <a:r>
              <a:rPr lang="en-US" dirty="0" smtClean="0"/>
              <a:t> in their life and some people even fly </a:t>
            </a:r>
            <a:r>
              <a:rPr lang="en-US" dirty="0" smtClean="0"/>
              <a:t>everyday.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172" y="393697"/>
            <a:ext cx="11423647" cy="222247"/>
          </a:xfrm>
          <a:custGeom>
            <a:avLst/>
            <a:gdLst/>
            <a:ahLst/>
            <a:cxnLst/>
            <a:rect l="l" t="t" r="r" b="b"/>
            <a:pathLst>
              <a:path w="11423647" h="222247">
                <a:moveTo>
                  <a:pt x="0" y="0"/>
                </a:moveTo>
                <a:lnTo>
                  <a:pt x="11423647" y="0"/>
                </a:lnTo>
                <a:lnTo>
                  <a:pt x="11423647" y="222247"/>
                </a:lnTo>
                <a:lnTo>
                  <a:pt x="0" y="22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87025" y="6438900"/>
            <a:ext cx="1123950" cy="361950"/>
          </a:xfrm>
          <a:custGeom>
            <a:avLst/>
            <a:gdLst/>
            <a:ahLst/>
            <a:cxnLst/>
            <a:rect l="l" t="t" r="r" b="b"/>
            <a:pathLst>
              <a:path w="1123950" h="361950">
                <a:moveTo>
                  <a:pt x="0" y="0"/>
                </a:moveTo>
                <a:lnTo>
                  <a:pt x="1123950" y="0"/>
                </a:lnTo>
                <a:lnTo>
                  <a:pt x="1123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28015" y="772795"/>
            <a:ext cx="7649845" cy="550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5"/>
              </a:lnSpc>
            </a:pPr>
            <a:r>
              <a:rPr lang="en-US" sz="3600" b="1" spc="-9" dirty="0">
                <a:solidFill>
                  <a:srgbClr val="1CADE4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25830" y="1981200"/>
            <a:ext cx="8910320" cy="7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The future aeronautical is new propulsion systems , advanced lightweight materials and cutting  edge aerodynamic designs.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280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Montserrat</vt:lpstr>
      <vt:lpstr>Times New Roman</vt:lpstr>
      <vt:lpstr>Calibri</vt:lpstr>
      <vt:lpstr>Arimo</vt:lpstr>
      <vt:lpstr>Ebrima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mudhalvan.pdf</dc:title>
  <dc:creator>s k</dc:creator>
  <cp:lastModifiedBy>s k</cp:lastModifiedBy>
  <cp:revision>15</cp:revision>
  <dcterms:created xsi:type="dcterms:W3CDTF">2006-08-16T00:00:00Z</dcterms:created>
  <dcterms:modified xsi:type="dcterms:W3CDTF">2024-04-06T22:14:55Z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FA1A6A4E60344ADF99C0B693A41C3160</vt:lpwstr>
  </property>
  <property fmtid="{D5CDD505-2E9C-101B-9397-08002B2CF9AE}" pid="3" name="KSOProductBuildVer">
    <vt:lpwstr>1033-11.2.0.11225</vt:lpwstr>
  </property>
</Properties>
</file>