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259" r:id="rId4"/>
    <p:sldId id="261" r:id="rId5"/>
    <p:sldId id="269" r:id="rId6"/>
    <p:sldId id="27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5" r:id="rId19"/>
    <p:sldId id="284" r:id="rId20"/>
    <p:sldId id="287" r:id="rId21"/>
    <p:sldId id="286" r:id="rId22"/>
    <p:sldId id="263" r:id="rId23"/>
  </p:sldIdLst>
  <p:sldSz cx="12192000" cy="6858000"/>
  <p:notesSz cx="6858000" cy="9144000"/>
  <p:embeddedFontLst>
    <p:embeddedFont>
      <p:font typeface="Montserrat Medium" panose="020B0604020202020204" charset="-52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11">
          <p15:clr>
            <a:srgbClr val="A4A3A4"/>
          </p15:clr>
        </p15:guide>
        <p15:guide id="2" pos="5272">
          <p15:clr>
            <a:srgbClr val="A4A3A4"/>
          </p15:clr>
        </p15:guide>
        <p15:guide id="3" pos="426">
          <p15:clr>
            <a:srgbClr val="9AA0A6"/>
          </p15:clr>
        </p15:guide>
        <p15:guide id="4" orient="horz" pos="425">
          <p15:clr>
            <a:srgbClr val="9AA0A6"/>
          </p15:clr>
        </p15:guide>
        <p15:guide id="5" orient="horz" pos="3895">
          <p15:clr>
            <a:srgbClr val="9AA0A6"/>
          </p15:clr>
        </p15:guide>
        <p15:guide id="6" pos="7226">
          <p15:clr>
            <a:srgbClr val="9AA0A6"/>
          </p15:clr>
        </p15:guide>
        <p15:guide id="7" pos="2835">
          <p15:clr>
            <a:srgbClr val="9AA0A6"/>
          </p15:clr>
        </p15:guide>
        <p15:guide id="8" pos="4025">
          <p15:clr>
            <a:srgbClr val="9AA0A6"/>
          </p15:clr>
        </p15:guide>
        <p15:guide id="9" pos="7680">
          <p15:clr>
            <a:srgbClr val="9AA0A6"/>
          </p15:clr>
        </p15:guide>
        <p15:guide id="10" orient="horz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jsA4MwKDTQYe+CqVL6C6XFql7c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08" y="78"/>
      </p:cViewPr>
      <p:guideLst>
        <p:guide orient="horz" pos="2211"/>
        <p:guide pos="5272"/>
        <p:guide pos="426"/>
        <p:guide orient="horz" pos="425"/>
        <p:guide orient="horz" pos="3895"/>
        <p:guide pos="7226"/>
        <p:guide pos="2835"/>
        <p:guide pos="4025"/>
        <p:guide pos="7680"/>
        <p:guide orient="horz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bdf3fa03e_0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65" name="Google Shape;165;g12bdf3fa03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ef7c4f35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12ef7c4f354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12ef7c4f354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1887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ef7c4f35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12ef7c4f354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12ef7c4f354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9316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ef7c4f35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12ef7c4f354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12ef7c4f354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4651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ef7c4f35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12ef7c4f354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12ef7c4f354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129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ef7c4f35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12ef7c4f354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12ef7c4f354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3255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ef7c4f35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12ef7c4f354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12ef7c4f354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7673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ef7c4f35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12ef7c4f354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12ef7c4f354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9580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ef7c4f35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12ef7c4f354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12ef7c4f354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657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ef7c4f35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12ef7c4f354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12ef7c4f354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2684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ef7c4f35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12ef7c4f354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12ef7c4f354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2248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ef7c4f3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2ef7c4f35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g12ef7c4f35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ef7c4f35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12ef7c4f354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5" name="Google Shape;205;g12ef7c4f354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5823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c4ad956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11c4ad95615_0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g11c4ad95615_0_1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21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ef7c4f35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12ef7c4f354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12ef7c4f354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ef7c4f35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12ef7c4f354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12ef7c4f354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5830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ef7c4f35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12ef7c4f354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12ef7c4f354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388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ef7c4f35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12ef7c4f354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12ef7c4f354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6093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ef7c4f35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12ef7c4f354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12ef7c4f354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2313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ef7c4f35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12ef7c4f354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12ef7c4f354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4515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ef7c4f35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12ef7c4f354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12ef7c4f354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362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2bdf3fa03e_0_103"/>
          <p:cNvSpPr txBox="1">
            <a:spLocks noGrp="1"/>
          </p:cNvSpPr>
          <p:nvPr>
            <p:ph type="title"/>
          </p:nvPr>
        </p:nvSpPr>
        <p:spPr>
          <a:xfrm>
            <a:off x="415599" y="593368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g12bdf3fa03e_0_103"/>
          <p:cNvSpPr txBox="1">
            <a:spLocks noGrp="1"/>
          </p:cNvSpPr>
          <p:nvPr>
            <p:ph type="body" idx="1"/>
          </p:nvPr>
        </p:nvSpPr>
        <p:spPr>
          <a:xfrm>
            <a:off x="415599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g12bdf3fa03e_0_103"/>
          <p:cNvSpPr txBox="1">
            <a:spLocks noGrp="1"/>
          </p:cNvSpPr>
          <p:nvPr>
            <p:ph type="sldNum" idx="12"/>
          </p:nvPr>
        </p:nvSpPr>
        <p:spPr>
          <a:xfrm>
            <a:off x="11579127" y="6267759"/>
            <a:ext cx="4491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100"/>
              <a:buFont typeface="Arial"/>
              <a:buNone/>
              <a:defRPr sz="1300" b="0" i="0" u="none" strike="noStrike" cap="non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100"/>
              <a:buFont typeface="Arial"/>
              <a:buNone/>
              <a:defRPr sz="1300" b="0" i="0" u="none" strike="noStrike" cap="non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100"/>
              <a:buFont typeface="Arial"/>
              <a:buNone/>
              <a:defRPr sz="1300" b="0" i="0" u="none" strike="noStrike" cap="non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100"/>
              <a:buFont typeface="Arial"/>
              <a:buNone/>
              <a:defRPr sz="1300" b="0" i="0" u="none" strike="noStrike" cap="non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100"/>
              <a:buFont typeface="Arial"/>
              <a:buNone/>
              <a:defRPr sz="1300" b="0" i="0" u="none" strike="noStrike" cap="non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100"/>
              <a:buFont typeface="Arial"/>
              <a:buNone/>
              <a:defRPr sz="1300" b="0" i="0" u="none" strike="noStrike" cap="non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100"/>
              <a:buFont typeface="Arial"/>
              <a:buNone/>
              <a:defRPr sz="1300" b="0" i="0" u="none" strike="noStrike" cap="non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100"/>
              <a:buFont typeface="Arial"/>
              <a:buNone/>
              <a:defRPr sz="1300" b="0" i="0" u="none" strike="noStrike" cap="non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100"/>
              <a:buFont typeface="Arial"/>
              <a:buNone/>
              <a:defRPr sz="1300" b="0" i="0" u="none" strike="noStrike" cap="non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bdf3fa03e_0_15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12bdf3fa03e_0_15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5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g12bdf3fa03e_0_15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3" name="Google Shape;73;g12bdf3fa03e_0_1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g12bdf3fa03e_0_1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12bdf3fa03e_0_1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bdf3fa03e_0_1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g12bdf3fa03e_0_164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g12bdf3fa03e_0_1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12bdf3fa03e_0_1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g12bdf3fa03e_0_1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bdf3fa03e_0_170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12bdf3fa03e_0_170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g12bdf3fa03e_0_1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g12bdf3fa03e_0_1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g12bdf3fa03e_0_1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2bdf3fa03e_0_10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12bdf3fa03e_0_10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12bdf3fa03e_0_10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12bdf3fa03e_0_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2bdf3fa03e_0_1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2bdf3fa03e_0_1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g12bdf3fa03e_0_1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12bdf3fa03e_0_1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12bdf3fa03e_0_1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2bdf3fa03e_0_1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12bdf3fa03e_0_1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g12bdf3fa03e_0_1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12bdf3fa03e_0_1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12bdf3fa03e_0_1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2bdf3fa03e_0_1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g12bdf3fa03e_0_12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g12bdf3fa03e_0_1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g12bdf3fa03e_0_1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g12bdf3fa03e_0_1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2bdf3fa03e_0_1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g12bdf3fa03e_0_1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g12bdf3fa03e_0_1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g12bdf3fa03e_0_1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g12bdf3fa03e_0_1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g12bdf3fa03e_0_1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2bdf3fa03e_0_1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g12bdf3fa03e_0_13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g12bdf3fa03e_0_13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g12bdf3fa03e_0_13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g12bdf3fa03e_0_13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g12bdf3fa03e_0_1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12bdf3fa03e_0_1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12bdf3fa03e_0_1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bdf3fa03e_0_1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12bdf3fa03e_0_1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g12bdf3fa03e_0_1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bdf3fa03e_0_15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12bdf3fa03e_0_15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5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g12bdf3fa03e_0_15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6" name="Google Shape;66;g12bdf3fa03e_0_1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g12bdf3fa03e_0_1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g12bdf3fa03e_0_1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2bdf3fa03e_0_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12bdf3fa03e_0_9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g12bdf3fa03e_0_9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g12bdf3fa03e_0_9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g12bdf3fa03e_0_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g12bdf3fa03e_0_88" descr="Гео.png"/>
          <p:cNvPicPr preferRelativeResize="0"/>
          <p:nvPr/>
        </p:nvPicPr>
        <p:blipFill rotWithShape="1">
          <a:blip r:embed="rId3">
            <a:alphaModFix/>
          </a:blip>
          <a:srcRect t="11753"/>
          <a:stretch/>
        </p:blipFill>
        <p:spPr>
          <a:xfrm>
            <a:off x="0" y="0"/>
            <a:ext cx="12192001" cy="529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12bdf3fa03e_0_88"/>
          <p:cNvSpPr txBox="1"/>
          <p:nvPr/>
        </p:nvSpPr>
        <p:spPr>
          <a:xfrm>
            <a:off x="6095996" y="5349727"/>
            <a:ext cx="5583600" cy="10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Выполнил: </a:t>
            </a:r>
            <a:r>
              <a:rPr lang="ru-RU" sz="24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Атякшев</a:t>
            </a:r>
            <a:r>
              <a:rPr lang="ru-RU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А.П.</a:t>
            </a:r>
            <a:endParaRPr lang="en-US"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Поток ТП-517</a:t>
            </a:r>
          </a:p>
        </p:txBody>
      </p:sp>
      <p:sp>
        <p:nvSpPr>
          <p:cNvPr id="169" name="Google Shape;169;g12bdf3fa03e_0_88"/>
          <p:cNvSpPr txBox="1"/>
          <p:nvPr/>
        </p:nvSpPr>
        <p:spPr>
          <a:xfrm>
            <a:off x="907981" y="1780982"/>
            <a:ext cx="10324500" cy="11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ru-RU" sz="4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Тестировщик программного обеспечения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2bdf3fa03e_0_88"/>
          <p:cNvSpPr txBox="1"/>
          <p:nvPr/>
        </p:nvSpPr>
        <p:spPr>
          <a:xfrm>
            <a:off x="1254625" y="3184925"/>
            <a:ext cx="95277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700" b="0" i="0" u="none" strike="noStrike" cap="none">
                <a:solidFill>
                  <a:srgbClr val="F19E39"/>
                </a:solidFill>
                <a:latin typeface="Arial"/>
                <a:ea typeface="Arial"/>
                <a:cs typeface="Arial"/>
                <a:sym typeface="Arial"/>
              </a:rPr>
              <a:t>Итоговый проект “</a:t>
            </a:r>
            <a:r>
              <a:rPr lang="ru-RU" sz="2700">
                <a:solidFill>
                  <a:srgbClr val="FF0000"/>
                </a:solidFill>
              </a:rPr>
              <a:t>Комплексное тестирование платформы</a:t>
            </a:r>
            <a:endParaRPr sz="2700">
              <a:solidFill>
                <a:srgbClr val="FF000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700">
                <a:solidFill>
                  <a:srgbClr val="FF0000"/>
                </a:solidFill>
              </a:rPr>
              <a:t> bambleby.ru(qa.neapro.site) </a:t>
            </a:r>
            <a:r>
              <a:rPr lang="ru-RU" sz="2700" b="0" i="0" u="none" strike="noStrike" cap="none">
                <a:solidFill>
                  <a:srgbClr val="F19E39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2bdf3fa03e_0_88"/>
          <p:cNvSpPr txBox="1"/>
          <p:nvPr/>
        </p:nvSpPr>
        <p:spPr>
          <a:xfrm>
            <a:off x="864375" y="613813"/>
            <a:ext cx="9918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ru-RU" sz="19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Программа повышения квалификации</a:t>
            </a:r>
            <a:endParaRPr sz="2300" b="0" i="0" u="none" strike="noStrike" cap="non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2" name="Google Shape;172;g12bdf3fa03e_0_88"/>
          <p:cNvSpPr txBox="1"/>
          <p:nvPr/>
        </p:nvSpPr>
        <p:spPr>
          <a:xfrm>
            <a:off x="5157167" y="6317033"/>
            <a:ext cx="13323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2022 год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2bdf3fa03e_0_88"/>
          <p:cNvSpPr txBox="1"/>
          <p:nvPr/>
        </p:nvSpPr>
        <p:spPr>
          <a:xfrm>
            <a:off x="297000" y="5297125"/>
            <a:ext cx="5319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latin typeface="Calibri"/>
                <a:ea typeface="Calibri"/>
                <a:cs typeface="Calibri"/>
                <a:sym typeface="Calibri"/>
              </a:rPr>
              <a:t>Преподаватель: Гриненко В.В.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ef7c4f354_0_12"/>
          <p:cNvSpPr txBox="1">
            <a:spLocks noGrp="1"/>
          </p:cNvSpPr>
          <p:nvPr>
            <p:ph type="body" idx="1"/>
          </p:nvPr>
        </p:nvSpPr>
        <p:spPr>
          <a:xfrm>
            <a:off x="488272" y="928078"/>
            <a:ext cx="11283518" cy="524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2000" b="0" dirty="0">
                <a:solidFill>
                  <a:srgbClr val="2A2A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Чек лист</a:t>
            </a:r>
            <a:endParaRPr lang="ru-RU" sz="2000" b="0" i="0" dirty="0">
              <a:solidFill>
                <a:srgbClr val="2A2A3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207" name="Google Shape;207;g12ef7c4f354_0_12"/>
          <p:cNvSpPr txBox="1">
            <a:spLocks noGrp="1"/>
          </p:cNvSpPr>
          <p:nvPr>
            <p:ph type="title"/>
          </p:nvPr>
        </p:nvSpPr>
        <p:spPr>
          <a:xfrm>
            <a:off x="488272" y="365125"/>
            <a:ext cx="11283518" cy="562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b="1" i="0" dirty="0">
                <a:solidFill>
                  <a:srgbClr val="2A2A3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Практическая работа №3 «Тестовая документация»</a:t>
            </a:r>
            <a:endParaRPr lang="ru-R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2A2E0C-DB16-4BD4-ADD2-E054009EC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72" y="1555042"/>
            <a:ext cx="11215456" cy="486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94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ef7c4f354_0_12"/>
          <p:cNvSpPr txBox="1">
            <a:spLocks noGrp="1"/>
          </p:cNvSpPr>
          <p:nvPr>
            <p:ph type="body" idx="1"/>
          </p:nvPr>
        </p:nvSpPr>
        <p:spPr>
          <a:xfrm>
            <a:off x="488272" y="928078"/>
            <a:ext cx="11283518" cy="524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2000" b="0" dirty="0">
                <a:solidFill>
                  <a:srgbClr val="2A2A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Тест кейс</a:t>
            </a:r>
            <a:endParaRPr lang="ru-RU" sz="2000" b="0" i="0" dirty="0">
              <a:solidFill>
                <a:srgbClr val="2A2A3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50958A-8EE2-499F-8809-57A1BFB06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215" y="1413009"/>
            <a:ext cx="8957570" cy="5079866"/>
          </a:xfrm>
          <a:prstGeom prst="rect">
            <a:avLst/>
          </a:prstGeom>
        </p:spPr>
      </p:pic>
      <p:sp>
        <p:nvSpPr>
          <p:cNvPr id="207" name="Google Shape;207;g12ef7c4f354_0_12"/>
          <p:cNvSpPr txBox="1">
            <a:spLocks noGrp="1"/>
          </p:cNvSpPr>
          <p:nvPr>
            <p:ph type="title"/>
          </p:nvPr>
        </p:nvSpPr>
        <p:spPr>
          <a:xfrm>
            <a:off x="488272" y="365125"/>
            <a:ext cx="11283518" cy="562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b="1" i="0" dirty="0">
                <a:solidFill>
                  <a:srgbClr val="2A2A3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Практическая работа №3 «Тестовая документация»</a:t>
            </a:r>
            <a:endParaRPr lang="ru-R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554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58F136-8A99-4A96-BACE-6F8D2D08B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334" y="1393592"/>
            <a:ext cx="8907331" cy="5099283"/>
          </a:xfrm>
          <a:prstGeom prst="rect">
            <a:avLst/>
          </a:prstGeom>
        </p:spPr>
      </p:pic>
      <p:sp>
        <p:nvSpPr>
          <p:cNvPr id="208" name="Google Shape;208;g12ef7c4f354_0_12"/>
          <p:cNvSpPr txBox="1">
            <a:spLocks noGrp="1"/>
          </p:cNvSpPr>
          <p:nvPr>
            <p:ph type="body" idx="1"/>
          </p:nvPr>
        </p:nvSpPr>
        <p:spPr>
          <a:xfrm>
            <a:off x="488272" y="928078"/>
            <a:ext cx="11283518" cy="524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2000" b="0" dirty="0">
                <a:solidFill>
                  <a:srgbClr val="2A2A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Тест кейс</a:t>
            </a:r>
            <a:endParaRPr lang="ru-RU" sz="2000" b="0" i="0" dirty="0">
              <a:solidFill>
                <a:srgbClr val="2A2A3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207" name="Google Shape;207;g12ef7c4f354_0_12"/>
          <p:cNvSpPr txBox="1">
            <a:spLocks noGrp="1"/>
          </p:cNvSpPr>
          <p:nvPr>
            <p:ph type="title"/>
          </p:nvPr>
        </p:nvSpPr>
        <p:spPr>
          <a:xfrm>
            <a:off x="488272" y="365125"/>
            <a:ext cx="11283518" cy="562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b="1" i="0" dirty="0">
                <a:solidFill>
                  <a:srgbClr val="2A2A3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Практическая работа №3 «Тестовая документация»</a:t>
            </a:r>
            <a:endParaRPr lang="ru-R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35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ef7c4f354_0_12"/>
          <p:cNvSpPr txBox="1">
            <a:spLocks noGrp="1"/>
          </p:cNvSpPr>
          <p:nvPr>
            <p:ph type="body" idx="1"/>
          </p:nvPr>
        </p:nvSpPr>
        <p:spPr>
          <a:xfrm>
            <a:off x="488272" y="928078"/>
            <a:ext cx="11283518" cy="524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2000" b="0" dirty="0">
                <a:solidFill>
                  <a:srgbClr val="2A2A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Тест кейс</a:t>
            </a:r>
            <a:endParaRPr lang="ru-RU" sz="2000" b="0" i="0" dirty="0">
              <a:solidFill>
                <a:srgbClr val="2A2A3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207" name="Google Shape;207;g12ef7c4f354_0_12"/>
          <p:cNvSpPr txBox="1">
            <a:spLocks noGrp="1"/>
          </p:cNvSpPr>
          <p:nvPr>
            <p:ph type="title"/>
          </p:nvPr>
        </p:nvSpPr>
        <p:spPr>
          <a:xfrm>
            <a:off x="488272" y="365125"/>
            <a:ext cx="11283518" cy="562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b="1" i="0" dirty="0">
                <a:solidFill>
                  <a:srgbClr val="2A2A3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Практическая работа №3 «Тестовая документация»</a:t>
            </a:r>
            <a:endParaRPr lang="ru-R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89BAD1-F16E-404E-80B6-C028AD947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452" y="1397837"/>
            <a:ext cx="9135157" cy="509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6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ef7c4f354_0_12"/>
          <p:cNvSpPr txBox="1">
            <a:spLocks noGrp="1"/>
          </p:cNvSpPr>
          <p:nvPr>
            <p:ph type="body" idx="1"/>
          </p:nvPr>
        </p:nvSpPr>
        <p:spPr>
          <a:xfrm>
            <a:off x="488272" y="928078"/>
            <a:ext cx="11283518" cy="524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2000" b="0" dirty="0">
                <a:solidFill>
                  <a:srgbClr val="2A2A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Баг репорт</a:t>
            </a:r>
            <a:endParaRPr lang="ru-RU" sz="2000" b="0" i="0" dirty="0">
              <a:solidFill>
                <a:srgbClr val="2A2A3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207" name="Google Shape;207;g12ef7c4f354_0_12"/>
          <p:cNvSpPr txBox="1">
            <a:spLocks noGrp="1"/>
          </p:cNvSpPr>
          <p:nvPr>
            <p:ph type="title"/>
          </p:nvPr>
        </p:nvSpPr>
        <p:spPr>
          <a:xfrm>
            <a:off x="488272" y="365125"/>
            <a:ext cx="11283518" cy="562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b="1" i="0" dirty="0">
                <a:solidFill>
                  <a:srgbClr val="2A2A3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Практическая работа №3 «Тестовая документация»</a:t>
            </a:r>
            <a:endParaRPr lang="ru-R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9C923-4888-4A52-AEBC-19D1F0D4C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97" y="1374781"/>
            <a:ext cx="10798206" cy="511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80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ef7c4f354_0_12"/>
          <p:cNvSpPr txBox="1">
            <a:spLocks noGrp="1"/>
          </p:cNvSpPr>
          <p:nvPr>
            <p:ph type="body" idx="1"/>
          </p:nvPr>
        </p:nvSpPr>
        <p:spPr>
          <a:xfrm>
            <a:off x="488272" y="928078"/>
            <a:ext cx="11283518" cy="524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2000" b="0" dirty="0">
                <a:solidFill>
                  <a:srgbClr val="2A2A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Баг репорт</a:t>
            </a:r>
            <a:endParaRPr lang="ru-RU" sz="2000" b="0" i="0" dirty="0">
              <a:solidFill>
                <a:srgbClr val="2A2A3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207" name="Google Shape;207;g12ef7c4f354_0_12"/>
          <p:cNvSpPr txBox="1">
            <a:spLocks noGrp="1"/>
          </p:cNvSpPr>
          <p:nvPr>
            <p:ph type="title"/>
          </p:nvPr>
        </p:nvSpPr>
        <p:spPr>
          <a:xfrm>
            <a:off x="488272" y="365125"/>
            <a:ext cx="11283518" cy="562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b="1" i="0" dirty="0">
                <a:solidFill>
                  <a:srgbClr val="2A2A3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Практическая работа №3 «Тестовая документация»</a:t>
            </a:r>
            <a:endParaRPr lang="ru-R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A0B7E3-D96D-4E41-82A3-6B4B01D93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77" y="1366818"/>
            <a:ext cx="10345445" cy="512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65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42BA5D-200B-4271-A197-3D6D4C43C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72" y="1400493"/>
            <a:ext cx="11215456" cy="5092382"/>
          </a:xfrm>
          <a:prstGeom prst="rect">
            <a:avLst/>
          </a:prstGeom>
        </p:spPr>
      </p:pic>
      <p:sp>
        <p:nvSpPr>
          <p:cNvPr id="208" name="Google Shape;208;g12ef7c4f354_0_12"/>
          <p:cNvSpPr txBox="1">
            <a:spLocks noGrp="1"/>
          </p:cNvSpPr>
          <p:nvPr>
            <p:ph type="body" idx="1"/>
          </p:nvPr>
        </p:nvSpPr>
        <p:spPr>
          <a:xfrm>
            <a:off x="488272" y="928078"/>
            <a:ext cx="11283518" cy="524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2000" b="0" dirty="0">
                <a:solidFill>
                  <a:srgbClr val="2A2A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Отчет</a:t>
            </a:r>
            <a:endParaRPr lang="ru-RU" sz="2000" b="0" i="0" dirty="0">
              <a:solidFill>
                <a:srgbClr val="2A2A3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207" name="Google Shape;207;g12ef7c4f354_0_12"/>
          <p:cNvSpPr txBox="1">
            <a:spLocks noGrp="1"/>
          </p:cNvSpPr>
          <p:nvPr>
            <p:ph type="title"/>
          </p:nvPr>
        </p:nvSpPr>
        <p:spPr>
          <a:xfrm>
            <a:off x="488272" y="365125"/>
            <a:ext cx="11283518" cy="562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b="1" i="0" dirty="0">
                <a:solidFill>
                  <a:srgbClr val="2A2A3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Практическая работа №3 «Тестовая документация»</a:t>
            </a:r>
            <a:endParaRPr lang="ru-R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436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07DBC8-8AA1-4DAF-960C-F00DD9AD9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11" y="1438183"/>
            <a:ext cx="10695978" cy="5054692"/>
          </a:xfrm>
          <a:prstGeom prst="rect">
            <a:avLst/>
          </a:prstGeom>
        </p:spPr>
      </p:pic>
      <p:sp>
        <p:nvSpPr>
          <p:cNvPr id="208" name="Google Shape;208;g12ef7c4f354_0_12"/>
          <p:cNvSpPr txBox="1">
            <a:spLocks noGrp="1"/>
          </p:cNvSpPr>
          <p:nvPr>
            <p:ph type="body" idx="1"/>
          </p:nvPr>
        </p:nvSpPr>
        <p:spPr>
          <a:xfrm>
            <a:off x="488272" y="928078"/>
            <a:ext cx="11283518" cy="524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2000" b="0" dirty="0">
                <a:solidFill>
                  <a:srgbClr val="2A2A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Техники тест-дизайна</a:t>
            </a:r>
            <a:endParaRPr lang="ru-RU" dirty="0"/>
          </a:p>
        </p:txBody>
      </p:sp>
      <p:sp>
        <p:nvSpPr>
          <p:cNvPr id="207" name="Google Shape;207;g12ef7c4f354_0_12"/>
          <p:cNvSpPr txBox="1">
            <a:spLocks noGrp="1"/>
          </p:cNvSpPr>
          <p:nvPr>
            <p:ph type="title"/>
          </p:nvPr>
        </p:nvSpPr>
        <p:spPr>
          <a:xfrm>
            <a:off x="488272" y="365125"/>
            <a:ext cx="11283518" cy="562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b="1" i="0" dirty="0">
                <a:solidFill>
                  <a:srgbClr val="2A2A3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Практическая работа №4 «Техники тестирования ПО»</a:t>
            </a:r>
          </a:p>
        </p:txBody>
      </p:sp>
    </p:spTree>
    <p:extLst>
      <p:ext uri="{BB962C8B-B14F-4D97-AF65-F5344CB8AC3E}">
        <p14:creationId xmlns:p14="http://schemas.microsoft.com/office/powerpoint/2010/main" val="2921711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ef7c4f354_0_12"/>
          <p:cNvSpPr txBox="1">
            <a:spLocks noGrp="1"/>
          </p:cNvSpPr>
          <p:nvPr>
            <p:ph type="body" idx="1"/>
          </p:nvPr>
        </p:nvSpPr>
        <p:spPr>
          <a:xfrm>
            <a:off x="488272" y="928078"/>
            <a:ext cx="11283518" cy="524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2000" b="0" dirty="0">
                <a:solidFill>
                  <a:srgbClr val="2A2A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Техники тест-дизайна</a:t>
            </a:r>
            <a:endParaRPr lang="en-US" sz="2000" b="0" dirty="0">
              <a:solidFill>
                <a:srgbClr val="2A2A3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ru-RU" dirty="0"/>
          </a:p>
        </p:txBody>
      </p:sp>
      <p:sp>
        <p:nvSpPr>
          <p:cNvPr id="207" name="Google Shape;207;g12ef7c4f354_0_12"/>
          <p:cNvSpPr txBox="1">
            <a:spLocks noGrp="1"/>
          </p:cNvSpPr>
          <p:nvPr>
            <p:ph type="title"/>
          </p:nvPr>
        </p:nvSpPr>
        <p:spPr>
          <a:xfrm>
            <a:off x="488272" y="365125"/>
            <a:ext cx="11283518" cy="562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b="1" i="0" dirty="0">
                <a:solidFill>
                  <a:srgbClr val="2A2A3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Практическая работа №4 «Техники тестирования ПО»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4B6BFB-3719-47B5-9780-AC658CE10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71" y="1500317"/>
            <a:ext cx="10230405" cy="38573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F68C19-2A0E-404F-BCB4-C46CF4015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071" y="5623459"/>
            <a:ext cx="10230405" cy="86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79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ef7c4f354_0_12"/>
          <p:cNvSpPr txBox="1">
            <a:spLocks noGrp="1"/>
          </p:cNvSpPr>
          <p:nvPr>
            <p:ph type="body" idx="1"/>
          </p:nvPr>
        </p:nvSpPr>
        <p:spPr>
          <a:xfrm>
            <a:off x="488272" y="928078"/>
            <a:ext cx="11283518" cy="524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b="0" dirty="0">
                <a:solidFill>
                  <a:srgbClr val="2A2A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Selenium IDE</a:t>
            </a: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ru-RU" dirty="0"/>
          </a:p>
        </p:txBody>
      </p:sp>
      <p:sp>
        <p:nvSpPr>
          <p:cNvPr id="207" name="Google Shape;207;g12ef7c4f354_0_12"/>
          <p:cNvSpPr txBox="1">
            <a:spLocks noGrp="1"/>
          </p:cNvSpPr>
          <p:nvPr>
            <p:ph type="title"/>
          </p:nvPr>
        </p:nvSpPr>
        <p:spPr>
          <a:xfrm>
            <a:off x="488272" y="365125"/>
            <a:ext cx="11283518" cy="562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Практическая работа №5 «Инструменты автоматизации»</a:t>
            </a:r>
            <a:endParaRPr lang="ru-RU" sz="2400" b="1" i="0" dirty="0">
              <a:solidFill>
                <a:srgbClr val="2A2A3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0F132-B150-487D-B4F4-2818C9D5B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10" y="1505175"/>
            <a:ext cx="11283518" cy="467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ef7c4f354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СОДЕРЖАНИЕ</a:t>
            </a: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144;p2">
            <a:extLst>
              <a:ext uri="{FF2B5EF4-FFF2-40B4-BE49-F238E27FC236}">
                <a16:creationId xmlns:a16="http://schemas.microsoft.com/office/drawing/2014/main" id="{4A541CBA-77B7-4BFD-BDBB-6166EA5E1C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9293" y="1825625"/>
            <a:ext cx="1126576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-RU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Практическая работа №1«Введение в тестирование ПО» </a:t>
            </a: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u-RU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Входные данные для подготовки и тестирования программного обеспечения.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-RU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Практическая работа №2 «Классификация тестирования ПО» - Виды тестирования.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-RU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Практическая работа</a:t>
            </a:r>
            <a:r>
              <a:rPr lang="ru-RU" sz="20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№3 «Тестовая документация» </a:t>
            </a:r>
            <a:r>
              <a:rPr lang="ru" sz="20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 Чек лист, тест кейс, баг репорт, отчет о тестировании.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-RU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Практическая работа №4 «Техники тестирования ПО» - Техники тест-дизайна.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-RU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Практическая работа №5 «Инструменты автоматизации» - </a:t>
            </a: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Selenium IDE</a:t>
            </a:r>
            <a:r>
              <a:rPr lang="ru-RU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PyCharm</a:t>
            </a:r>
            <a:r>
              <a:rPr lang="ru-RU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-RU" sz="20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Рефлексия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endParaRPr lang="ru-RU" b="0" i="0" dirty="0">
              <a:solidFill>
                <a:srgbClr val="2A2A3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ef7c4f354_0_12"/>
          <p:cNvSpPr txBox="1">
            <a:spLocks noGrp="1"/>
          </p:cNvSpPr>
          <p:nvPr>
            <p:ph type="body" idx="1"/>
          </p:nvPr>
        </p:nvSpPr>
        <p:spPr>
          <a:xfrm>
            <a:off x="488272" y="928078"/>
            <a:ext cx="11283518" cy="524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b="0" dirty="0">
                <a:solidFill>
                  <a:srgbClr val="2A2A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PyCharm</a:t>
            </a: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ru-RU" dirty="0"/>
          </a:p>
        </p:txBody>
      </p:sp>
      <p:sp>
        <p:nvSpPr>
          <p:cNvPr id="207" name="Google Shape;207;g12ef7c4f354_0_12"/>
          <p:cNvSpPr txBox="1">
            <a:spLocks noGrp="1"/>
          </p:cNvSpPr>
          <p:nvPr>
            <p:ph type="title"/>
          </p:nvPr>
        </p:nvSpPr>
        <p:spPr>
          <a:xfrm>
            <a:off x="488272" y="365125"/>
            <a:ext cx="11283518" cy="562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Практическая работа №5 «Инструменты автоматизации»</a:t>
            </a:r>
            <a:endParaRPr lang="ru-RU" sz="2400" b="1" i="0" dirty="0">
              <a:solidFill>
                <a:srgbClr val="2A2A3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53D0F1-9DA8-4BB6-B443-677FDB3F4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369" y="946568"/>
            <a:ext cx="6829261" cy="554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98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c4ad95615_0_114"/>
          <p:cNvSpPr txBox="1">
            <a:spLocks noGrp="1"/>
          </p:cNvSpPr>
          <p:nvPr>
            <p:ph type="title"/>
          </p:nvPr>
        </p:nvSpPr>
        <p:spPr>
          <a:xfrm>
            <a:off x="604525" y="499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2400" b="1" dirty="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Рефлексия</a:t>
            </a:r>
            <a:endParaRPr sz="2400" b="1" dirty="0"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222" name="Google Shape;222;g11c4ad95615_0_1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3600" dirty="0">
                <a:latin typeface="Calibri" panose="020F0502020204030204" pitchFamily="34" charset="0"/>
                <a:ea typeface="Montserrat Medium"/>
                <a:cs typeface="Calibri" panose="020F0502020204030204" pitchFamily="34" charset="0"/>
                <a:sym typeface="Montserrat Medium"/>
              </a:rPr>
              <a:t>В процессе изучения программы я получил хорошие базовые знания в сфере тестирования программного обеспечения, познакомился и немного поработал с инструментами, используемыми в тестировании, такими как: </a:t>
            </a:r>
            <a:r>
              <a:rPr lang="ru-RU" sz="3600" dirty="0" err="1">
                <a:latin typeface="Calibri" panose="020F0502020204030204" pitchFamily="34" charset="0"/>
                <a:ea typeface="Montserrat Medium"/>
                <a:cs typeface="Calibri" panose="020F0502020204030204" pitchFamily="34" charset="0"/>
                <a:sym typeface="Montserrat Medium"/>
              </a:rPr>
              <a:t>XMind</a:t>
            </a:r>
            <a:r>
              <a:rPr lang="ru-RU" sz="3600" dirty="0">
                <a:latin typeface="Calibri" panose="020F0502020204030204" pitchFamily="34" charset="0"/>
                <a:ea typeface="Montserrat Medium"/>
                <a:cs typeface="Calibri" panose="020F0502020204030204" pitchFamily="34" charset="0"/>
                <a:sym typeface="Montserrat Medium"/>
              </a:rPr>
              <a:t>, </a:t>
            </a:r>
            <a:r>
              <a:rPr lang="en-US" sz="3600" dirty="0">
                <a:latin typeface="Calibri" panose="020F0502020204030204" pitchFamily="34" charset="0"/>
                <a:ea typeface="Montserrat Medium"/>
                <a:cs typeface="Calibri" panose="020F0502020204030204" pitchFamily="34" charset="0"/>
                <a:sym typeface="Montserrat Medium"/>
              </a:rPr>
              <a:t>Trello</a:t>
            </a:r>
            <a:r>
              <a:rPr lang="ru-RU" sz="3600" dirty="0">
                <a:latin typeface="Calibri" panose="020F0502020204030204" pitchFamily="34" charset="0"/>
                <a:ea typeface="Montserrat Medium"/>
                <a:cs typeface="Calibri" panose="020F0502020204030204" pitchFamily="34" charset="0"/>
                <a:sym typeface="Montserrat Medium"/>
              </a:rPr>
              <a:t>, </a:t>
            </a:r>
            <a:r>
              <a:rPr lang="en-US" sz="3600" dirty="0">
                <a:latin typeface="Calibri" panose="020F0502020204030204" pitchFamily="34" charset="0"/>
                <a:ea typeface="Montserrat Medium"/>
                <a:cs typeface="Calibri" panose="020F0502020204030204" pitchFamily="34" charset="0"/>
                <a:sym typeface="Montserrat Medium"/>
              </a:rPr>
              <a:t>Jira</a:t>
            </a:r>
            <a:r>
              <a:rPr lang="ru-RU" sz="3600" dirty="0">
                <a:latin typeface="Calibri" panose="020F0502020204030204" pitchFamily="34" charset="0"/>
                <a:ea typeface="Montserrat Medium"/>
                <a:cs typeface="Calibri" panose="020F0502020204030204" pitchFamily="34" charset="0"/>
                <a:sym typeface="Montserrat Medium"/>
              </a:rPr>
              <a:t>, </a:t>
            </a:r>
            <a:r>
              <a:rPr lang="en-US" sz="3600" dirty="0">
                <a:latin typeface="Calibri" panose="020F0502020204030204" pitchFamily="34" charset="0"/>
                <a:ea typeface="Montserrat Medium"/>
                <a:cs typeface="Calibri" panose="020F0502020204030204" pitchFamily="34" charset="0"/>
                <a:sym typeface="Montserrat Medium"/>
              </a:rPr>
              <a:t>TestRail</a:t>
            </a:r>
            <a:r>
              <a:rPr lang="ru-RU" sz="3600" dirty="0">
                <a:latin typeface="Calibri" panose="020F0502020204030204" pitchFamily="34" charset="0"/>
                <a:ea typeface="Montserrat Medium"/>
                <a:cs typeface="Calibri" panose="020F0502020204030204" pitchFamily="34" charset="0"/>
                <a:sym typeface="Montserrat Medium"/>
              </a:rPr>
              <a:t>, GIT, </a:t>
            </a:r>
            <a:r>
              <a:rPr lang="en-US" sz="3600" dirty="0">
                <a:latin typeface="Calibri" panose="020F0502020204030204" pitchFamily="34" charset="0"/>
                <a:ea typeface="Montserrat Medium"/>
                <a:cs typeface="Calibri" panose="020F0502020204030204" pitchFamily="34" charset="0"/>
                <a:sym typeface="Montserrat Medium"/>
              </a:rPr>
              <a:t>Postman</a:t>
            </a:r>
            <a:r>
              <a:rPr lang="ru-RU" sz="3600" dirty="0">
                <a:latin typeface="Calibri" panose="020F0502020204030204" pitchFamily="34" charset="0"/>
                <a:ea typeface="Montserrat Medium"/>
                <a:cs typeface="Calibri" panose="020F0502020204030204" pitchFamily="34" charset="0"/>
                <a:sym typeface="Montserrat Medium"/>
              </a:rPr>
              <a:t>, </a:t>
            </a:r>
            <a:r>
              <a:rPr lang="ru-RU" sz="3600" dirty="0" err="1">
                <a:latin typeface="Calibri" panose="020F0502020204030204" pitchFamily="34" charset="0"/>
                <a:ea typeface="Montserrat Medium"/>
                <a:cs typeface="Calibri" panose="020F0502020204030204" pitchFamily="34" charset="0"/>
                <a:sym typeface="Montserrat Medium"/>
              </a:rPr>
              <a:t>MySQL</a:t>
            </a:r>
            <a:r>
              <a:rPr lang="ru-RU" sz="3600" dirty="0">
                <a:latin typeface="Calibri" panose="020F0502020204030204" pitchFamily="34" charset="0"/>
                <a:ea typeface="Montserrat Medium"/>
                <a:cs typeface="Calibri" panose="020F0502020204030204" pitchFamily="34" charset="0"/>
                <a:sym typeface="Montserrat Medium"/>
              </a:rPr>
              <a:t>, </a:t>
            </a:r>
            <a:r>
              <a:rPr lang="ru-RU" sz="3600" dirty="0" err="1">
                <a:latin typeface="Calibri" panose="020F0502020204030204" pitchFamily="34" charset="0"/>
                <a:ea typeface="Montserrat Medium"/>
                <a:cs typeface="Calibri" panose="020F0502020204030204" pitchFamily="34" charset="0"/>
                <a:sym typeface="Montserrat Medium"/>
              </a:rPr>
              <a:t>Selenium</a:t>
            </a:r>
            <a:r>
              <a:rPr lang="ru-RU" sz="3600" dirty="0">
                <a:latin typeface="Calibri" panose="020F0502020204030204" pitchFamily="34" charset="0"/>
                <a:ea typeface="Montserrat Medium"/>
                <a:cs typeface="Calibri" panose="020F0502020204030204" pitchFamily="34" charset="0"/>
                <a:sym typeface="Montserrat Medium"/>
              </a:rPr>
              <a:t> IDE, </a:t>
            </a:r>
            <a:r>
              <a:rPr lang="ru-RU" sz="3600" dirty="0" err="1">
                <a:latin typeface="Calibri" panose="020F0502020204030204" pitchFamily="34" charset="0"/>
                <a:ea typeface="Montserrat Medium"/>
                <a:cs typeface="Calibri" panose="020F0502020204030204" pitchFamily="34" charset="0"/>
                <a:sym typeface="Montserrat Medium"/>
              </a:rPr>
              <a:t>PyCharm</a:t>
            </a:r>
            <a:r>
              <a:rPr lang="ru-RU" sz="3600" dirty="0">
                <a:latin typeface="Calibri" panose="020F0502020204030204" pitchFamily="34" charset="0"/>
                <a:ea typeface="Montserrat Medium"/>
                <a:cs typeface="Calibri" panose="020F0502020204030204" pitchFamily="34" charset="0"/>
                <a:sym typeface="Montserrat Medium"/>
              </a:rPr>
              <a:t>. Самостоятельно написал небольшой код на языке </a:t>
            </a:r>
            <a:r>
              <a:rPr lang="en-US" sz="3600" dirty="0">
                <a:latin typeface="Calibri" panose="020F0502020204030204" pitchFamily="34" charset="0"/>
                <a:ea typeface="Montserrat Medium"/>
                <a:cs typeface="Calibri" panose="020F0502020204030204" pitchFamily="34" charset="0"/>
                <a:sym typeface="Montserrat Medium"/>
              </a:rPr>
              <a:t>Python</a:t>
            </a:r>
            <a:r>
              <a:rPr lang="ru-RU" sz="3600" dirty="0">
                <a:latin typeface="Calibri" panose="020F0502020204030204" pitchFamily="34" charset="0"/>
                <a:ea typeface="Montserrat Medium"/>
                <a:cs typeface="Calibri" panose="020F0502020204030204" pitchFamily="34" charset="0"/>
                <a:sym typeface="Montserrat Medium"/>
              </a:rPr>
              <a:t>. Наиболее сложной но очень интересной для меня стала работа с SQL, API и </a:t>
            </a:r>
            <a:r>
              <a:rPr lang="en-US" sz="3600" dirty="0">
                <a:latin typeface="Calibri" panose="020F0502020204030204" pitchFamily="34" charset="0"/>
                <a:ea typeface="Montserrat Medium"/>
                <a:cs typeface="Calibri" panose="020F0502020204030204" pitchFamily="34" charset="0"/>
                <a:sym typeface="Montserrat Medium"/>
              </a:rPr>
              <a:t>Python</a:t>
            </a:r>
            <a:r>
              <a:rPr lang="ru-RU" sz="3600" dirty="0">
                <a:latin typeface="Calibri" panose="020F0502020204030204" pitchFamily="34" charset="0"/>
                <a:ea typeface="Montserrat Medium"/>
                <a:cs typeface="Calibri" panose="020F0502020204030204" pitchFamily="34" charset="0"/>
                <a:sym typeface="Montserrat Medium"/>
              </a:rPr>
              <a:t>. </a:t>
            </a:r>
            <a:endParaRPr lang="en-US" sz="3600" dirty="0">
              <a:latin typeface="Calibri" panose="020F0502020204030204" pitchFamily="34" charset="0"/>
              <a:ea typeface="Montserrat Medium"/>
              <a:cs typeface="Calibri" panose="020F0502020204030204" pitchFamily="34" charset="0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3600" dirty="0">
                <a:latin typeface="Calibri" panose="020F0502020204030204" pitchFamily="34" charset="0"/>
                <a:ea typeface="Montserrat Medium"/>
                <a:cs typeface="Calibri" panose="020F0502020204030204" pitchFamily="34" charset="0"/>
                <a:sym typeface="Montserrat Medium"/>
              </a:rPr>
              <a:t>С моими практическими работами вы можете ознакомиться по ссылке на GIT HUB</a:t>
            </a:r>
            <a:r>
              <a:rPr lang="ru-RU" sz="3600" dirty="0" smtClean="0">
                <a:latin typeface="Calibri" panose="020F0502020204030204" pitchFamily="34" charset="0"/>
                <a:ea typeface="Montserrat Medium"/>
                <a:cs typeface="Calibri" panose="020F0502020204030204" pitchFamily="34" charset="0"/>
                <a:sym typeface="Montserrat Medium"/>
              </a:rPr>
              <a:t>: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sz="3600">
                <a:latin typeface="Calibri" panose="020F0502020204030204" pitchFamily="34" charset="0"/>
                <a:ea typeface="Montserrat Medium"/>
                <a:cs typeface="Calibri" panose="020F0502020204030204" pitchFamily="34" charset="0"/>
                <a:sym typeface="Montserrat Medium"/>
              </a:rPr>
              <a:t>https://github.com/Andihag/Practic-Bumbleby</a:t>
            </a:r>
            <a:endParaRPr lang="ru-RU" sz="3600" dirty="0">
              <a:latin typeface="Calibri" panose="020F0502020204030204" pitchFamily="34" charset="0"/>
              <a:ea typeface="Montserrat Medium"/>
              <a:cs typeface="Calibri" panose="020F0502020204030204" pitchFamily="34" charset="0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ru-RU" sz="3600" dirty="0">
              <a:latin typeface="Calibri" panose="020F0502020204030204" pitchFamily="34" charset="0"/>
              <a:ea typeface="Montserrat Medium"/>
              <a:cs typeface="Calibri" panose="020F0502020204030204" pitchFamily="34" charset="0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3600" dirty="0">
                <a:latin typeface="Calibri" panose="020F0502020204030204" pitchFamily="34" charset="0"/>
                <a:ea typeface="Montserrat Medium"/>
                <a:cs typeface="Calibri" panose="020F0502020204030204" pitchFamily="34" charset="0"/>
                <a:sym typeface="Montserrat Medium"/>
              </a:rPr>
              <a:t>На этом все, Благодарю за внимание! 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3600" dirty="0">
                <a:latin typeface="Calibri" panose="020F0502020204030204" pitchFamily="34" charset="0"/>
                <a:ea typeface="Montserrat Medium"/>
                <a:cs typeface="Calibri" panose="020F0502020204030204" pitchFamily="34" charset="0"/>
                <a:sym typeface="Montserrat Medium"/>
              </a:rPr>
              <a:t>До свидания!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ru-RU" sz="2000" dirty="0">
              <a:latin typeface="Calibri" panose="020F0502020204030204" pitchFamily="34" charset="0"/>
              <a:ea typeface="Montserrat Medium"/>
              <a:cs typeface="Calibri" panose="020F0502020204030204" pitchFamily="34" charset="0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ru-RU" sz="2000" dirty="0">
              <a:latin typeface="Calibri" panose="020F0502020204030204" pitchFamily="34" charset="0"/>
              <a:ea typeface="Montserrat Medium"/>
              <a:cs typeface="Calibri" panose="020F0502020204030204" pitchFamily="34" charset="0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ru-RU" sz="2000" dirty="0">
              <a:latin typeface="Calibri" panose="020F0502020204030204" pitchFamily="34" charset="0"/>
              <a:ea typeface="Montserrat Medium"/>
              <a:cs typeface="Calibri" panose="020F0502020204030204" pitchFamily="34" charset="0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ru-RU" sz="2000" dirty="0">
              <a:latin typeface="Calibri" panose="020F0502020204030204" pitchFamily="34" charset="0"/>
              <a:ea typeface="Montserrat Medium"/>
              <a:cs typeface="Calibri" panose="020F0502020204030204" pitchFamily="34" charset="0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ru-RU" sz="2000" dirty="0">
              <a:latin typeface="Calibri" panose="020F0502020204030204" pitchFamily="34" charset="0"/>
              <a:ea typeface="Montserrat Medium"/>
              <a:cs typeface="Calibri" panose="020F0502020204030204" pitchFamily="34" charset="0"/>
              <a:sym typeface="Montserrat Medium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ef7c4f354_0_12"/>
          <p:cNvSpPr txBox="1">
            <a:spLocks noGrp="1"/>
          </p:cNvSpPr>
          <p:nvPr>
            <p:ph type="title"/>
          </p:nvPr>
        </p:nvSpPr>
        <p:spPr>
          <a:xfrm>
            <a:off x="488272" y="365125"/>
            <a:ext cx="11283518" cy="562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b="1" i="0" dirty="0">
                <a:solidFill>
                  <a:srgbClr val="2A2A3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Практическая работа №1«Введение в тестирование ПО»</a:t>
            </a: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Google Shape;208;g12ef7c4f354_0_12"/>
          <p:cNvSpPr txBox="1">
            <a:spLocks noGrp="1"/>
          </p:cNvSpPr>
          <p:nvPr>
            <p:ph type="body" idx="1"/>
          </p:nvPr>
        </p:nvSpPr>
        <p:spPr>
          <a:xfrm>
            <a:off x="488272" y="928078"/>
            <a:ext cx="11283518" cy="524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2000" i="0" dirty="0">
                <a:solidFill>
                  <a:srgbClr val="2A2A3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Общая структура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73C57-7342-4966-B753-04B104ABE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70" y="1482371"/>
            <a:ext cx="11283519" cy="46482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ef7c4f354_0_12"/>
          <p:cNvSpPr txBox="1">
            <a:spLocks noGrp="1"/>
          </p:cNvSpPr>
          <p:nvPr>
            <p:ph type="title"/>
          </p:nvPr>
        </p:nvSpPr>
        <p:spPr>
          <a:xfrm>
            <a:off x="488272" y="365125"/>
            <a:ext cx="11283518" cy="562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b="1" i="0" dirty="0">
                <a:solidFill>
                  <a:srgbClr val="2A2A3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Практическая работа №1«Введение в тестирование ПО»</a:t>
            </a: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A15F3C-F4CD-4584-8CA7-336E93E59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10" y="963710"/>
            <a:ext cx="11283518" cy="5531384"/>
          </a:xfrm>
          <a:prstGeom prst="rect">
            <a:avLst/>
          </a:prstGeom>
        </p:spPr>
      </p:pic>
      <p:sp>
        <p:nvSpPr>
          <p:cNvPr id="208" name="Google Shape;208;g12ef7c4f354_0_12"/>
          <p:cNvSpPr txBox="1">
            <a:spLocks noGrp="1"/>
          </p:cNvSpPr>
          <p:nvPr>
            <p:ph type="body" idx="1"/>
          </p:nvPr>
        </p:nvSpPr>
        <p:spPr>
          <a:xfrm>
            <a:off x="488272" y="928078"/>
            <a:ext cx="11283518" cy="524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2000" i="0" dirty="0">
                <a:solidFill>
                  <a:srgbClr val="2A2A3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Главная страница</a:t>
            </a:r>
            <a:endParaRPr lang="ru-RU" sz="2000" b="0" i="0" dirty="0">
              <a:solidFill>
                <a:srgbClr val="2A2A3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165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ef7c4f354_0_12"/>
          <p:cNvSpPr txBox="1">
            <a:spLocks noGrp="1"/>
          </p:cNvSpPr>
          <p:nvPr>
            <p:ph type="title"/>
          </p:nvPr>
        </p:nvSpPr>
        <p:spPr>
          <a:xfrm>
            <a:off x="488272" y="365125"/>
            <a:ext cx="11283518" cy="562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b="1" i="0" dirty="0">
                <a:solidFill>
                  <a:srgbClr val="2A2A3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Практическая работа №1«Введение в тестирование ПО»</a:t>
            </a: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8FD9B-1A04-4A75-8386-6A5B70FB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918" y="1143111"/>
            <a:ext cx="7608163" cy="5349764"/>
          </a:xfrm>
          <a:prstGeom prst="rect">
            <a:avLst/>
          </a:prstGeom>
        </p:spPr>
      </p:pic>
      <p:sp>
        <p:nvSpPr>
          <p:cNvPr id="208" name="Google Shape;208;g12ef7c4f354_0_12"/>
          <p:cNvSpPr txBox="1">
            <a:spLocks noGrp="1"/>
          </p:cNvSpPr>
          <p:nvPr>
            <p:ph type="body" idx="1"/>
          </p:nvPr>
        </p:nvSpPr>
        <p:spPr>
          <a:xfrm>
            <a:off x="488272" y="928078"/>
            <a:ext cx="11283518" cy="524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2000" b="0" dirty="0">
                <a:solidFill>
                  <a:srgbClr val="2A2A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Личный кабинет</a:t>
            </a:r>
            <a:endParaRPr lang="ru-RU" sz="2000" b="0" i="0" dirty="0">
              <a:solidFill>
                <a:srgbClr val="2A2A3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801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ef7c4f354_0_12"/>
          <p:cNvSpPr txBox="1">
            <a:spLocks noGrp="1"/>
          </p:cNvSpPr>
          <p:nvPr>
            <p:ph type="title"/>
          </p:nvPr>
        </p:nvSpPr>
        <p:spPr>
          <a:xfrm>
            <a:off x="488272" y="365125"/>
            <a:ext cx="11283518" cy="562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b="1" i="0" dirty="0">
                <a:solidFill>
                  <a:srgbClr val="2A2A3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Практическая работа №2 «Классификация тестирования ПО»</a:t>
            </a: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E6DD6D-5CB4-4690-946E-F575F91EF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860" y="928077"/>
            <a:ext cx="6050280" cy="5565748"/>
          </a:xfrm>
          <a:prstGeom prst="rect">
            <a:avLst/>
          </a:prstGeom>
        </p:spPr>
      </p:pic>
      <p:sp>
        <p:nvSpPr>
          <p:cNvPr id="208" name="Google Shape;208;g12ef7c4f354_0_12"/>
          <p:cNvSpPr txBox="1">
            <a:spLocks noGrp="1"/>
          </p:cNvSpPr>
          <p:nvPr>
            <p:ph type="body" idx="1"/>
          </p:nvPr>
        </p:nvSpPr>
        <p:spPr>
          <a:xfrm>
            <a:off x="488272" y="928078"/>
            <a:ext cx="11283518" cy="524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2000" b="0" dirty="0">
                <a:solidFill>
                  <a:srgbClr val="2A2A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Виды тестирования</a:t>
            </a:r>
            <a:endParaRPr lang="ru-RU" sz="2000" b="0" i="0" dirty="0">
              <a:solidFill>
                <a:srgbClr val="2A2A3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08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ef7c4f354_0_12"/>
          <p:cNvSpPr txBox="1">
            <a:spLocks noGrp="1"/>
          </p:cNvSpPr>
          <p:nvPr>
            <p:ph type="title"/>
          </p:nvPr>
        </p:nvSpPr>
        <p:spPr>
          <a:xfrm>
            <a:off x="488272" y="365125"/>
            <a:ext cx="11283518" cy="562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b="1" i="0" dirty="0">
                <a:solidFill>
                  <a:srgbClr val="2A2A3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Практическая работа №2 «Классификация тестирования ПО»</a:t>
            </a: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3A7B8B-B0DF-437D-B909-16EA58C6B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837" y="816868"/>
            <a:ext cx="9908961" cy="56760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8" name="Google Shape;208;g12ef7c4f354_0_12"/>
          <p:cNvSpPr txBox="1">
            <a:spLocks noGrp="1"/>
          </p:cNvSpPr>
          <p:nvPr>
            <p:ph type="body" idx="1"/>
          </p:nvPr>
        </p:nvSpPr>
        <p:spPr>
          <a:xfrm>
            <a:off x="488272" y="928078"/>
            <a:ext cx="11283518" cy="524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2000" b="0" dirty="0">
                <a:solidFill>
                  <a:srgbClr val="2A2A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Виды тестирования</a:t>
            </a:r>
            <a:endParaRPr lang="ru-RU" sz="2000" b="0" i="0" dirty="0">
              <a:solidFill>
                <a:srgbClr val="2A2A3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9393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ef7c4f354_0_12"/>
          <p:cNvSpPr txBox="1">
            <a:spLocks noGrp="1"/>
          </p:cNvSpPr>
          <p:nvPr>
            <p:ph type="title"/>
          </p:nvPr>
        </p:nvSpPr>
        <p:spPr>
          <a:xfrm>
            <a:off x="488272" y="365125"/>
            <a:ext cx="11283518" cy="562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b="1" i="0" dirty="0">
                <a:solidFill>
                  <a:srgbClr val="2A2A3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Практическая работа №2 «Классификация тестирования ПО»</a:t>
            </a: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1709D9-DAB8-4112-B825-EEB443FD3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165" y="928077"/>
            <a:ext cx="9689731" cy="58150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8" name="Google Shape;208;g12ef7c4f354_0_12"/>
          <p:cNvSpPr txBox="1">
            <a:spLocks noGrp="1"/>
          </p:cNvSpPr>
          <p:nvPr>
            <p:ph type="body" idx="1"/>
          </p:nvPr>
        </p:nvSpPr>
        <p:spPr>
          <a:xfrm>
            <a:off x="488272" y="928078"/>
            <a:ext cx="11283518" cy="524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2000" b="0" dirty="0">
                <a:solidFill>
                  <a:srgbClr val="2A2A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Виды тестирования</a:t>
            </a:r>
            <a:endParaRPr lang="ru-RU" sz="2000" b="0" i="0" dirty="0">
              <a:solidFill>
                <a:srgbClr val="2A2A3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025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ef7c4f354_0_12"/>
          <p:cNvSpPr txBox="1">
            <a:spLocks noGrp="1"/>
          </p:cNvSpPr>
          <p:nvPr>
            <p:ph type="body" idx="1"/>
          </p:nvPr>
        </p:nvSpPr>
        <p:spPr>
          <a:xfrm>
            <a:off x="488272" y="928078"/>
            <a:ext cx="11283518" cy="524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2000" b="0" dirty="0">
                <a:solidFill>
                  <a:srgbClr val="2A2A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Чек лист</a:t>
            </a:r>
            <a:endParaRPr lang="ru-RU" sz="2000" b="0" i="0" dirty="0">
              <a:solidFill>
                <a:srgbClr val="2A2A3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207" name="Google Shape;207;g12ef7c4f354_0_12"/>
          <p:cNvSpPr txBox="1">
            <a:spLocks noGrp="1"/>
          </p:cNvSpPr>
          <p:nvPr>
            <p:ph type="title"/>
          </p:nvPr>
        </p:nvSpPr>
        <p:spPr>
          <a:xfrm>
            <a:off x="488272" y="365125"/>
            <a:ext cx="11283518" cy="562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b="1" i="0" dirty="0">
                <a:solidFill>
                  <a:srgbClr val="2A2A3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Практическая работа №3 «Тестовая документация»</a:t>
            </a:r>
            <a:endParaRPr lang="ru-R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9DB4EF-87C0-4496-B63D-968105E3A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72" y="1675764"/>
            <a:ext cx="11215456" cy="450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563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Другая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052E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415</Words>
  <Application>Microsoft Office PowerPoint</Application>
  <PresentationFormat>Широкоэкранный</PresentationFormat>
  <Paragraphs>82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Montserrat Medium</vt:lpstr>
      <vt:lpstr>Calibri</vt:lpstr>
      <vt:lpstr>Montserrat</vt:lpstr>
      <vt:lpstr>Тема Office</vt:lpstr>
      <vt:lpstr>Тема Office</vt:lpstr>
      <vt:lpstr>Презентация PowerPoint</vt:lpstr>
      <vt:lpstr>СОДЕРЖАНИЕ</vt:lpstr>
      <vt:lpstr>Практическая работа №1«Введение в тестирование ПО»</vt:lpstr>
      <vt:lpstr>Практическая работа №1«Введение в тестирование ПО»</vt:lpstr>
      <vt:lpstr>Практическая работа №1«Введение в тестирование ПО»</vt:lpstr>
      <vt:lpstr>Практическая работа №2 «Классификация тестирования ПО»</vt:lpstr>
      <vt:lpstr>Практическая работа №2 «Классификация тестирования ПО»</vt:lpstr>
      <vt:lpstr>Практическая работа №2 «Классификация тестирования ПО»</vt:lpstr>
      <vt:lpstr>Практическая работа №3 «Тестовая документация»</vt:lpstr>
      <vt:lpstr>Практическая работа №3 «Тестовая документация»</vt:lpstr>
      <vt:lpstr>Практическая работа №3 «Тестовая документация»</vt:lpstr>
      <vt:lpstr>Практическая работа №3 «Тестовая документация»</vt:lpstr>
      <vt:lpstr>Практическая работа №3 «Тестовая документация»</vt:lpstr>
      <vt:lpstr>Практическая работа №3 «Тестовая документация»</vt:lpstr>
      <vt:lpstr>Практическая работа №3 «Тестовая документация»</vt:lpstr>
      <vt:lpstr>Практическая работа №3 «Тестовая документация»</vt:lpstr>
      <vt:lpstr>Практическая работа №4 «Техники тестирования ПО»</vt:lpstr>
      <vt:lpstr>Практическая работа №4 «Техники тестирования ПО»</vt:lpstr>
      <vt:lpstr>Практическая работа №5 «Инструменты автоматизации»</vt:lpstr>
      <vt:lpstr>Практическая работа №5 «Инструменты автоматизации»</vt:lpstr>
      <vt:lpstr>Рефлексия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Пользователь</cp:lastModifiedBy>
  <cp:revision>14</cp:revision>
  <dcterms:created xsi:type="dcterms:W3CDTF">2021-04-07T09:04:13Z</dcterms:created>
  <dcterms:modified xsi:type="dcterms:W3CDTF">2022-11-06T06:06:30Z</dcterms:modified>
</cp:coreProperties>
</file>