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  <p:sldId id="271" r:id="rId14"/>
    <p:sldId id="269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39544F"/>
    <a:srgbClr val="66FF66"/>
    <a:srgbClr val="262626"/>
    <a:srgbClr val="977137"/>
    <a:srgbClr val="5B501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0448-4586-4807-87C9-AB2D5A56F726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8D09-0B71-43AD-9B54-FEEF8AACA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4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0448-4586-4807-87C9-AB2D5A56F726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8D09-0B71-43AD-9B54-FEEF8AACA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5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0448-4586-4807-87C9-AB2D5A56F726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8D09-0B71-43AD-9B54-FEEF8AACA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3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0448-4586-4807-87C9-AB2D5A56F726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8D09-0B71-43AD-9B54-FEEF8AACA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3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0448-4586-4807-87C9-AB2D5A56F726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8D09-0B71-43AD-9B54-FEEF8AACA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0448-4586-4807-87C9-AB2D5A56F726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8D09-0B71-43AD-9B54-FEEF8AACA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8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0448-4586-4807-87C9-AB2D5A56F726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8D09-0B71-43AD-9B54-FEEF8AACA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1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0448-4586-4807-87C9-AB2D5A56F726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8D09-0B71-43AD-9B54-FEEF8AACA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8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0448-4586-4807-87C9-AB2D5A56F726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8D09-0B71-43AD-9B54-FEEF8AACA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5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0448-4586-4807-87C9-AB2D5A56F726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8D09-0B71-43AD-9B54-FEEF8AACA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4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0448-4586-4807-87C9-AB2D5A56F726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8D09-0B71-43AD-9B54-FEEF8AACA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5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00448-4586-4807-87C9-AB2D5A56F726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28D09-0B71-43AD-9B54-FEEF8AACA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 Jenis Metode Penting dalam Analisis Data di Perusaha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20946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2" y="0"/>
            <a:ext cx="12209463" cy="6858000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3187" y="2659559"/>
            <a:ext cx="6905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6000" b="1" spc="600" dirty="0" smtClean="0">
                <a:solidFill>
                  <a:schemeClr val="bg1"/>
                </a:solidFill>
                <a:latin typeface="+mj-lt"/>
              </a:rPr>
              <a:t>FACTOR ANALYSIS</a:t>
            </a:r>
            <a:endParaRPr lang="en-US" sz="6000" b="1" spc="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10180" y="6372225"/>
            <a:ext cx="7971640" cy="485775"/>
            <a:chOff x="2115335" y="6372225"/>
            <a:chExt cx="7971640" cy="4857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92" r="28330" b="92917"/>
            <a:stretch/>
          </p:blipFill>
          <p:spPr>
            <a:xfrm>
              <a:off x="2115335" y="6372225"/>
              <a:ext cx="2082801" cy="48577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198136" y="6372225"/>
              <a:ext cx="5888839" cy="4857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KREDENSI MIKRO MAHASISWA INDONESIA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920621" y="3424805"/>
            <a:ext cx="6291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500" spc="600" dirty="0" smtClean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en-ID" sz="1500" spc="600" dirty="0" err="1" smtClean="0">
                <a:solidFill>
                  <a:schemeClr val="bg1">
                    <a:lumMod val="75000"/>
                  </a:schemeClr>
                </a:solidFill>
              </a:rPr>
              <a:t>Sains</a:t>
            </a:r>
            <a:r>
              <a:rPr lang="en-ID" sz="1500" spc="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ID" sz="1500" spc="600" dirty="0" err="1" smtClean="0">
                <a:solidFill>
                  <a:schemeClr val="bg1">
                    <a:lumMod val="75000"/>
                  </a:schemeClr>
                </a:solidFill>
              </a:rPr>
              <a:t>untuk</a:t>
            </a:r>
            <a:r>
              <a:rPr lang="en-ID" sz="1500" spc="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ID" sz="1500" spc="600" dirty="0" err="1" smtClean="0">
                <a:solidFill>
                  <a:schemeClr val="bg1">
                    <a:lumMod val="75000"/>
                  </a:schemeClr>
                </a:solidFill>
              </a:rPr>
              <a:t>Bisnis</a:t>
            </a:r>
            <a:r>
              <a:rPr lang="en-ID" sz="1500" spc="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ID" sz="1500" spc="600" dirty="0" err="1" smtClean="0">
                <a:solidFill>
                  <a:schemeClr val="bg1">
                    <a:lumMod val="75000"/>
                  </a:schemeClr>
                </a:solidFill>
              </a:rPr>
              <a:t>dan</a:t>
            </a:r>
            <a:r>
              <a:rPr lang="en-ID" sz="1500" spc="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ID" sz="1500" spc="600" dirty="0" err="1" smtClean="0">
                <a:solidFill>
                  <a:schemeClr val="bg1">
                    <a:lumMod val="75000"/>
                  </a:schemeClr>
                </a:solidFill>
              </a:rPr>
              <a:t>Perkantoran</a:t>
            </a:r>
            <a:endParaRPr lang="en-US" sz="1500" spc="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520000" y="4421942"/>
            <a:ext cx="115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7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4207" y="-614152"/>
            <a:ext cx="296156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0" dirty="0" smtClean="0">
                <a:solidFill>
                  <a:schemeClr val="bg1">
                    <a:lumMod val="85000"/>
                  </a:schemeClr>
                </a:solidFill>
              </a:rPr>
              <a:t>!</a:t>
            </a:r>
            <a:endParaRPr lang="en-US" sz="48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5092" y="2001948"/>
            <a:ext cx="45992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latin typeface="+mj-lt"/>
              </a:rPr>
              <a:t>“ </a:t>
            </a:r>
            <a:r>
              <a:rPr lang="en-US" sz="2800" b="1" i="1" dirty="0" err="1" smtClean="0">
                <a:latin typeface="+mj-lt"/>
              </a:rPr>
              <a:t>Sebelum</a:t>
            </a:r>
            <a:r>
              <a:rPr lang="en-US" sz="2800" b="1" i="1" dirty="0" smtClean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kita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melakukan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analisis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faktor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terlebih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dahulu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kita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memanggil</a:t>
            </a:r>
            <a:r>
              <a:rPr lang="en-US" sz="2800" b="1" i="1" dirty="0">
                <a:latin typeface="+mj-lt"/>
              </a:rPr>
              <a:t> package R di library yang </a:t>
            </a:r>
            <a:r>
              <a:rPr lang="en-US" sz="2800" b="1" i="1" dirty="0" err="1">
                <a:latin typeface="+mj-lt"/>
              </a:rPr>
              <a:t>diperlukan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dalam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>
                <a:latin typeface="+mj-lt"/>
              </a:rPr>
              <a:t>analisis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b="1" i="1" dirty="0" err="1" smtClean="0">
                <a:latin typeface="+mj-lt"/>
              </a:rPr>
              <a:t>tersebut</a:t>
            </a:r>
            <a:r>
              <a:rPr lang="en-US" sz="2800" b="1" i="1" dirty="0" smtClean="0">
                <a:latin typeface="+mj-lt"/>
              </a:rPr>
              <a:t>”</a:t>
            </a:r>
            <a:endParaRPr lang="en-US" sz="2800" b="1" i="1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68788" y="2001948"/>
            <a:ext cx="1610436" cy="2267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13511" y="2001948"/>
            <a:ext cx="1610436" cy="2267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858234" y="1981472"/>
            <a:ext cx="1610436" cy="2267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68788" y="2001948"/>
            <a:ext cx="1610436" cy="441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 smtClean="0">
                <a:latin typeface="+mj-lt"/>
              </a:rPr>
              <a:t>&gt;library(</a:t>
            </a:r>
            <a:r>
              <a:rPr lang="en-ID" sz="1600" dirty="0" err="1" smtClean="0">
                <a:latin typeface="+mj-lt"/>
              </a:rPr>
              <a:t>corrplot</a:t>
            </a:r>
            <a:r>
              <a:rPr lang="en-ID" sz="1600" dirty="0" smtClean="0">
                <a:latin typeface="+mj-lt"/>
              </a:rPr>
              <a:t>)</a:t>
            </a:r>
            <a:endParaRPr lang="en-US" sz="16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13511" y="2001948"/>
            <a:ext cx="1610436" cy="441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&gt;library(</a:t>
            </a:r>
            <a:r>
              <a:rPr lang="en-ID" sz="1400" dirty="0" err="1" smtClean="0"/>
              <a:t>nFactors</a:t>
            </a:r>
            <a:r>
              <a:rPr lang="en-ID" sz="1400" dirty="0" smtClean="0"/>
              <a:t>)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9858234" y="1981472"/>
            <a:ext cx="1610436" cy="441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/>
              <a:t>&gt;library(psych)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68787" y="2606723"/>
            <a:ext cx="1610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i="1" dirty="0" err="1" smtClean="0">
                <a:latin typeface="+mj-lt"/>
              </a:rPr>
              <a:t>Untuk</a:t>
            </a:r>
            <a:r>
              <a:rPr lang="en-ID" i="1" dirty="0" smtClean="0">
                <a:latin typeface="+mj-lt"/>
              </a:rPr>
              <a:t> </a:t>
            </a:r>
            <a:r>
              <a:rPr lang="en-ID" i="1" dirty="0" err="1" smtClean="0">
                <a:latin typeface="+mj-lt"/>
              </a:rPr>
              <a:t>memplot</a:t>
            </a:r>
            <a:r>
              <a:rPr lang="en-ID" i="1" dirty="0" smtClean="0">
                <a:latin typeface="+mj-lt"/>
              </a:rPr>
              <a:t> </a:t>
            </a:r>
            <a:r>
              <a:rPr lang="en-ID" i="1" dirty="0" err="1" smtClean="0">
                <a:latin typeface="+mj-lt"/>
              </a:rPr>
              <a:t>matriks</a:t>
            </a:r>
            <a:r>
              <a:rPr lang="en-ID" i="1" dirty="0" smtClean="0">
                <a:latin typeface="+mj-lt"/>
              </a:rPr>
              <a:t> </a:t>
            </a:r>
            <a:r>
              <a:rPr lang="en-ID" i="1" dirty="0" err="1" smtClean="0">
                <a:latin typeface="+mj-lt"/>
              </a:rPr>
              <a:t>korelasi</a:t>
            </a:r>
            <a:endParaRPr lang="en-US" i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13510" y="2606723"/>
            <a:ext cx="1599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i="1" dirty="0" smtClean="0">
                <a:latin typeface="+mj-lt"/>
              </a:rPr>
              <a:t>Scree plot </a:t>
            </a:r>
            <a:r>
              <a:rPr lang="en-ID" i="1" dirty="0" err="1" smtClean="0">
                <a:latin typeface="+mj-lt"/>
              </a:rPr>
              <a:t>untuk</a:t>
            </a:r>
            <a:r>
              <a:rPr lang="en-ID" i="1" dirty="0" smtClean="0">
                <a:latin typeface="+mj-lt"/>
              </a:rPr>
              <a:t> </a:t>
            </a:r>
            <a:r>
              <a:rPr lang="en-ID" i="1" dirty="0" err="1" smtClean="0">
                <a:latin typeface="+mj-lt"/>
              </a:rPr>
              <a:t>menentukan</a:t>
            </a:r>
            <a:r>
              <a:rPr lang="en-ID" i="1" dirty="0" smtClean="0">
                <a:latin typeface="+mj-lt"/>
              </a:rPr>
              <a:t> </a:t>
            </a:r>
            <a:r>
              <a:rPr lang="en-ID" i="1" dirty="0" err="1" smtClean="0">
                <a:latin typeface="+mj-lt"/>
              </a:rPr>
              <a:t>banyaknya</a:t>
            </a:r>
            <a:r>
              <a:rPr lang="en-ID" i="1" dirty="0" smtClean="0">
                <a:latin typeface="+mj-lt"/>
              </a:rPr>
              <a:t> </a:t>
            </a:r>
            <a:r>
              <a:rPr lang="en-ID" i="1" dirty="0" err="1" smtClean="0">
                <a:latin typeface="+mj-lt"/>
              </a:rPr>
              <a:t>faktor</a:t>
            </a:r>
            <a:endParaRPr lang="en-US" i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58234" y="2606722"/>
            <a:ext cx="1610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i="1" dirty="0" err="1" smtClean="0">
                <a:latin typeface="+mj-lt"/>
              </a:rPr>
              <a:t>Untuk</a:t>
            </a:r>
            <a:r>
              <a:rPr lang="en-ID" i="1" dirty="0" smtClean="0">
                <a:latin typeface="+mj-lt"/>
              </a:rPr>
              <a:t> </a:t>
            </a:r>
            <a:r>
              <a:rPr lang="en-ID" i="1" dirty="0" err="1" smtClean="0">
                <a:latin typeface="+mj-lt"/>
              </a:rPr>
              <a:t>mengekstraksi</a:t>
            </a:r>
            <a:r>
              <a:rPr lang="en-ID" i="1" dirty="0" smtClean="0">
                <a:latin typeface="+mj-lt"/>
              </a:rPr>
              <a:t> </a:t>
            </a:r>
            <a:r>
              <a:rPr lang="en-ID" i="1" dirty="0" err="1" smtClean="0">
                <a:latin typeface="+mj-lt"/>
              </a:rPr>
              <a:t>faktor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45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45207" y="742947"/>
            <a:ext cx="530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b="1" spc="600" dirty="0" smtClean="0">
                <a:latin typeface="+mj-lt"/>
              </a:rPr>
              <a:t>INGAT PROSEDUR !!!</a:t>
            </a:r>
            <a:endParaRPr lang="en-US" sz="3600" b="1" spc="600" dirty="0">
              <a:latin typeface="+mj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520000" y="1500185"/>
            <a:ext cx="115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/>
          <p:cNvSpPr/>
          <p:nvPr/>
        </p:nvSpPr>
        <p:spPr>
          <a:xfrm rot="5400000">
            <a:off x="2875324" y="2617205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Isosceles Triangle 17"/>
          <p:cNvSpPr/>
          <p:nvPr/>
        </p:nvSpPr>
        <p:spPr>
          <a:xfrm rot="5400000">
            <a:off x="5849566" y="2603556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Isosceles Triangle 21"/>
          <p:cNvSpPr/>
          <p:nvPr/>
        </p:nvSpPr>
        <p:spPr>
          <a:xfrm rot="5400000">
            <a:off x="8787076" y="2603557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Isosceles Triangle 24"/>
          <p:cNvSpPr/>
          <p:nvPr/>
        </p:nvSpPr>
        <p:spPr>
          <a:xfrm rot="10800000">
            <a:off x="10274194" y="3736317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Isosceles Triangle 27"/>
          <p:cNvSpPr/>
          <p:nvPr/>
        </p:nvSpPr>
        <p:spPr>
          <a:xfrm rot="16200000" flipH="1">
            <a:off x="2875324" y="4927709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Isosceles Triangle 30"/>
          <p:cNvSpPr/>
          <p:nvPr/>
        </p:nvSpPr>
        <p:spPr>
          <a:xfrm rot="16200000" flipH="1">
            <a:off x="5849566" y="4914060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6200000" flipH="1">
            <a:off x="8787076" y="4914061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91321" y="2129054"/>
            <a:ext cx="2279176" cy="1241947"/>
            <a:chOff x="491321" y="2129054"/>
            <a:chExt cx="2279176" cy="1241947"/>
          </a:xfrm>
        </p:grpSpPr>
        <p:sp>
          <p:nvSpPr>
            <p:cNvPr id="13" name="Rounded Rectangle 12"/>
            <p:cNvSpPr/>
            <p:nvPr/>
          </p:nvSpPr>
          <p:spPr>
            <a:xfrm>
              <a:off x="818867" y="2129054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491321" y="2224591"/>
              <a:ext cx="2279176" cy="103722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2927" y="2327705"/>
              <a:ext cx="18812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1. </a:t>
              </a:r>
              <a:r>
                <a:rPr lang="en-ID" sz="2400" dirty="0" err="1" smtClean="0">
                  <a:solidFill>
                    <a:schemeClr val="bg1"/>
                  </a:solidFill>
                  <a:latin typeface="+mj-lt"/>
                </a:rPr>
                <a:t>Penentuan</a:t>
              </a:r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sz="2400" dirty="0">
                  <a:solidFill>
                    <a:schemeClr val="bg1"/>
                  </a:solidFill>
                  <a:latin typeface="+mj-lt"/>
                </a:rPr>
                <a:t>V</a:t>
              </a:r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ariable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479211" y="2115405"/>
            <a:ext cx="2279176" cy="1241947"/>
            <a:chOff x="3479211" y="2115405"/>
            <a:chExt cx="2279176" cy="1241947"/>
          </a:xfrm>
        </p:grpSpPr>
        <p:sp>
          <p:nvSpPr>
            <p:cNvPr id="17" name="Rounded Rectangle 16"/>
            <p:cNvSpPr/>
            <p:nvPr/>
          </p:nvSpPr>
          <p:spPr>
            <a:xfrm>
              <a:off x="3806757" y="2115405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79211" y="2210942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40142" y="2409593"/>
              <a:ext cx="176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2.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Penentuan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Matriks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Korelasi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444015" y="2115406"/>
            <a:ext cx="2279176" cy="1241947"/>
            <a:chOff x="6444015" y="2115406"/>
            <a:chExt cx="2279176" cy="1241947"/>
          </a:xfrm>
        </p:grpSpPr>
        <p:sp>
          <p:nvSpPr>
            <p:cNvPr id="21" name="Rounded Rectangle 20"/>
            <p:cNvSpPr/>
            <p:nvPr/>
          </p:nvSpPr>
          <p:spPr>
            <a:xfrm>
              <a:off x="6771561" y="2115406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44015" y="2210943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5000" y="2382297"/>
              <a:ext cx="1870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3.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Uji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Kelayakan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Sampel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444015" y="3373637"/>
            <a:ext cx="3014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Bartlett’s of </a:t>
            </a:r>
            <a:r>
              <a:rPr lang="en-US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sphericity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probabilitas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p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kurang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taraf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signifikan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yang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ditetapkan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Symbol" panose="05050102010706020507" pitchFamily="18" charset="2"/>
              </a:rPr>
              <a:t>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(p&lt;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Symbol" panose="05050102010706020507" pitchFamily="18" charset="2"/>
              </a:rPr>
              <a:t>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Indeks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KMO-MSA&gt; 0.5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9404606" y="2060813"/>
            <a:ext cx="2279176" cy="1241947"/>
            <a:chOff x="9404606" y="2060813"/>
            <a:chExt cx="2279176" cy="1241947"/>
          </a:xfrm>
        </p:grpSpPr>
        <p:sp>
          <p:nvSpPr>
            <p:cNvPr id="24" name="Rounded Rectangle 23"/>
            <p:cNvSpPr/>
            <p:nvPr/>
          </p:nvSpPr>
          <p:spPr>
            <a:xfrm>
              <a:off x="9732152" y="2060813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404606" y="2156350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608998" y="2341411"/>
              <a:ext cx="1870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4.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Uji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Kelayakan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Variabel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404606" y="3380770"/>
            <a:ext cx="2459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Anti-Image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Matrices ≥ 0.5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404606" y="4371317"/>
            <a:ext cx="2279176" cy="1241947"/>
            <a:chOff x="9404606" y="4371317"/>
            <a:chExt cx="2279176" cy="1241947"/>
          </a:xfrm>
        </p:grpSpPr>
        <p:sp>
          <p:nvSpPr>
            <p:cNvPr id="36" name="Rounded Rectangle 35"/>
            <p:cNvSpPr/>
            <p:nvPr/>
          </p:nvSpPr>
          <p:spPr>
            <a:xfrm flipH="1">
              <a:off x="9732152" y="4371317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 flipH="1">
              <a:off x="9404606" y="4466854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583004" y="4662302"/>
              <a:ext cx="1870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5.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Reduksi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Data (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Faktoring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)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9367876" y="5643193"/>
            <a:ext cx="2710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Secara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apriori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Melalui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Scree Plot,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eigen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matriks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korelasi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&gt; 1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% total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varians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444015" y="4425910"/>
            <a:ext cx="2279176" cy="1241947"/>
            <a:chOff x="6444015" y="4425910"/>
            <a:chExt cx="2279176" cy="1241947"/>
          </a:xfrm>
        </p:grpSpPr>
        <p:sp>
          <p:nvSpPr>
            <p:cNvPr id="33" name="Rounded Rectangle 32"/>
            <p:cNvSpPr/>
            <p:nvPr/>
          </p:nvSpPr>
          <p:spPr>
            <a:xfrm flipH="1">
              <a:off x="6771561" y="4425910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 flipH="1">
              <a:off x="6444015" y="4521447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22098" y="4631383"/>
              <a:ext cx="17288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6. </a:t>
              </a:r>
              <a:r>
                <a:rPr lang="en-ID" sz="2400" dirty="0" err="1" smtClean="0">
                  <a:solidFill>
                    <a:schemeClr val="bg1"/>
                  </a:solidFill>
                  <a:latin typeface="+mj-lt"/>
                </a:rPr>
                <a:t>Rotasi</a:t>
              </a:r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sz="2400" dirty="0" err="1" smtClean="0">
                  <a:solidFill>
                    <a:schemeClr val="bg1"/>
                  </a:solidFill>
                  <a:latin typeface="+mj-lt"/>
                </a:rPr>
                <a:t>Faktor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479211" y="4425909"/>
            <a:ext cx="2279176" cy="1241947"/>
            <a:chOff x="3479211" y="4425909"/>
            <a:chExt cx="2279176" cy="1241947"/>
          </a:xfrm>
        </p:grpSpPr>
        <p:sp>
          <p:nvSpPr>
            <p:cNvPr id="30" name="Rounded Rectangle 29"/>
            <p:cNvSpPr/>
            <p:nvPr/>
          </p:nvSpPr>
          <p:spPr>
            <a:xfrm flipH="1">
              <a:off x="3806757" y="4425909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 flipH="1">
              <a:off x="3479211" y="4521446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08702" y="4685222"/>
              <a:ext cx="18890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7.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Interpretasi</a:t>
              </a:r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Hasil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91321" y="4439558"/>
            <a:ext cx="2279176" cy="1241947"/>
            <a:chOff x="491321" y="4439558"/>
            <a:chExt cx="2279176" cy="1241947"/>
          </a:xfrm>
        </p:grpSpPr>
        <p:sp>
          <p:nvSpPr>
            <p:cNvPr id="27" name="Rounded Rectangle 26"/>
            <p:cNvSpPr/>
            <p:nvPr/>
          </p:nvSpPr>
          <p:spPr>
            <a:xfrm flipH="1">
              <a:off x="818867" y="4439558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flipH="1">
              <a:off x="491321" y="4535095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8817" y="4685976"/>
              <a:ext cx="17288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8.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Pemberian</a:t>
              </a:r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 Nama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Faktor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98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5688" y="1228299"/>
            <a:ext cx="45111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ID" sz="1600" b="1" i="1" dirty="0" smtClean="0">
                <a:latin typeface="+mj-lt"/>
              </a:rPr>
              <a:t>ADA 8 VARIABEL</a:t>
            </a:r>
            <a:endParaRPr lang="en-US" sz="1600" b="1" i="1" dirty="0" smtClean="0">
              <a:latin typeface="+mj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 smtClean="0">
                <a:latin typeface="+mj-lt"/>
              </a:rPr>
              <a:t>Penempatan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produk</a:t>
            </a:r>
            <a:r>
              <a:rPr lang="en-US" sz="1600" dirty="0">
                <a:latin typeface="+mj-lt"/>
              </a:rPr>
              <a:t> yang </a:t>
            </a:r>
            <a:r>
              <a:rPr lang="en-US" sz="1600" dirty="0" err="1">
                <a:latin typeface="+mj-lt"/>
              </a:rPr>
              <a:t>dijual</a:t>
            </a:r>
            <a:r>
              <a:rPr lang="en-US" sz="1600" dirty="0">
                <a:latin typeface="+mj-lt"/>
              </a:rPr>
              <a:t> (Layout)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>
                <a:latin typeface="+mj-lt"/>
              </a:rPr>
              <a:t>Kebersihan</a:t>
            </a:r>
            <a:r>
              <a:rPr lang="en-US" sz="1600" dirty="0">
                <a:latin typeface="+mj-lt"/>
              </a:rPr>
              <a:t> minimarket (</a:t>
            </a:r>
            <a:r>
              <a:rPr lang="en-US" sz="1600" dirty="0" err="1">
                <a:latin typeface="+mj-lt"/>
              </a:rPr>
              <a:t>Bersih</a:t>
            </a:r>
            <a:r>
              <a:rPr lang="en-US" sz="1600" dirty="0">
                <a:latin typeface="+mj-lt"/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>
                <a:latin typeface="+mj-lt"/>
              </a:rPr>
              <a:t>Harga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produk</a:t>
            </a:r>
            <a:r>
              <a:rPr lang="en-US" sz="1600" dirty="0">
                <a:latin typeface="+mj-lt"/>
              </a:rPr>
              <a:t> yang </a:t>
            </a:r>
            <a:r>
              <a:rPr lang="en-US" sz="1600" dirty="0" err="1">
                <a:latin typeface="+mj-lt"/>
              </a:rPr>
              <a:t>ditawarkan</a:t>
            </a:r>
            <a:r>
              <a:rPr lang="en-US" sz="1600" dirty="0">
                <a:latin typeface="+mj-lt"/>
              </a:rPr>
              <a:t>  (</a:t>
            </a:r>
            <a:r>
              <a:rPr lang="en-US" sz="1600" dirty="0" err="1">
                <a:latin typeface="+mj-lt"/>
              </a:rPr>
              <a:t>Harga</a:t>
            </a:r>
            <a:r>
              <a:rPr lang="en-US" sz="1600" dirty="0">
                <a:latin typeface="+mj-lt"/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>
                <a:latin typeface="+mj-lt"/>
              </a:rPr>
              <a:t>Pelayanan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Kasir</a:t>
            </a:r>
            <a:r>
              <a:rPr lang="en-US" sz="1600" dirty="0">
                <a:latin typeface="+mj-lt"/>
              </a:rPr>
              <a:t> (</a:t>
            </a:r>
            <a:r>
              <a:rPr lang="en-US" sz="1600" dirty="0" err="1">
                <a:latin typeface="+mj-lt"/>
              </a:rPr>
              <a:t>Kasir</a:t>
            </a:r>
            <a:r>
              <a:rPr lang="en-US" sz="1600" dirty="0">
                <a:latin typeface="+mj-lt"/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>
                <a:latin typeface="+mj-lt"/>
              </a:rPr>
              <a:t>Kelengkapan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produk</a:t>
            </a:r>
            <a:r>
              <a:rPr lang="en-US" sz="1600" dirty="0">
                <a:latin typeface="+mj-lt"/>
              </a:rPr>
              <a:t> yang </a:t>
            </a:r>
            <a:r>
              <a:rPr lang="en-US" sz="1600" dirty="0" err="1">
                <a:latin typeface="+mj-lt"/>
              </a:rPr>
              <a:t>dijual</a:t>
            </a:r>
            <a:r>
              <a:rPr lang="en-US" sz="1600" dirty="0">
                <a:latin typeface="+mj-lt"/>
              </a:rPr>
              <a:t> (</a:t>
            </a:r>
            <a:r>
              <a:rPr lang="en-US" sz="1600" dirty="0" err="1">
                <a:latin typeface="+mj-lt"/>
              </a:rPr>
              <a:t>Lengkap</a:t>
            </a:r>
            <a:r>
              <a:rPr lang="en-US" sz="1600" dirty="0">
                <a:latin typeface="+mj-lt"/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>
                <a:latin typeface="+mj-lt"/>
              </a:rPr>
              <a:t>Fasilitas</a:t>
            </a:r>
            <a:r>
              <a:rPr lang="en-US" sz="1600" dirty="0">
                <a:latin typeface="+mj-lt"/>
              </a:rPr>
              <a:t> AC yang </a:t>
            </a:r>
            <a:r>
              <a:rPr lang="en-US" sz="1600" dirty="0" err="1">
                <a:latin typeface="+mj-lt"/>
              </a:rPr>
              <a:t>dingin</a:t>
            </a:r>
            <a:r>
              <a:rPr lang="en-US" sz="1600" dirty="0">
                <a:latin typeface="+mj-lt"/>
              </a:rPr>
              <a:t> (AC)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>
                <a:latin typeface="+mj-lt"/>
              </a:rPr>
              <a:t>Adanya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diskon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harga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produk</a:t>
            </a:r>
            <a:r>
              <a:rPr lang="en-US" sz="1600" dirty="0">
                <a:latin typeface="+mj-lt"/>
              </a:rPr>
              <a:t> (</a:t>
            </a:r>
            <a:r>
              <a:rPr lang="en-US" sz="1600" dirty="0" err="1">
                <a:latin typeface="+mj-lt"/>
              </a:rPr>
              <a:t>Diskon</a:t>
            </a:r>
            <a:r>
              <a:rPr lang="en-US" sz="1600" dirty="0">
                <a:latin typeface="+mj-lt"/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>
                <a:latin typeface="+mj-lt"/>
              </a:rPr>
              <a:t>Ketersedian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Lahan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Parkir</a:t>
            </a:r>
            <a:r>
              <a:rPr lang="en-US" sz="1600" dirty="0">
                <a:latin typeface="+mj-lt"/>
              </a:rPr>
              <a:t> yang </a:t>
            </a:r>
            <a:r>
              <a:rPr lang="en-US" sz="1600" dirty="0" err="1">
                <a:latin typeface="+mj-lt"/>
              </a:rPr>
              <a:t>luas</a:t>
            </a:r>
            <a:r>
              <a:rPr lang="en-US" sz="1600" dirty="0">
                <a:latin typeface="+mj-lt"/>
              </a:rPr>
              <a:t> (</a:t>
            </a:r>
            <a:r>
              <a:rPr lang="en-US" sz="1600" dirty="0" err="1">
                <a:latin typeface="+mj-lt"/>
              </a:rPr>
              <a:t>Parkir</a:t>
            </a:r>
            <a:r>
              <a:rPr lang="en-US" sz="1600" dirty="0" smtClean="0">
                <a:latin typeface="+mj-lt"/>
              </a:rPr>
              <a:t>)</a:t>
            </a:r>
            <a:endParaRPr lang="en-US" sz="16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908" y="493595"/>
            <a:ext cx="507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 smtClean="0">
                <a:latin typeface="+mj-lt"/>
              </a:rPr>
              <a:t>1. MENENTUKAN VARIABEL</a:t>
            </a:r>
            <a:endParaRPr lang="en-US" sz="24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5688" y="3671163"/>
            <a:ext cx="4892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j-lt"/>
              </a:rPr>
              <a:t>2)   Data </a:t>
            </a:r>
            <a:r>
              <a:rPr lang="en-US" sz="1600" b="1" dirty="0">
                <a:latin typeface="+mj-lt"/>
              </a:rPr>
              <a:t>yang </a:t>
            </a:r>
            <a:r>
              <a:rPr lang="en-US" sz="1600" b="1" dirty="0" err="1">
                <a:latin typeface="+mj-lt"/>
              </a:rPr>
              <a:t>digunakan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terlebih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dahulu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kita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impor</a:t>
            </a:r>
            <a:endParaRPr lang="en-US" sz="16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061" y="4217158"/>
            <a:ext cx="5390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</a:rPr>
              <a:t>&gt;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dt.fac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&lt;-read.csv(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file.choose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(),header=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T,sep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=",")</a:t>
            </a:r>
          </a:p>
          <a:p>
            <a:r>
              <a:rPr lang="en-US" b="1" dirty="0">
                <a:solidFill>
                  <a:srgbClr val="0070C0"/>
                </a:solidFill>
                <a:latin typeface="+mj-lt"/>
              </a:rPr>
              <a:t>&gt;dt.fac1&lt;-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dt.fac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[,-1]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b="1" dirty="0">
                <a:solidFill>
                  <a:srgbClr val="0070C0"/>
                </a:solidFill>
                <a:latin typeface="+mj-lt"/>
              </a:rPr>
              <a:t>&gt;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dt.fac1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0061" y="5445457"/>
            <a:ext cx="4299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1" dirty="0" smtClean="0"/>
              <a:t>*</a:t>
            </a:r>
            <a:r>
              <a:rPr lang="en-ID" sz="1400" b="1" dirty="0" err="1" smtClean="0"/>
              <a:t>dt.fac</a:t>
            </a:r>
            <a:r>
              <a:rPr lang="en-ID" sz="1400" b="1" dirty="0" smtClean="0"/>
              <a:t> : </a:t>
            </a:r>
            <a:r>
              <a:rPr lang="en-ID" sz="1400" b="1" dirty="0" err="1" smtClean="0"/>
              <a:t>nama</a:t>
            </a:r>
            <a:r>
              <a:rPr lang="en-ID" sz="1400" b="1" dirty="0" smtClean="0"/>
              <a:t> data yang </a:t>
            </a:r>
            <a:r>
              <a:rPr lang="en-ID" sz="1400" b="1" dirty="0" err="1" smtClean="0"/>
              <a:t>akan</a:t>
            </a:r>
            <a:r>
              <a:rPr lang="en-ID" sz="1400" b="1" dirty="0" smtClean="0"/>
              <a:t> </a:t>
            </a:r>
            <a:r>
              <a:rPr lang="en-ID" sz="1400" b="1" dirty="0" err="1" smtClean="0"/>
              <a:t>kita</a:t>
            </a:r>
            <a:r>
              <a:rPr lang="en-ID" sz="1400" b="1" dirty="0" smtClean="0"/>
              <a:t> </a:t>
            </a:r>
            <a:r>
              <a:rPr lang="en-ID" sz="1400" b="1" dirty="0" err="1" smtClean="0"/>
              <a:t>impor</a:t>
            </a:r>
            <a:endParaRPr lang="en-ID" sz="1400" b="1" dirty="0" smtClean="0"/>
          </a:p>
          <a:p>
            <a:r>
              <a:rPr lang="en-ID" sz="1400" b="1" dirty="0"/>
              <a:t> </a:t>
            </a:r>
            <a:r>
              <a:rPr lang="en-ID" sz="1400" b="1" dirty="0" smtClean="0"/>
              <a:t> dr.fac1 : data yang </a:t>
            </a:r>
            <a:r>
              <a:rPr lang="en-ID" sz="1400" b="1" dirty="0" err="1" smtClean="0"/>
              <a:t>akan</a:t>
            </a:r>
            <a:r>
              <a:rPr lang="en-ID" sz="1400" b="1" dirty="0" smtClean="0"/>
              <a:t> </a:t>
            </a:r>
            <a:r>
              <a:rPr lang="en-ID" sz="1400" b="1" dirty="0" err="1" smtClean="0"/>
              <a:t>digunakan</a:t>
            </a:r>
            <a:r>
              <a:rPr lang="en-ID" sz="1400" b="1" dirty="0" smtClean="0"/>
              <a:t> </a:t>
            </a:r>
            <a:r>
              <a:rPr lang="en-ID" sz="1400" b="1" dirty="0" err="1" smtClean="0"/>
              <a:t>untuk</a:t>
            </a:r>
            <a:r>
              <a:rPr lang="en-ID" sz="1400" b="1" dirty="0" smtClean="0"/>
              <a:t> </a:t>
            </a:r>
            <a:r>
              <a:rPr lang="en-ID" sz="1400" b="1" dirty="0" err="1" smtClean="0"/>
              <a:t>analisis</a:t>
            </a:r>
            <a:endParaRPr lang="en-US" sz="1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257" y="751637"/>
            <a:ext cx="3507474" cy="53226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274257" y="6182436"/>
            <a:ext cx="3507474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600" dirty="0" err="1" smtClean="0">
                <a:latin typeface="+mj-lt"/>
              </a:rPr>
              <a:t>Tampilan</a:t>
            </a:r>
            <a:r>
              <a:rPr lang="en-ID" sz="1600" dirty="0" smtClean="0">
                <a:latin typeface="+mj-lt"/>
              </a:rPr>
              <a:t> data dt.fac1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0251" y="471387"/>
            <a:ext cx="245657" cy="5604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8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45207" y="742947"/>
            <a:ext cx="530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b="1" spc="600" dirty="0" smtClean="0">
                <a:latin typeface="+mj-lt"/>
              </a:rPr>
              <a:t>INGAT PROSEDUR !!!</a:t>
            </a:r>
            <a:endParaRPr lang="en-US" sz="3600" b="1" spc="600" dirty="0">
              <a:latin typeface="+mj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520000" y="1500185"/>
            <a:ext cx="115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/>
          <p:cNvSpPr/>
          <p:nvPr/>
        </p:nvSpPr>
        <p:spPr>
          <a:xfrm rot="5400000">
            <a:off x="2875324" y="2617205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Isosceles Triangle 17"/>
          <p:cNvSpPr/>
          <p:nvPr/>
        </p:nvSpPr>
        <p:spPr>
          <a:xfrm rot="5400000">
            <a:off x="5849566" y="2603556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Isosceles Triangle 21"/>
          <p:cNvSpPr/>
          <p:nvPr/>
        </p:nvSpPr>
        <p:spPr>
          <a:xfrm rot="5400000">
            <a:off x="8787076" y="2603557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Isosceles Triangle 24"/>
          <p:cNvSpPr/>
          <p:nvPr/>
        </p:nvSpPr>
        <p:spPr>
          <a:xfrm rot="10800000">
            <a:off x="10274194" y="3736317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Isosceles Triangle 27"/>
          <p:cNvSpPr/>
          <p:nvPr/>
        </p:nvSpPr>
        <p:spPr>
          <a:xfrm rot="16200000" flipH="1">
            <a:off x="2875324" y="4927709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Isosceles Triangle 30"/>
          <p:cNvSpPr/>
          <p:nvPr/>
        </p:nvSpPr>
        <p:spPr>
          <a:xfrm rot="16200000" flipH="1">
            <a:off x="5849566" y="4914060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6200000" flipH="1">
            <a:off x="8787076" y="4914061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91321" y="2129054"/>
            <a:ext cx="2279176" cy="1241947"/>
            <a:chOff x="491321" y="2129054"/>
            <a:chExt cx="2279176" cy="1241947"/>
          </a:xfrm>
        </p:grpSpPr>
        <p:sp>
          <p:nvSpPr>
            <p:cNvPr id="13" name="Rounded Rectangle 12"/>
            <p:cNvSpPr/>
            <p:nvPr/>
          </p:nvSpPr>
          <p:spPr>
            <a:xfrm>
              <a:off x="818867" y="2129054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491321" y="2224591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2927" y="2327705"/>
              <a:ext cx="18812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1. </a:t>
              </a:r>
              <a:r>
                <a:rPr lang="en-ID" sz="2400" dirty="0" err="1" smtClean="0">
                  <a:solidFill>
                    <a:schemeClr val="bg1"/>
                  </a:solidFill>
                  <a:latin typeface="+mj-lt"/>
                </a:rPr>
                <a:t>Penentuan</a:t>
              </a:r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sz="2400" dirty="0">
                  <a:solidFill>
                    <a:schemeClr val="bg1"/>
                  </a:solidFill>
                  <a:latin typeface="+mj-lt"/>
                </a:rPr>
                <a:t>V</a:t>
              </a:r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ariable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479211" y="2115405"/>
            <a:ext cx="2279176" cy="1241947"/>
            <a:chOff x="3479211" y="2115405"/>
            <a:chExt cx="2279176" cy="1241947"/>
          </a:xfrm>
        </p:grpSpPr>
        <p:sp>
          <p:nvSpPr>
            <p:cNvPr id="17" name="Rounded Rectangle 16"/>
            <p:cNvSpPr/>
            <p:nvPr/>
          </p:nvSpPr>
          <p:spPr>
            <a:xfrm>
              <a:off x="3806757" y="2115405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79211" y="2210942"/>
              <a:ext cx="2279176" cy="103722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40142" y="2409593"/>
              <a:ext cx="176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2.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Penentuan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Matriks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Korelasi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444015" y="2115406"/>
            <a:ext cx="2279176" cy="1241947"/>
            <a:chOff x="6444015" y="2115406"/>
            <a:chExt cx="2279176" cy="1241947"/>
          </a:xfrm>
        </p:grpSpPr>
        <p:sp>
          <p:nvSpPr>
            <p:cNvPr id="21" name="Rounded Rectangle 20"/>
            <p:cNvSpPr/>
            <p:nvPr/>
          </p:nvSpPr>
          <p:spPr>
            <a:xfrm>
              <a:off x="6771561" y="2115406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44015" y="2210943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5000" y="2382297"/>
              <a:ext cx="1870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3.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Uji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Kelayakan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Sampel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444015" y="3373637"/>
            <a:ext cx="3014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Bartlett’s of </a:t>
            </a:r>
            <a:r>
              <a:rPr lang="en-US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sphericity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probabilitas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p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kurang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taraf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signifikan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yang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ditetapkan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Symbol" panose="05050102010706020507" pitchFamily="18" charset="2"/>
              </a:rPr>
              <a:t>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(p&lt;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Symbol" panose="05050102010706020507" pitchFamily="18" charset="2"/>
              </a:rPr>
              <a:t>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Indeks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KMO-MSA&gt; 0.5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9404606" y="2060813"/>
            <a:ext cx="2279176" cy="1241947"/>
            <a:chOff x="9404606" y="2060813"/>
            <a:chExt cx="2279176" cy="1241947"/>
          </a:xfrm>
        </p:grpSpPr>
        <p:sp>
          <p:nvSpPr>
            <p:cNvPr id="24" name="Rounded Rectangle 23"/>
            <p:cNvSpPr/>
            <p:nvPr/>
          </p:nvSpPr>
          <p:spPr>
            <a:xfrm>
              <a:off x="9732152" y="2060813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404606" y="2156350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608998" y="2341411"/>
              <a:ext cx="1870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4.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Uji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Kelayakan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Variabel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404606" y="3380770"/>
            <a:ext cx="2459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Anti-Image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Matrices ≥ 0.5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404606" y="4371317"/>
            <a:ext cx="2279176" cy="1241947"/>
            <a:chOff x="9404606" y="4371317"/>
            <a:chExt cx="2279176" cy="1241947"/>
          </a:xfrm>
        </p:grpSpPr>
        <p:sp>
          <p:nvSpPr>
            <p:cNvPr id="36" name="Rounded Rectangle 35"/>
            <p:cNvSpPr/>
            <p:nvPr/>
          </p:nvSpPr>
          <p:spPr>
            <a:xfrm flipH="1">
              <a:off x="9732152" y="4371317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 flipH="1">
              <a:off x="9404606" y="4466854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583004" y="4662302"/>
              <a:ext cx="1870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5.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Reduksi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Data (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Faktoring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)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9367876" y="5643193"/>
            <a:ext cx="2710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Secara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apriori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Melalui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Scree Plot,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eigen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matriks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korelasi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&gt; 1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% total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varians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444015" y="4425910"/>
            <a:ext cx="2279176" cy="1241947"/>
            <a:chOff x="6444015" y="4425910"/>
            <a:chExt cx="2279176" cy="1241947"/>
          </a:xfrm>
        </p:grpSpPr>
        <p:sp>
          <p:nvSpPr>
            <p:cNvPr id="33" name="Rounded Rectangle 32"/>
            <p:cNvSpPr/>
            <p:nvPr/>
          </p:nvSpPr>
          <p:spPr>
            <a:xfrm flipH="1">
              <a:off x="6771561" y="4425910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 flipH="1">
              <a:off x="6444015" y="4521447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22098" y="4631383"/>
              <a:ext cx="17288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6. </a:t>
              </a:r>
              <a:r>
                <a:rPr lang="en-ID" sz="2400" dirty="0" err="1" smtClean="0">
                  <a:solidFill>
                    <a:schemeClr val="bg1"/>
                  </a:solidFill>
                  <a:latin typeface="+mj-lt"/>
                </a:rPr>
                <a:t>Rotasi</a:t>
              </a:r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sz="2400" dirty="0" err="1" smtClean="0">
                  <a:solidFill>
                    <a:schemeClr val="bg1"/>
                  </a:solidFill>
                  <a:latin typeface="+mj-lt"/>
                </a:rPr>
                <a:t>Faktor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479211" y="4425909"/>
            <a:ext cx="2279176" cy="1241947"/>
            <a:chOff x="3479211" y="4425909"/>
            <a:chExt cx="2279176" cy="1241947"/>
          </a:xfrm>
        </p:grpSpPr>
        <p:sp>
          <p:nvSpPr>
            <p:cNvPr id="30" name="Rounded Rectangle 29"/>
            <p:cNvSpPr/>
            <p:nvPr/>
          </p:nvSpPr>
          <p:spPr>
            <a:xfrm flipH="1">
              <a:off x="3806757" y="4425909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 flipH="1">
              <a:off x="3479211" y="4521446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08702" y="4685222"/>
              <a:ext cx="18890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7.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Interpretasi</a:t>
              </a:r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Hasil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91321" y="4439558"/>
            <a:ext cx="2279176" cy="1241947"/>
            <a:chOff x="491321" y="4439558"/>
            <a:chExt cx="2279176" cy="1241947"/>
          </a:xfrm>
        </p:grpSpPr>
        <p:sp>
          <p:nvSpPr>
            <p:cNvPr id="27" name="Rounded Rectangle 26"/>
            <p:cNvSpPr/>
            <p:nvPr/>
          </p:nvSpPr>
          <p:spPr>
            <a:xfrm flipH="1">
              <a:off x="818867" y="4439558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flipH="1">
              <a:off x="491321" y="4535095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8817" y="4685976"/>
              <a:ext cx="17288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8.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Pemberian</a:t>
              </a:r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 Nama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Faktor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31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5908" y="493595"/>
            <a:ext cx="507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 smtClean="0">
                <a:latin typeface="+mj-lt"/>
              </a:rPr>
              <a:t>2. MENENTUKAN MATRIKS KORELASI</a:t>
            </a:r>
            <a:endParaRPr lang="en-US" sz="24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7519" y="1629334"/>
            <a:ext cx="477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</a:rPr>
              <a:t>&gt;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kor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&lt;-round(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cor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(dt.fac1),2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)</a:t>
            </a:r>
          </a:p>
          <a:p>
            <a:r>
              <a:rPr lang="en-ID" b="1" dirty="0" smtClean="0">
                <a:solidFill>
                  <a:srgbClr val="0070C0"/>
                </a:solidFill>
                <a:latin typeface="+mj-lt"/>
              </a:rPr>
              <a:t>&gt;</a:t>
            </a:r>
            <a:r>
              <a:rPr lang="en-ID" b="1" dirty="0" err="1" smtClean="0">
                <a:solidFill>
                  <a:srgbClr val="0070C0"/>
                </a:solidFill>
                <a:latin typeface="+mj-lt"/>
              </a:rPr>
              <a:t>kor</a:t>
            </a:r>
            <a:endParaRPr 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9005" y="5036807"/>
            <a:ext cx="4173656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600" dirty="0" err="1" smtClean="0">
                <a:latin typeface="+mj-lt"/>
              </a:rPr>
              <a:t>Tampilan</a:t>
            </a:r>
            <a:r>
              <a:rPr lang="en-ID" sz="1600" dirty="0" smtClean="0">
                <a:latin typeface="+mj-lt"/>
              </a:rPr>
              <a:t> data </a:t>
            </a:r>
            <a:r>
              <a:rPr lang="en-ID" sz="1600" dirty="0" err="1" smtClean="0">
                <a:latin typeface="+mj-lt"/>
              </a:rPr>
              <a:t>matriks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korelasi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0251" y="471387"/>
            <a:ext cx="245657" cy="5604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05" y="2557017"/>
            <a:ext cx="4173656" cy="23160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039132" y="1091821"/>
            <a:ext cx="4892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+mj-lt"/>
              </a:rPr>
              <a:t>Untuk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memudahkan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dalam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melihat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nilai-nilai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korelasi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tersebut</a:t>
            </a:r>
            <a:r>
              <a:rPr lang="en-US" sz="1600" b="1" dirty="0" smtClean="0">
                <a:latin typeface="+mj-lt"/>
              </a:rPr>
              <a:t>, </a:t>
            </a:r>
            <a:r>
              <a:rPr lang="en-US" sz="1600" b="1" dirty="0" err="1" smtClean="0">
                <a:latin typeface="+mj-lt"/>
              </a:rPr>
              <a:t>dapat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juga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ditampilkan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melalui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grafik</a:t>
            </a:r>
            <a:r>
              <a:rPr lang="en-US" sz="1600" b="1" dirty="0" smtClean="0">
                <a:latin typeface="+mj-lt"/>
              </a:rPr>
              <a:t> </a:t>
            </a:r>
            <a:endParaRPr lang="en-US" sz="1600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72992" y="1742532"/>
            <a:ext cx="477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</a:rPr>
              <a:t>&gt;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corrplot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kor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,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order="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hclust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")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547" y="2314280"/>
            <a:ext cx="4041537" cy="35118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6310547" y="6008073"/>
            <a:ext cx="4041537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600" dirty="0" smtClean="0">
                <a:latin typeface="+mj-lt"/>
              </a:rPr>
              <a:t>Plot </a:t>
            </a:r>
            <a:r>
              <a:rPr lang="en-ID" sz="1600" dirty="0" err="1" smtClean="0">
                <a:latin typeface="+mj-lt"/>
              </a:rPr>
              <a:t>nilai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korelasi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antar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variabel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6363" y="1091821"/>
            <a:ext cx="4892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+mj-lt"/>
              </a:rPr>
              <a:t>Untuk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memunculkan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matriks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korelasi</a:t>
            </a:r>
            <a:endParaRPr lang="en-US" sz="1600" b="1" dirty="0">
              <a:latin typeface="+mj-lt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10154191" y="3018988"/>
            <a:ext cx="395785" cy="1337481"/>
          </a:xfrm>
          <a:prstGeom prst="rightBrace">
            <a:avLst>
              <a:gd name="adj1" fmla="val 46264"/>
              <a:gd name="adj2" fmla="val 4795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10154190" y="4408914"/>
            <a:ext cx="395785" cy="1337481"/>
          </a:xfrm>
          <a:prstGeom prst="rightBrace">
            <a:avLst>
              <a:gd name="adj1" fmla="val 46264"/>
              <a:gd name="adj2" fmla="val 4795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672805" y="3390079"/>
            <a:ext cx="1260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latin typeface="+mj-lt"/>
              </a:rPr>
              <a:t>Korelasi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Positif</a:t>
            </a:r>
            <a:endParaRPr lang="en-US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72804" y="4744419"/>
            <a:ext cx="1260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 smtClean="0">
                <a:latin typeface="+mj-lt"/>
              </a:rPr>
              <a:t>Korelasi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Negatif</a:t>
            </a:r>
            <a:endParaRPr lang="en-US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9005" y="5897433"/>
            <a:ext cx="4205047" cy="646331"/>
          </a:xfrm>
          <a:prstGeom prst="rect">
            <a:avLst/>
          </a:prstGeom>
          <a:solidFill>
            <a:srgbClr val="66FF66"/>
          </a:solidFill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 smtClean="0">
                <a:latin typeface="Bahnschrift SemiBold Condensed" panose="020B0502040204020203" pitchFamily="34" charset="0"/>
              </a:rPr>
              <a:t>“SEMAKIN TINGGI NILAI KORELASINYA, MAKA SEMAKIN ERAT HUBUNGAN ANTAR VARIABEL TERSEBUT”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951543">
            <a:off x="1099995" y="3555062"/>
            <a:ext cx="4418890" cy="303966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2645555">
            <a:off x="6192181" y="4194053"/>
            <a:ext cx="4418890" cy="303966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15" grpId="0"/>
      <p:bldP spid="17" grpId="0" animBg="1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45207" y="742947"/>
            <a:ext cx="530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b="1" spc="600" dirty="0" smtClean="0">
                <a:latin typeface="+mj-lt"/>
              </a:rPr>
              <a:t>INGAT PROSEDUR !!!</a:t>
            </a:r>
            <a:endParaRPr lang="en-US" sz="3600" b="1" spc="600" dirty="0">
              <a:latin typeface="+mj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520000" y="1500185"/>
            <a:ext cx="115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/>
          <p:cNvSpPr/>
          <p:nvPr/>
        </p:nvSpPr>
        <p:spPr>
          <a:xfrm rot="5400000">
            <a:off x="2875324" y="2617205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Isosceles Triangle 17"/>
          <p:cNvSpPr/>
          <p:nvPr/>
        </p:nvSpPr>
        <p:spPr>
          <a:xfrm rot="5400000">
            <a:off x="5849566" y="2603556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Isosceles Triangle 21"/>
          <p:cNvSpPr/>
          <p:nvPr/>
        </p:nvSpPr>
        <p:spPr>
          <a:xfrm rot="5400000">
            <a:off x="8787076" y="2603557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Isosceles Triangle 24"/>
          <p:cNvSpPr/>
          <p:nvPr/>
        </p:nvSpPr>
        <p:spPr>
          <a:xfrm rot="10800000">
            <a:off x="10274194" y="3736317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Isosceles Triangle 27"/>
          <p:cNvSpPr/>
          <p:nvPr/>
        </p:nvSpPr>
        <p:spPr>
          <a:xfrm rot="16200000" flipH="1">
            <a:off x="2875324" y="4927709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Isosceles Triangle 30"/>
          <p:cNvSpPr/>
          <p:nvPr/>
        </p:nvSpPr>
        <p:spPr>
          <a:xfrm rot="16200000" flipH="1">
            <a:off x="5849566" y="4914060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6200000" flipH="1">
            <a:off x="8787076" y="4914061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91321" y="2129054"/>
            <a:ext cx="2279176" cy="1241947"/>
            <a:chOff x="491321" y="2129054"/>
            <a:chExt cx="2279176" cy="1241947"/>
          </a:xfrm>
        </p:grpSpPr>
        <p:sp>
          <p:nvSpPr>
            <p:cNvPr id="13" name="Rounded Rectangle 12"/>
            <p:cNvSpPr/>
            <p:nvPr/>
          </p:nvSpPr>
          <p:spPr>
            <a:xfrm>
              <a:off x="818867" y="2129054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491321" y="2224591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2927" y="2327705"/>
              <a:ext cx="18812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1. </a:t>
              </a:r>
              <a:r>
                <a:rPr lang="en-ID" sz="2400" dirty="0" err="1" smtClean="0">
                  <a:solidFill>
                    <a:schemeClr val="bg1"/>
                  </a:solidFill>
                  <a:latin typeface="+mj-lt"/>
                </a:rPr>
                <a:t>Penentuan</a:t>
              </a:r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sz="2400" dirty="0">
                  <a:solidFill>
                    <a:schemeClr val="bg1"/>
                  </a:solidFill>
                  <a:latin typeface="+mj-lt"/>
                </a:rPr>
                <a:t>V</a:t>
              </a:r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ariable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479211" y="2115405"/>
            <a:ext cx="2279176" cy="1241947"/>
            <a:chOff x="3479211" y="2115405"/>
            <a:chExt cx="2279176" cy="1241947"/>
          </a:xfrm>
        </p:grpSpPr>
        <p:sp>
          <p:nvSpPr>
            <p:cNvPr id="17" name="Rounded Rectangle 16"/>
            <p:cNvSpPr/>
            <p:nvPr/>
          </p:nvSpPr>
          <p:spPr>
            <a:xfrm>
              <a:off x="3806757" y="2115405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79211" y="2210942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40142" y="2409593"/>
              <a:ext cx="176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2.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Penentuan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Matriks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Korelasi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444015" y="2115406"/>
            <a:ext cx="2279176" cy="1241947"/>
            <a:chOff x="6444015" y="2115406"/>
            <a:chExt cx="2279176" cy="1241947"/>
          </a:xfrm>
        </p:grpSpPr>
        <p:sp>
          <p:nvSpPr>
            <p:cNvPr id="21" name="Rounded Rectangle 20"/>
            <p:cNvSpPr/>
            <p:nvPr/>
          </p:nvSpPr>
          <p:spPr>
            <a:xfrm>
              <a:off x="6771561" y="2115406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44015" y="2210943"/>
              <a:ext cx="2279176" cy="103722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5000" y="2382297"/>
              <a:ext cx="1870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3.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Uji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Kelayakan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Sampel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444015" y="3373637"/>
            <a:ext cx="3014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Bartlett’s of </a:t>
            </a:r>
            <a:r>
              <a:rPr lang="en-US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sphericity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probabilitas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p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kurang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taraf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signifikan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yang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ditetapkan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Symbol" panose="05050102010706020507" pitchFamily="18" charset="2"/>
              </a:rPr>
              <a:t>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(p&lt;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Symbol" panose="05050102010706020507" pitchFamily="18" charset="2"/>
              </a:rPr>
              <a:t>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Indeks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KMO-MSA&gt; 0.5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9404606" y="2060813"/>
            <a:ext cx="2279176" cy="1241947"/>
            <a:chOff x="9404606" y="2060813"/>
            <a:chExt cx="2279176" cy="1241947"/>
          </a:xfrm>
        </p:grpSpPr>
        <p:sp>
          <p:nvSpPr>
            <p:cNvPr id="24" name="Rounded Rectangle 23"/>
            <p:cNvSpPr/>
            <p:nvPr/>
          </p:nvSpPr>
          <p:spPr>
            <a:xfrm>
              <a:off x="9732152" y="2060813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404606" y="2156350"/>
              <a:ext cx="2279176" cy="103722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608998" y="2341411"/>
              <a:ext cx="1870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4.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Uji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Kelayakan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Variabel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404606" y="3380770"/>
            <a:ext cx="2459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Anti-Image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Matrices ≥ 0.5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404606" y="4371317"/>
            <a:ext cx="2279176" cy="1241947"/>
            <a:chOff x="9404606" y="4371317"/>
            <a:chExt cx="2279176" cy="1241947"/>
          </a:xfrm>
        </p:grpSpPr>
        <p:sp>
          <p:nvSpPr>
            <p:cNvPr id="36" name="Rounded Rectangle 35"/>
            <p:cNvSpPr/>
            <p:nvPr/>
          </p:nvSpPr>
          <p:spPr>
            <a:xfrm flipH="1">
              <a:off x="9732152" y="4371317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 flipH="1">
              <a:off x="9404606" y="4466854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583004" y="4662302"/>
              <a:ext cx="1870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5.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Reduksi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Data (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Faktoring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)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9367876" y="5643193"/>
            <a:ext cx="2710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Secara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apriori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Melalui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Scree Plot,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eigen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matriks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korelasi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&gt; 1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% total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varians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444015" y="4425910"/>
            <a:ext cx="2279176" cy="1241947"/>
            <a:chOff x="6444015" y="4425910"/>
            <a:chExt cx="2279176" cy="1241947"/>
          </a:xfrm>
        </p:grpSpPr>
        <p:sp>
          <p:nvSpPr>
            <p:cNvPr id="33" name="Rounded Rectangle 32"/>
            <p:cNvSpPr/>
            <p:nvPr/>
          </p:nvSpPr>
          <p:spPr>
            <a:xfrm flipH="1">
              <a:off x="6771561" y="4425910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 flipH="1">
              <a:off x="6444015" y="4521447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22098" y="4631383"/>
              <a:ext cx="17288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6. </a:t>
              </a:r>
              <a:r>
                <a:rPr lang="en-ID" sz="2400" dirty="0" err="1" smtClean="0">
                  <a:solidFill>
                    <a:schemeClr val="bg1"/>
                  </a:solidFill>
                  <a:latin typeface="+mj-lt"/>
                </a:rPr>
                <a:t>Rotasi</a:t>
              </a:r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sz="2400" dirty="0" err="1" smtClean="0">
                  <a:solidFill>
                    <a:schemeClr val="bg1"/>
                  </a:solidFill>
                  <a:latin typeface="+mj-lt"/>
                </a:rPr>
                <a:t>Faktor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479211" y="4425909"/>
            <a:ext cx="2279176" cy="1241947"/>
            <a:chOff x="3479211" y="4425909"/>
            <a:chExt cx="2279176" cy="1241947"/>
          </a:xfrm>
        </p:grpSpPr>
        <p:sp>
          <p:nvSpPr>
            <p:cNvPr id="30" name="Rounded Rectangle 29"/>
            <p:cNvSpPr/>
            <p:nvPr/>
          </p:nvSpPr>
          <p:spPr>
            <a:xfrm flipH="1">
              <a:off x="3806757" y="4425909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 flipH="1">
              <a:off x="3479211" y="4521446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08702" y="4685222"/>
              <a:ext cx="18890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7.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Interpretasi</a:t>
              </a:r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Hasil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91321" y="4439558"/>
            <a:ext cx="2279176" cy="1241947"/>
            <a:chOff x="491321" y="4439558"/>
            <a:chExt cx="2279176" cy="1241947"/>
          </a:xfrm>
        </p:grpSpPr>
        <p:sp>
          <p:nvSpPr>
            <p:cNvPr id="27" name="Rounded Rectangle 26"/>
            <p:cNvSpPr/>
            <p:nvPr/>
          </p:nvSpPr>
          <p:spPr>
            <a:xfrm flipH="1">
              <a:off x="818867" y="4439558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flipH="1">
              <a:off x="491321" y="4535095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8817" y="4685976"/>
              <a:ext cx="17288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8.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Pemberian</a:t>
              </a:r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 Nama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Faktor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1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5907" y="493595"/>
            <a:ext cx="671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 smtClean="0">
                <a:latin typeface="+mj-lt"/>
              </a:rPr>
              <a:t>3 &amp; 4. MENILAI KELAYAKAN/ KECUKUPAN DATA</a:t>
            </a:r>
            <a:endParaRPr lang="en-US" sz="24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5688" y="1255506"/>
            <a:ext cx="4892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+mj-lt"/>
              </a:rPr>
              <a:t>Untuk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melihat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kelayakan</a:t>
            </a:r>
            <a:r>
              <a:rPr lang="en-US" sz="1600" b="1" dirty="0" smtClean="0">
                <a:latin typeface="+mj-lt"/>
              </a:rPr>
              <a:t> data</a:t>
            </a:r>
            <a:endParaRPr lang="en-US" sz="16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0061" y="1801501"/>
            <a:ext cx="539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</a:rPr>
              <a:t>&gt;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n.kmo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&lt;-KMO(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kor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)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b="1" dirty="0">
                <a:solidFill>
                  <a:srgbClr val="0070C0"/>
                </a:solidFill>
                <a:latin typeface="+mj-lt"/>
              </a:rPr>
              <a:t>&gt;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n.kmo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2641" y="2655273"/>
            <a:ext cx="4585079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600" dirty="0" err="1" smtClean="0">
                <a:latin typeface="+mj-lt"/>
              </a:rPr>
              <a:t>Tampilan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perintah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0251" y="471387"/>
            <a:ext cx="245657" cy="5604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640" y="3145471"/>
            <a:ext cx="4585079" cy="22764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1160061" y="3833899"/>
            <a:ext cx="4995079" cy="4776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64941" y="3890397"/>
            <a:ext cx="331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>
                <a:latin typeface="+mj-lt"/>
              </a:rPr>
              <a:t>Nilai</a:t>
            </a:r>
            <a:r>
              <a:rPr lang="en-ID" dirty="0" smtClean="0">
                <a:latin typeface="+mj-lt"/>
              </a:rPr>
              <a:t> </a:t>
            </a:r>
            <a:r>
              <a:rPr lang="en-ID" dirty="0" err="1" smtClean="0">
                <a:latin typeface="+mj-lt"/>
              </a:rPr>
              <a:t>indeks</a:t>
            </a:r>
            <a:r>
              <a:rPr lang="en-ID" dirty="0" smtClean="0">
                <a:latin typeface="+mj-lt"/>
              </a:rPr>
              <a:t> KMO-MSA = 0.59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60061" y="4721003"/>
            <a:ext cx="4192579" cy="673647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1" idx="3"/>
            <a:endCxn id="12" idx="1"/>
          </p:cNvCxnSpPr>
          <p:nvPr/>
        </p:nvCxnSpPr>
        <p:spPr>
          <a:xfrm>
            <a:off x="6155140" y="4072735"/>
            <a:ext cx="509801" cy="2328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  <a:endCxn id="19" idx="0"/>
          </p:cNvCxnSpPr>
          <p:nvPr/>
        </p:nvCxnSpPr>
        <p:spPr>
          <a:xfrm>
            <a:off x="3256351" y="5394650"/>
            <a:ext cx="7105" cy="572002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05253" y="5966652"/>
            <a:ext cx="331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 err="1" smtClean="0">
                <a:latin typeface="+mj-lt"/>
              </a:rPr>
              <a:t>Nilai</a:t>
            </a:r>
            <a:r>
              <a:rPr lang="en-ID" dirty="0" smtClean="0">
                <a:latin typeface="+mj-lt"/>
              </a:rPr>
              <a:t> MSA &gt; 0.5</a:t>
            </a:r>
            <a:endParaRPr lang="en-US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41365" y="4721003"/>
            <a:ext cx="713775" cy="67364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2" idx="3"/>
            <a:endCxn id="26" idx="1"/>
          </p:cNvCxnSpPr>
          <p:nvPr/>
        </p:nvCxnSpPr>
        <p:spPr>
          <a:xfrm flipV="1">
            <a:off x="6155140" y="5050878"/>
            <a:ext cx="509801" cy="694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64941" y="4866212"/>
            <a:ext cx="20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>
                <a:latin typeface="+mj-lt"/>
              </a:rPr>
              <a:t>Nilai</a:t>
            </a:r>
            <a:r>
              <a:rPr lang="en-ID" dirty="0" smtClean="0">
                <a:latin typeface="+mj-lt"/>
              </a:rPr>
              <a:t> MSA ≤ 0.5</a:t>
            </a:r>
            <a:endParaRPr lang="en-US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2509" y="5582715"/>
            <a:ext cx="4230806" cy="923330"/>
          </a:xfrm>
          <a:prstGeom prst="rect">
            <a:avLst/>
          </a:prstGeom>
          <a:solidFill>
            <a:srgbClr val="66FF66"/>
          </a:solidFill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 smtClean="0">
                <a:latin typeface="Bahnschrift SemiBold Condensed" panose="020B0502040204020203" pitchFamily="34" charset="0"/>
              </a:rPr>
              <a:t>“VARIABEL PARKIR DIKELUARKAN DARI ANALISIS KARENA NILAI MSA 0.42 </a:t>
            </a:r>
            <a:r>
              <a:rPr lang="en-ID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≤</a:t>
            </a:r>
            <a:r>
              <a:rPr lang="en-ID" dirty="0" smtClean="0">
                <a:latin typeface="Bahnschrift SemiBold Condensed" panose="020B0502040204020203" pitchFamily="34" charset="0"/>
              </a:rPr>
              <a:t> 0.5 &amp; MENGHITUNG KEMBALI NILAI KMO DAN MSA VARIABEL YANG TERSISA”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7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3" grpId="0" animBg="1"/>
      <p:bldP spid="19" grpId="0"/>
      <p:bldP spid="22" grpId="0" animBg="1"/>
      <p:bldP spid="26" grpId="0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23" y="3080641"/>
            <a:ext cx="4566797" cy="2352675"/>
          </a:xfrm>
          <a:prstGeom prst="rect">
            <a:avLst/>
          </a:prstGeom>
          <a:ln w="28575">
            <a:solidFill>
              <a:srgbClr val="262626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45908" y="493595"/>
            <a:ext cx="5732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 smtClean="0">
                <a:latin typeface="+mj-lt"/>
              </a:rPr>
              <a:t>3. MENILAI KELAYAKAN/ KECUKUPAN DATA</a:t>
            </a:r>
            <a:endParaRPr lang="en-US" sz="24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5688" y="1255506"/>
            <a:ext cx="6175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+mj-lt"/>
              </a:rPr>
              <a:t>Untuk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menghitung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kembali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nilai</a:t>
            </a:r>
            <a:r>
              <a:rPr lang="en-US" sz="1600" b="1" dirty="0" smtClean="0">
                <a:latin typeface="+mj-lt"/>
              </a:rPr>
              <a:t> KMO </a:t>
            </a:r>
            <a:r>
              <a:rPr lang="en-US" sz="1600" b="1" dirty="0" err="1" smtClean="0">
                <a:latin typeface="+mj-lt"/>
              </a:rPr>
              <a:t>dan</a:t>
            </a:r>
            <a:r>
              <a:rPr lang="en-US" sz="1600" b="1" dirty="0" smtClean="0">
                <a:latin typeface="+mj-lt"/>
              </a:rPr>
              <a:t> MSA yang </a:t>
            </a:r>
            <a:r>
              <a:rPr lang="en-US" sz="1600" b="1" dirty="0" err="1" smtClean="0">
                <a:latin typeface="+mj-lt"/>
              </a:rPr>
              <a:t>tersisa</a:t>
            </a:r>
            <a:endParaRPr lang="en-US" sz="16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021" y="1644333"/>
            <a:ext cx="5390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</a:rPr>
              <a:t>&gt;dt.fac2&lt;-dt.fac1[,-8]</a:t>
            </a:r>
          </a:p>
          <a:p>
            <a:r>
              <a:rPr lang="en-US" b="1" dirty="0">
                <a:solidFill>
                  <a:srgbClr val="0070C0"/>
                </a:solidFill>
                <a:latin typeface="+mj-lt"/>
              </a:rPr>
              <a:t>&gt;n.kmo1&lt;-KMO(dt.fac2)</a:t>
            </a:r>
          </a:p>
          <a:p>
            <a:r>
              <a:rPr lang="en-US" b="1" dirty="0">
                <a:solidFill>
                  <a:srgbClr val="0070C0"/>
                </a:solidFill>
                <a:latin typeface="+mj-lt"/>
              </a:rPr>
              <a:t> &gt;n.kmo1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92641" y="2655273"/>
            <a:ext cx="4585079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600" dirty="0" err="1" smtClean="0">
                <a:latin typeface="+mj-lt"/>
              </a:rPr>
              <a:t>Tampilan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perintah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0251" y="471387"/>
            <a:ext cx="245657" cy="5604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0061" y="3833899"/>
            <a:ext cx="4995079" cy="4776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07779" y="3887646"/>
            <a:ext cx="331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>
                <a:latin typeface="+mj-lt"/>
              </a:rPr>
              <a:t>Nilai</a:t>
            </a:r>
            <a:r>
              <a:rPr lang="en-ID" dirty="0" smtClean="0">
                <a:latin typeface="+mj-lt"/>
              </a:rPr>
              <a:t> </a:t>
            </a:r>
            <a:r>
              <a:rPr lang="en-ID" dirty="0" err="1" smtClean="0">
                <a:latin typeface="+mj-lt"/>
              </a:rPr>
              <a:t>indeks</a:t>
            </a:r>
            <a:r>
              <a:rPr lang="en-ID" dirty="0" smtClean="0">
                <a:latin typeface="+mj-lt"/>
              </a:rPr>
              <a:t> KMO-MSA = 0.59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60061" y="4721003"/>
            <a:ext cx="4995079" cy="673647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207779" y="4873160"/>
            <a:ext cx="20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>
                <a:latin typeface="+mj-lt"/>
              </a:rPr>
              <a:t>Nilai</a:t>
            </a:r>
            <a:r>
              <a:rPr lang="en-ID" dirty="0" smtClean="0">
                <a:latin typeface="+mj-lt"/>
              </a:rPr>
              <a:t> MSA &gt; 0.5</a:t>
            </a:r>
            <a:endParaRPr lang="en-US" dirty="0">
              <a:latin typeface="+mj-lt"/>
            </a:endParaRPr>
          </a:p>
        </p:txBody>
      </p:sp>
      <p:cxnSp>
        <p:nvCxnSpPr>
          <p:cNvPr id="35" name="Straight Arrow Connector 34"/>
          <p:cNvCxnSpPr>
            <a:stCxn id="11" idx="3"/>
            <a:endCxn id="12" idx="1"/>
          </p:cNvCxnSpPr>
          <p:nvPr/>
        </p:nvCxnSpPr>
        <p:spPr>
          <a:xfrm flipV="1">
            <a:off x="6155140" y="4072312"/>
            <a:ext cx="2052639" cy="42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3"/>
            <a:endCxn id="26" idx="1"/>
          </p:cNvCxnSpPr>
          <p:nvPr/>
        </p:nvCxnSpPr>
        <p:spPr>
          <a:xfrm flipV="1">
            <a:off x="6155140" y="5057826"/>
            <a:ext cx="2052639" cy="1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90748" y="6042917"/>
            <a:ext cx="4230806" cy="369332"/>
          </a:xfrm>
          <a:prstGeom prst="rect">
            <a:avLst/>
          </a:prstGeom>
          <a:solidFill>
            <a:srgbClr val="66FF66"/>
          </a:solidFill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 smtClean="0">
                <a:latin typeface="Bahnschrift SemiBold Condensed" panose="020B0502040204020203" pitchFamily="34" charset="0"/>
              </a:rPr>
              <a:t>“NILAI MSA SETIAP VARIABEL TELAH MEMENUHI &gt; 0.5”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82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5908" y="493595"/>
            <a:ext cx="5732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 smtClean="0">
                <a:latin typeface="+mj-lt"/>
              </a:rPr>
              <a:t>3. MENILAI KELAYAKAN/ KECUKUPAN DATA</a:t>
            </a:r>
            <a:endParaRPr lang="en-US" sz="24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0251" y="471387"/>
            <a:ext cx="245657" cy="5604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8411" y="1241219"/>
            <a:ext cx="6175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+mj-lt"/>
              </a:rPr>
              <a:t>Selanjutnya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melakukan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uji</a:t>
            </a:r>
            <a:r>
              <a:rPr lang="en-US" sz="1600" b="1" dirty="0" smtClean="0">
                <a:latin typeface="+mj-lt"/>
              </a:rPr>
              <a:t> Bartlett</a:t>
            </a:r>
            <a:endParaRPr lang="en-US" sz="1600" b="1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8411" y="1579773"/>
            <a:ext cx="5390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+mj-lt"/>
              </a:rPr>
              <a:t>&gt;kor2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&lt;-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cor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(dt.fac2)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b="1" dirty="0">
                <a:solidFill>
                  <a:srgbClr val="0070C0"/>
                </a:solidFill>
                <a:latin typeface="+mj-lt"/>
              </a:rPr>
              <a:t>&gt;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uji.bartlett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&lt;-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cortest.bartlett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(kor2,n=25)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b="1" dirty="0">
                <a:solidFill>
                  <a:srgbClr val="0070C0"/>
                </a:solidFill>
                <a:latin typeface="+mj-lt"/>
              </a:rPr>
              <a:t>&gt;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uji.bartlett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6" y="3113979"/>
            <a:ext cx="1447800" cy="23050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1088577" y="5747805"/>
            <a:ext cx="14478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600" dirty="0" err="1" smtClean="0">
                <a:latin typeface="+mj-lt"/>
              </a:rPr>
              <a:t>Tampilan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perintah</a:t>
            </a:r>
            <a:endParaRPr lang="en-US" sz="16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8411" y="3944798"/>
            <a:ext cx="1990514" cy="772446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411938" y="4146355"/>
                <a:ext cx="2374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dirty="0" err="1" smtClean="0">
                    <a:latin typeface="+mj-lt"/>
                  </a:rPr>
                  <a:t>Nilai</a:t>
                </a:r>
                <a:r>
                  <a:rPr lang="en-ID" dirty="0" smtClean="0">
                    <a:latin typeface="+mj-lt"/>
                  </a:rPr>
                  <a:t> p (0.038) &lt; </a:t>
                </a:r>
                <a14:m>
                  <m:oMath xmlns:m="http://schemas.openxmlformats.org/officeDocument/2006/math">
                    <m:r>
                      <a:rPr lang="en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ID" dirty="0" smtClean="0">
                    <a:latin typeface="+mj-lt"/>
                  </a:rPr>
                  <a:t> (0.5)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938" y="4146355"/>
                <a:ext cx="2374499" cy="369332"/>
              </a:xfrm>
              <a:prstGeom prst="rect">
                <a:avLst/>
              </a:prstGeom>
              <a:blipFill>
                <a:blip r:embed="rId3"/>
                <a:stretch>
                  <a:fillRect l="-231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>
            <a:off x="2828925" y="4331021"/>
            <a:ext cx="583013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85437" y="2741373"/>
            <a:ext cx="4230806" cy="2677656"/>
          </a:xfrm>
          <a:prstGeom prst="rect">
            <a:avLst/>
          </a:prstGeom>
          <a:solidFill>
            <a:srgbClr val="66FF66"/>
          </a:solidFill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2800" dirty="0" smtClean="0">
                <a:latin typeface="Bahnschrift SemiBold Condensed" panose="020B0502040204020203" pitchFamily="34" charset="0"/>
              </a:rPr>
              <a:t>“KARENA NILAI KM0-MSA &gt; 0.5, NILAI MSA SETIAP VARIABEL &gt; 0.5, DAN NILAI P &lt; 0.5 MAKA KETUJUH VARIABEL TERSEBUT DAPAT DIGUNAKAN UNTUK ANALISIS FAKTOR”</a:t>
            </a:r>
            <a:endParaRPr lang="en-US" sz="28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89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45207" y="742947"/>
            <a:ext cx="530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b="1" spc="600" dirty="0" smtClean="0">
                <a:latin typeface="+mj-lt"/>
              </a:rPr>
              <a:t>INGAT PROSEDUR !!!</a:t>
            </a:r>
            <a:endParaRPr lang="en-US" sz="3600" b="1" spc="600" dirty="0">
              <a:latin typeface="+mj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520000" y="1500185"/>
            <a:ext cx="115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/>
          <p:cNvSpPr/>
          <p:nvPr/>
        </p:nvSpPr>
        <p:spPr>
          <a:xfrm rot="5400000">
            <a:off x="2875324" y="2617205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Isosceles Triangle 17"/>
          <p:cNvSpPr/>
          <p:nvPr/>
        </p:nvSpPr>
        <p:spPr>
          <a:xfrm rot="5400000">
            <a:off x="5849566" y="2603556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Isosceles Triangle 21"/>
          <p:cNvSpPr/>
          <p:nvPr/>
        </p:nvSpPr>
        <p:spPr>
          <a:xfrm rot="5400000">
            <a:off x="8787076" y="2603557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Isosceles Triangle 24"/>
          <p:cNvSpPr/>
          <p:nvPr/>
        </p:nvSpPr>
        <p:spPr>
          <a:xfrm rot="10800000">
            <a:off x="10274194" y="3736317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Isosceles Triangle 27"/>
          <p:cNvSpPr/>
          <p:nvPr/>
        </p:nvSpPr>
        <p:spPr>
          <a:xfrm rot="16200000" flipH="1">
            <a:off x="2875324" y="4927709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Isosceles Triangle 30"/>
          <p:cNvSpPr/>
          <p:nvPr/>
        </p:nvSpPr>
        <p:spPr>
          <a:xfrm rot="16200000" flipH="1">
            <a:off x="5849566" y="4914060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6200000" flipH="1">
            <a:off x="8787076" y="4914061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91321" y="2129054"/>
            <a:ext cx="2279176" cy="1241947"/>
            <a:chOff x="491321" y="2129054"/>
            <a:chExt cx="2279176" cy="1241947"/>
          </a:xfrm>
        </p:grpSpPr>
        <p:sp>
          <p:nvSpPr>
            <p:cNvPr id="13" name="Rounded Rectangle 12"/>
            <p:cNvSpPr/>
            <p:nvPr/>
          </p:nvSpPr>
          <p:spPr>
            <a:xfrm>
              <a:off x="818867" y="2129054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491321" y="2224591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2927" y="2327705"/>
              <a:ext cx="18812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1. </a:t>
              </a:r>
              <a:r>
                <a:rPr lang="en-ID" sz="2400" dirty="0" err="1" smtClean="0">
                  <a:solidFill>
                    <a:schemeClr val="bg1"/>
                  </a:solidFill>
                  <a:latin typeface="+mj-lt"/>
                </a:rPr>
                <a:t>Penentuan</a:t>
              </a:r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sz="2400" dirty="0">
                  <a:solidFill>
                    <a:schemeClr val="bg1"/>
                  </a:solidFill>
                  <a:latin typeface="+mj-lt"/>
                </a:rPr>
                <a:t>V</a:t>
              </a:r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ariable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479211" y="2115405"/>
            <a:ext cx="2279176" cy="1241947"/>
            <a:chOff x="3479211" y="2115405"/>
            <a:chExt cx="2279176" cy="1241947"/>
          </a:xfrm>
        </p:grpSpPr>
        <p:sp>
          <p:nvSpPr>
            <p:cNvPr id="17" name="Rounded Rectangle 16"/>
            <p:cNvSpPr/>
            <p:nvPr/>
          </p:nvSpPr>
          <p:spPr>
            <a:xfrm>
              <a:off x="3806757" y="2115405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79211" y="2210942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40142" y="2409593"/>
              <a:ext cx="176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2.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Penentuan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Matriks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Korelasi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444015" y="2115406"/>
            <a:ext cx="2279176" cy="1241947"/>
            <a:chOff x="6444015" y="2115406"/>
            <a:chExt cx="2279176" cy="1241947"/>
          </a:xfrm>
        </p:grpSpPr>
        <p:sp>
          <p:nvSpPr>
            <p:cNvPr id="21" name="Rounded Rectangle 20"/>
            <p:cNvSpPr/>
            <p:nvPr/>
          </p:nvSpPr>
          <p:spPr>
            <a:xfrm>
              <a:off x="6771561" y="2115406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44015" y="2210943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5000" y="2382297"/>
              <a:ext cx="1870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3.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Uji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Kelayakan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Sampel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444015" y="3373637"/>
            <a:ext cx="3014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Bartlett’s of </a:t>
            </a:r>
            <a:r>
              <a:rPr lang="en-US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sphericity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probabilitas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p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kurang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taraf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signifikan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yang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ditetapkan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Symbol" panose="05050102010706020507" pitchFamily="18" charset="2"/>
              </a:rPr>
              <a:t>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(p&lt;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Symbol" panose="05050102010706020507" pitchFamily="18" charset="2"/>
              </a:rPr>
              <a:t>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Indeks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KMO-MSA&gt; 0.5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9404606" y="2060813"/>
            <a:ext cx="2279176" cy="1241947"/>
            <a:chOff x="9404606" y="2060813"/>
            <a:chExt cx="2279176" cy="1241947"/>
          </a:xfrm>
        </p:grpSpPr>
        <p:sp>
          <p:nvSpPr>
            <p:cNvPr id="24" name="Rounded Rectangle 23"/>
            <p:cNvSpPr/>
            <p:nvPr/>
          </p:nvSpPr>
          <p:spPr>
            <a:xfrm>
              <a:off x="9732152" y="2060813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404606" y="2156350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608998" y="2341411"/>
              <a:ext cx="1870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4.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Uji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Kelayakan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Variabel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404606" y="3380770"/>
            <a:ext cx="2459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Anti-Image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Matrices ≥ 0.5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404606" y="4371317"/>
            <a:ext cx="2279176" cy="1241947"/>
            <a:chOff x="9404606" y="4371317"/>
            <a:chExt cx="2279176" cy="1241947"/>
          </a:xfrm>
        </p:grpSpPr>
        <p:sp>
          <p:nvSpPr>
            <p:cNvPr id="36" name="Rounded Rectangle 35"/>
            <p:cNvSpPr/>
            <p:nvPr/>
          </p:nvSpPr>
          <p:spPr>
            <a:xfrm flipH="1">
              <a:off x="9732152" y="4371317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 flipH="1">
              <a:off x="9404606" y="4466854"/>
              <a:ext cx="2279176" cy="103722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583004" y="4662302"/>
              <a:ext cx="1870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5.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Reduksi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Data (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Faktoring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)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9367876" y="5643193"/>
            <a:ext cx="2710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Secara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apriori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Melalui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Scree Plot,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eigen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matriks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korelasi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&gt; 1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% total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varians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444015" y="4425910"/>
            <a:ext cx="2279176" cy="1241947"/>
            <a:chOff x="6444015" y="4425910"/>
            <a:chExt cx="2279176" cy="1241947"/>
          </a:xfrm>
        </p:grpSpPr>
        <p:sp>
          <p:nvSpPr>
            <p:cNvPr id="33" name="Rounded Rectangle 32"/>
            <p:cNvSpPr/>
            <p:nvPr/>
          </p:nvSpPr>
          <p:spPr>
            <a:xfrm flipH="1">
              <a:off x="6771561" y="4425910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 flipH="1">
              <a:off x="6444015" y="4521447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22098" y="4631383"/>
              <a:ext cx="17288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6. </a:t>
              </a:r>
              <a:r>
                <a:rPr lang="en-ID" sz="2400" dirty="0" err="1" smtClean="0">
                  <a:solidFill>
                    <a:schemeClr val="bg1"/>
                  </a:solidFill>
                  <a:latin typeface="+mj-lt"/>
                </a:rPr>
                <a:t>Rotasi</a:t>
              </a:r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sz="2400" dirty="0" err="1" smtClean="0">
                  <a:solidFill>
                    <a:schemeClr val="bg1"/>
                  </a:solidFill>
                  <a:latin typeface="+mj-lt"/>
                </a:rPr>
                <a:t>Faktor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479211" y="4425909"/>
            <a:ext cx="2279176" cy="1241947"/>
            <a:chOff x="3479211" y="4425909"/>
            <a:chExt cx="2279176" cy="1241947"/>
          </a:xfrm>
        </p:grpSpPr>
        <p:sp>
          <p:nvSpPr>
            <p:cNvPr id="30" name="Rounded Rectangle 29"/>
            <p:cNvSpPr/>
            <p:nvPr/>
          </p:nvSpPr>
          <p:spPr>
            <a:xfrm flipH="1">
              <a:off x="3806757" y="4425909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 flipH="1">
              <a:off x="3479211" y="4521446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08702" y="4685222"/>
              <a:ext cx="18890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7.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Interpretasi</a:t>
              </a:r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Hasil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91321" y="4439558"/>
            <a:ext cx="2279176" cy="1241947"/>
            <a:chOff x="491321" y="4439558"/>
            <a:chExt cx="2279176" cy="1241947"/>
          </a:xfrm>
        </p:grpSpPr>
        <p:sp>
          <p:nvSpPr>
            <p:cNvPr id="27" name="Rounded Rectangle 26"/>
            <p:cNvSpPr/>
            <p:nvPr/>
          </p:nvSpPr>
          <p:spPr>
            <a:xfrm flipH="1">
              <a:off x="818867" y="4439558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flipH="1">
              <a:off x="491321" y="4535095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8817" y="4685976"/>
              <a:ext cx="17288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8.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Pemberian</a:t>
              </a:r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 Nama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Faktor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0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6289"/>
          <a:stretch/>
        </p:blipFill>
        <p:spPr>
          <a:xfrm>
            <a:off x="0" y="-1"/>
            <a:ext cx="5329238" cy="68546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15025" y="1600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b="1" dirty="0" err="1" smtClean="0">
                <a:latin typeface="+mj-lt"/>
              </a:rPr>
              <a:t>Tujuan</a:t>
            </a:r>
            <a:r>
              <a:rPr lang="en-ID" sz="3600" b="1" dirty="0" smtClean="0">
                <a:latin typeface="+mj-lt"/>
              </a:rPr>
              <a:t> </a:t>
            </a:r>
            <a:r>
              <a:rPr lang="en-ID" sz="3600" b="1" dirty="0" err="1" smtClean="0">
                <a:latin typeface="+mj-lt"/>
              </a:rPr>
              <a:t>Pembelajaran</a:t>
            </a:r>
            <a:endParaRPr lang="en-US" sz="36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5025" y="2668587"/>
            <a:ext cx="5886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Mampu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memahami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menjelaskan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dirty="0" err="1"/>
              <a:t>dasar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mengenai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Analisis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Faktor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Mampu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memahami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menjelaskan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/>
              <a:t>prosedur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mengenai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Analisis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Faktor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Mampu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/>
              <a:t>menerapkan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Analisis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Faktor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dalam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/>
              <a:t>pengolahan</a:t>
            </a:r>
            <a:r>
              <a:rPr lang="en-US" b="1" dirty="0"/>
              <a:t> data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bisnis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perkantoran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dengan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bantuan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software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statistik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Mampu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/>
              <a:t>menginterpretasikan</a:t>
            </a:r>
            <a:r>
              <a:rPr lang="en-US" b="1" dirty="0"/>
              <a:t> 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pengolahan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data yang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diperoleh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43612" y="2357438"/>
            <a:ext cx="115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5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5907" y="493595"/>
            <a:ext cx="6728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latin typeface="+mj-lt"/>
              </a:rPr>
              <a:t>5</a:t>
            </a:r>
            <a:r>
              <a:rPr lang="en-ID" sz="2400" b="1" dirty="0" smtClean="0">
                <a:latin typeface="+mj-lt"/>
              </a:rPr>
              <a:t>. MENENTUKAN BANYAK FAKTOR YANG DIEKSTRAK</a:t>
            </a:r>
            <a:endParaRPr lang="en-US" sz="24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220" y="1260229"/>
            <a:ext cx="489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j-lt"/>
              </a:rPr>
              <a:t>U</a:t>
            </a:r>
            <a:r>
              <a:rPr lang="en-US" b="1" dirty="0" err="1" smtClean="0">
                <a:latin typeface="+mj-lt"/>
              </a:rPr>
              <a:t>ntuk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menentukan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banyak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faktor</a:t>
            </a:r>
            <a:r>
              <a:rPr lang="en-US" b="1" dirty="0">
                <a:latin typeface="+mj-lt"/>
              </a:rPr>
              <a:t> yang </a:t>
            </a:r>
            <a:r>
              <a:rPr lang="en-US" b="1" dirty="0" err="1">
                <a:latin typeface="+mj-lt"/>
              </a:rPr>
              <a:t>digunakan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dalam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analisis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adalah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melalui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visualisasi</a:t>
            </a:r>
            <a:r>
              <a:rPr lang="en-US" b="1" dirty="0">
                <a:latin typeface="+mj-lt"/>
              </a:rPr>
              <a:t> Scree </a:t>
            </a:r>
            <a:r>
              <a:rPr lang="en-US" b="1" dirty="0" smtClean="0">
                <a:latin typeface="+mj-lt"/>
              </a:rPr>
              <a:t>plot.</a:t>
            </a:r>
            <a:endParaRPr lang="en-US" sz="16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220" y="2111488"/>
            <a:ext cx="539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</a:rPr>
              <a:t>&gt;plot(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nScree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(x=kor2,model="factors"))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789" y="5739209"/>
            <a:ext cx="5624584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600" dirty="0" smtClean="0">
                <a:latin typeface="+mj-lt"/>
              </a:rPr>
              <a:t>Scree plot </a:t>
            </a:r>
            <a:r>
              <a:rPr lang="en-ID" sz="1600" dirty="0" err="1" smtClean="0">
                <a:latin typeface="+mj-lt"/>
              </a:rPr>
              <a:t>nilai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eigen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faktor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0251" y="471387"/>
            <a:ext cx="245657" cy="5604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89" y="2685748"/>
            <a:ext cx="5624584" cy="28485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736408" y="3488619"/>
            <a:ext cx="3932429" cy="923330"/>
          </a:xfrm>
          <a:prstGeom prst="rect">
            <a:avLst/>
          </a:prstGeom>
          <a:solidFill>
            <a:srgbClr val="66FF66"/>
          </a:solidFill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ahnschrift SemiBold Condensed" panose="020B0502040204020203" pitchFamily="34" charset="0"/>
              </a:rPr>
              <a:t>“BANYAKNYA FAKTOR DENGAN NILAI EIGEN &gt; 1 ADALAH 2 FAKTOR, SEHINGGA DALAM ANALISIS SELANJUTNYA DIGUNAKAN 2 FACTOR”</a:t>
            </a:r>
            <a:endParaRPr lang="en-US" b="1" dirty="0">
              <a:latin typeface="Bahnschrift SemiBold Condensed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7606" y="2480821"/>
            <a:ext cx="1651379" cy="32583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2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45207" y="742947"/>
            <a:ext cx="530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b="1" spc="600" dirty="0" smtClean="0">
                <a:latin typeface="+mj-lt"/>
              </a:rPr>
              <a:t>INGAT PROSEDUR !!!</a:t>
            </a:r>
            <a:endParaRPr lang="en-US" sz="3600" b="1" spc="600" dirty="0">
              <a:latin typeface="+mj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520000" y="1500185"/>
            <a:ext cx="115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/>
          <p:cNvSpPr/>
          <p:nvPr/>
        </p:nvSpPr>
        <p:spPr>
          <a:xfrm rot="5400000">
            <a:off x="2875324" y="2617205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Isosceles Triangle 17"/>
          <p:cNvSpPr/>
          <p:nvPr/>
        </p:nvSpPr>
        <p:spPr>
          <a:xfrm rot="5400000">
            <a:off x="5849566" y="2603556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Isosceles Triangle 21"/>
          <p:cNvSpPr/>
          <p:nvPr/>
        </p:nvSpPr>
        <p:spPr>
          <a:xfrm rot="5400000">
            <a:off x="8787076" y="2603557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Isosceles Triangle 24"/>
          <p:cNvSpPr/>
          <p:nvPr/>
        </p:nvSpPr>
        <p:spPr>
          <a:xfrm rot="10800000">
            <a:off x="10274194" y="3736317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Isosceles Triangle 27"/>
          <p:cNvSpPr/>
          <p:nvPr/>
        </p:nvSpPr>
        <p:spPr>
          <a:xfrm rot="16200000" flipH="1">
            <a:off x="2875324" y="4927709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Isosceles Triangle 30"/>
          <p:cNvSpPr/>
          <p:nvPr/>
        </p:nvSpPr>
        <p:spPr>
          <a:xfrm rot="16200000" flipH="1">
            <a:off x="5849566" y="4914060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6200000" flipH="1">
            <a:off x="8787076" y="4914061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91321" y="2129054"/>
            <a:ext cx="2279176" cy="1241947"/>
            <a:chOff x="491321" y="2129054"/>
            <a:chExt cx="2279176" cy="1241947"/>
          </a:xfrm>
        </p:grpSpPr>
        <p:sp>
          <p:nvSpPr>
            <p:cNvPr id="13" name="Rounded Rectangle 12"/>
            <p:cNvSpPr/>
            <p:nvPr/>
          </p:nvSpPr>
          <p:spPr>
            <a:xfrm>
              <a:off x="818867" y="2129054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491321" y="2224591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2927" y="2327705"/>
              <a:ext cx="18812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1. </a:t>
              </a:r>
              <a:r>
                <a:rPr lang="en-ID" sz="2400" dirty="0" err="1" smtClean="0">
                  <a:solidFill>
                    <a:schemeClr val="bg1"/>
                  </a:solidFill>
                  <a:latin typeface="+mj-lt"/>
                </a:rPr>
                <a:t>Penentuan</a:t>
              </a:r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sz="2400" dirty="0">
                  <a:solidFill>
                    <a:schemeClr val="bg1"/>
                  </a:solidFill>
                  <a:latin typeface="+mj-lt"/>
                </a:rPr>
                <a:t>V</a:t>
              </a:r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ariable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479211" y="2115405"/>
            <a:ext cx="2279176" cy="1241947"/>
            <a:chOff x="3479211" y="2115405"/>
            <a:chExt cx="2279176" cy="1241947"/>
          </a:xfrm>
        </p:grpSpPr>
        <p:sp>
          <p:nvSpPr>
            <p:cNvPr id="17" name="Rounded Rectangle 16"/>
            <p:cNvSpPr/>
            <p:nvPr/>
          </p:nvSpPr>
          <p:spPr>
            <a:xfrm>
              <a:off x="3806757" y="2115405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79211" y="2210942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40142" y="2409593"/>
              <a:ext cx="176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2.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Penentuan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Matriks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Korelasi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444015" y="2115406"/>
            <a:ext cx="2279176" cy="1241947"/>
            <a:chOff x="6444015" y="2115406"/>
            <a:chExt cx="2279176" cy="1241947"/>
          </a:xfrm>
        </p:grpSpPr>
        <p:sp>
          <p:nvSpPr>
            <p:cNvPr id="21" name="Rounded Rectangle 20"/>
            <p:cNvSpPr/>
            <p:nvPr/>
          </p:nvSpPr>
          <p:spPr>
            <a:xfrm>
              <a:off x="6771561" y="2115406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44015" y="2210943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5000" y="2382297"/>
              <a:ext cx="1870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3.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Uji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Kelayakan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Sampel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444015" y="3373637"/>
            <a:ext cx="3014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Bartlett’s of </a:t>
            </a:r>
            <a:r>
              <a:rPr lang="en-US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sphericity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probabilitas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p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kurang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taraf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signifikan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yang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ditetapkan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Symbol" panose="05050102010706020507" pitchFamily="18" charset="2"/>
              </a:rPr>
              <a:t>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(p&lt;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Symbol" panose="05050102010706020507" pitchFamily="18" charset="2"/>
              </a:rPr>
              <a:t>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Indeks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KMO-MSA&gt; 0.5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9404606" y="2060813"/>
            <a:ext cx="2279176" cy="1241947"/>
            <a:chOff x="9404606" y="2060813"/>
            <a:chExt cx="2279176" cy="1241947"/>
          </a:xfrm>
        </p:grpSpPr>
        <p:sp>
          <p:nvSpPr>
            <p:cNvPr id="24" name="Rounded Rectangle 23"/>
            <p:cNvSpPr/>
            <p:nvPr/>
          </p:nvSpPr>
          <p:spPr>
            <a:xfrm>
              <a:off x="9732152" y="2060813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404606" y="2156350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608998" y="2341411"/>
              <a:ext cx="1870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4.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Uji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Kelayakan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Variabel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404606" y="3380770"/>
            <a:ext cx="2459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Anti-Image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Matrices ≥ 0.5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404606" y="4371317"/>
            <a:ext cx="2279176" cy="1241947"/>
            <a:chOff x="9404606" y="4371317"/>
            <a:chExt cx="2279176" cy="1241947"/>
          </a:xfrm>
        </p:grpSpPr>
        <p:sp>
          <p:nvSpPr>
            <p:cNvPr id="36" name="Rounded Rectangle 35"/>
            <p:cNvSpPr/>
            <p:nvPr/>
          </p:nvSpPr>
          <p:spPr>
            <a:xfrm flipH="1">
              <a:off x="9732152" y="4371317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 flipH="1">
              <a:off x="9404606" y="4466854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583004" y="4662302"/>
              <a:ext cx="1870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5.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Reduksi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Data (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Faktoring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)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9367876" y="5643193"/>
            <a:ext cx="2710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Secara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apriori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Melalui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Scree Plot,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eigen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matriks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korelasi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&gt; 1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% total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varians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444015" y="4425910"/>
            <a:ext cx="2279176" cy="1241947"/>
            <a:chOff x="6444015" y="4425910"/>
            <a:chExt cx="2279176" cy="1241947"/>
          </a:xfrm>
        </p:grpSpPr>
        <p:sp>
          <p:nvSpPr>
            <p:cNvPr id="33" name="Rounded Rectangle 32"/>
            <p:cNvSpPr/>
            <p:nvPr/>
          </p:nvSpPr>
          <p:spPr>
            <a:xfrm flipH="1">
              <a:off x="6771561" y="4425910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 flipH="1">
              <a:off x="6444015" y="4521447"/>
              <a:ext cx="2279176" cy="103722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22098" y="4631383"/>
              <a:ext cx="17288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6. </a:t>
              </a:r>
              <a:r>
                <a:rPr lang="en-ID" sz="2400" dirty="0" err="1" smtClean="0">
                  <a:solidFill>
                    <a:schemeClr val="bg1"/>
                  </a:solidFill>
                  <a:latin typeface="+mj-lt"/>
                </a:rPr>
                <a:t>Rotasi</a:t>
              </a:r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sz="2400" dirty="0" err="1" smtClean="0">
                  <a:solidFill>
                    <a:schemeClr val="bg1"/>
                  </a:solidFill>
                  <a:latin typeface="+mj-lt"/>
                </a:rPr>
                <a:t>Faktor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479211" y="4425909"/>
            <a:ext cx="2279176" cy="1241947"/>
            <a:chOff x="3479211" y="4425909"/>
            <a:chExt cx="2279176" cy="1241947"/>
          </a:xfrm>
        </p:grpSpPr>
        <p:sp>
          <p:nvSpPr>
            <p:cNvPr id="30" name="Rounded Rectangle 29"/>
            <p:cNvSpPr/>
            <p:nvPr/>
          </p:nvSpPr>
          <p:spPr>
            <a:xfrm flipH="1">
              <a:off x="3806757" y="4425909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 flipH="1">
              <a:off x="3479211" y="4521446"/>
              <a:ext cx="2279176" cy="103722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08702" y="4685222"/>
              <a:ext cx="18890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7.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Interpretasi</a:t>
              </a:r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Hasil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91321" y="4439558"/>
            <a:ext cx="2279176" cy="1241947"/>
            <a:chOff x="491321" y="4439558"/>
            <a:chExt cx="2279176" cy="1241947"/>
          </a:xfrm>
        </p:grpSpPr>
        <p:sp>
          <p:nvSpPr>
            <p:cNvPr id="27" name="Rounded Rectangle 26"/>
            <p:cNvSpPr/>
            <p:nvPr/>
          </p:nvSpPr>
          <p:spPr>
            <a:xfrm flipH="1">
              <a:off x="818867" y="4439558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flipH="1">
              <a:off x="491321" y="4535095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8817" y="4685976"/>
              <a:ext cx="17288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8.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Pemberian</a:t>
              </a:r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 Nama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Faktor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9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5907" y="493595"/>
            <a:ext cx="6728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 smtClean="0">
                <a:latin typeface="+mj-lt"/>
              </a:rPr>
              <a:t>6 &amp; 7. MENENTUKAN HASIL ANALISIS FAKTOR</a:t>
            </a:r>
            <a:endParaRPr lang="en-US" sz="24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220" y="1028213"/>
            <a:ext cx="489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j-lt"/>
              </a:rPr>
              <a:t>U</a:t>
            </a:r>
            <a:r>
              <a:rPr lang="en-US" b="1" dirty="0" err="1" smtClean="0">
                <a:latin typeface="+mj-lt"/>
              </a:rPr>
              <a:t>ntuk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menentukan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hasil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analisis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faktor</a:t>
            </a:r>
            <a:endParaRPr lang="en-US" sz="16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0515" y="1475602"/>
            <a:ext cx="676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</a:rPr>
              <a:t>&gt;r.fak1&lt;-fa(kor2,nfactors=2,n.obs=175,rotate="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varimax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", 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fm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="pa")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b="1" dirty="0">
                <a:solidFill>
                  <a:srgbClr val="0070C0"/>
                </a:solidFill>
                <a:latin typeface="+mj-lt"/>
              </a:rPr>
              <a:t>&gt;r.fak1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0251" y="471387"/>
            <a:ext cx="245657" cy="5604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21" y="2158168"/>
            <a:ext cx="3041778" cy="44105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780429" y="5765610"/>
            <a:ext cx="1514903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600" dirty="0" err="1" smtClean="0">
                <a:latin typeface="+mj-lt"/>
              </a:rPr>
              <a:t>Tampilan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perintah</a:t>
            </a:r>
            <a:endParaRPr lang="en-US" sz="16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5218" y="1075563"/>
            <a:ext cx="408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lt"/>
              </a:rPr>
              <a:t>Selanjutnya</a:t>
            </a:r>
            <a:endParaRPr lang="en-US" sz="16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32513" y="1522952"/>
            <a:ext cx="4431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</a:rPr>
              <a:t>&gt;load1&lt;-round(r.fak1$loadings[,1:2],2)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b="1" dirty="0">
                <a:solidFill>
                  <a:srgbClr val="0070C0"/>
                </a:solidFill>
                <a:latin typeface="+mj-lt"/>
              </a:rPr>
              <a:t>&gt;load1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0171" y="5370934"/>
            <a:ext cx="1937982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600" dirty="0" err="1" smtClean="0">
                <a:latin typeface="+mj-lt"/>
              </a:rPr>
              <a:t>Tampilan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perintah</a:t>
            </a:r>
            <a:endParaRPr lang="en-US" sz="1600" dirty="0"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757" y="2247340"/>
            <a:ext cx="1926395" cy="29906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353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5907" y="493595"/>
            <a:ext cx="6728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 smtClean="0">
                <a:latin typeface="+mj-lt"/>
              </a:rPr>
              <a:t>6 &amp; 7. MENENTUKAN HASIL ANALISIS FAKTOR</a:t>
            </a:r>
            <a:endParaRPr lang="en-US" sz="24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220" y="1260229"/>
            <a:ext cx="489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j-lt"/>
              </a:rPr>
              <a:t>U</a:t>
            </a:r>
            <a:r>
              <a:rPr lang="en-US" b="1" dirty="0" err="1" smtClean="0">
                <a:latin typeface="+mj-lt"/>
              </a:rPr>
              <a:t>ntuk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menampilkan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pengelompokan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variabel</a:t>
            </a:r>
            <a:endParaRPr lang="en-US" sz="16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0516" y="1707618"/>
            <a:ext cx="8653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</a:rPr>
              <a:t>&gt;plot(load1,type="n",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xlim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=c(-0.85,0.85),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xlab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="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Faktor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 1",ylab="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Faktor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 2",main="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Rotasi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")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b="1" dirty="0">
                <a:solidFill>
                  <a:srgbClr val="0070C0"/>
                </a:solidFill>
                <a:latin typeface="+mj-lt"/>
              </a:rPr>
              <a:t>&gt;text(load1,labels=names(dt.fac2),col="blue")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b="1" dirty="0">
                <a:solidFill>
                  <a:srgbClr val="0070C0"/>
                </a:solidFill>
                <a:latin typeface="+mj-lt"/>
              </a:rPr>
              <a:t>&gt;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abline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(h=0,v=0)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3951" y="6219446"/>
            <a:ext cx="5819776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1600" dirty="0" err="1" smtClean="0">
                <a:latin typeface="+mj-lt"/>
              </a:rPr>
              <a:t>Pengelompokan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variabel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pada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setiap</a:t>
            </a:r>
            <a:r>
              <a:rPr lang="en-ID" sz="1600" dirty="0" smtClean="0">
                <a:latin typeface="+mj-lt"/>
              </a:rPr>
              <a:t> </a:t>
            </a:r>
            <a:r>
              <a:rPr lang="en-ID" sz="1600" dirty="0" err="1" smtClean="0">
                <a:latin typeface="+mj-lt"/>
              </a:rPr>
              <a:t>faktor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0251" y="471387"/>
            <a:ext cx="245657" cy="5604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1" y="2737581"/>
            <a:ext cx="5819776" cy="32743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162373" y="3958453"/>
            <a:ext cx="4763353" cy="707886"/>
          </a:xfrm>
          <a:prstGeom prst="rect">
            <a:avLst/>
          </a:prstGeom>
          <a:solidFill>
            <a:srgbClr val="66FF66"/>
          </a:solidFill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en-ID" sz="2000" dirty="0" smtClean="0">
                <a:latin typeface="Bahnschrift SemiBold Condensed" panose="020B0502040204020203" pitchFamily="34" charset="0"/>
              </a:rPr>
              <a:t>FAKTOR 1 : </a:t>
            </a:r>
            <a:r>
              <a:rPr lang="en-US" dirty="0"/>
              <a:t>Layout, </a:t>
            </a:r>
            <a:r>
              <a:rPr lang="en-US" dirty="0" err="1"/>
              <a:t>Harga</a:t>
            </a:r>
            <a:r>
              <a:rPr lang="en-US" dirty="0"/>
              <a:t>, SC,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Diskon</a:t>
            </a:r>
            <a:endParaRPr lang="en-US" dirty="0" smtClean="0"/>
          </a:p>
          <a:p>
            <a:r>
              <a:rPr lang="en-ID" sz="2000" dirty="0" smtClean="0">
                <a:latin typeface="Bahnschrift SemiBold Condensed" panose="020B0502040204020203" pitchFamily="34" charset="0"/>
              </a:rPr>
              <a:t>FAKTOR 2 :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Kasir</a:t>
            </a:r>
            <a:endParaRPr lang="en-US" sz="2000" dirty="0">
              <a:latin typeface="Bahnschrift SemiBold 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33001" y="3029895"/>
            <a:ext cx="5158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j-lt"/>
              </a:rPr>
              <a:t>Berdasarkan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hasil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analisis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faktor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dengan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menggunakan</a:t>
            </a:r>
            <a:r>
              <a:rPr lang="en-US" b="1" dirty="0">
                <a:latin typeface="+mj-lt"/>
              </a:rPr>
              <a:t> 2 </a:t>
            </a:r>
            <a:r>
              <a:rPr lang="en-US" b="1" dirty="0" err="1">
                <a:latin typeface="+mj-lt"/>
              </a:rPr>
              <a:t>faktor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dan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rotasi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varimax</a:t>
            </a:r>
            <a:r>
              <a:rPr lang="en-US" b="1" dirty="0">
                <a:latin typeface="+mj-lt"/>
              </a:rPr>
              <a:t>, </a:t>
            </a:r>
            <a:r>
              <a:rPr lang="en-US" b="1" dirty="0" err="1">
                <a:latin typeface="+mj-lt"/>
              </a:rPr>
              <a:t>serta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tampilan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pengelompokan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variabel</a:t>
            </a:r>
            <a:r>
              <a:rPr lang="en-US" b="1" dirty="0" smtClean="0">
                <a:latin typeface="+mj-lt"/>
              </a:rPr>
              <a:t>, </a:t>
            </a:r>
            <a:r>
              <a:rPr lang="en-US" b="1" dirty="0" err="1">
                <a:latin typeface="+mj-lt"/>
              </a:rPr>
              <a:t>diperoleh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bahwa</a:t>
            </a:r>
            <a:r>
              <a:rPr lang="en-US" b="1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3104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45207" y="742947"/>
            <a:ext cx="530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b="1" spc="600" dirty="0" smtClean="0">
                <a:latin typeface="+mj-lt"/>
              </a:rPr>
              <a:t>INGAT PROSEDUR !!!</a:t>
            </a:r>
            <a:endParaRPr lang="en-US" sz="3600" b="1" spc="600" dirty="0">
              <a:latin typeface="+mj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520000" y="1500185"/>
            <a:ext cx="115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/>
          <p:cNvSpPr/>
          <p:nvPr/>
        </p:nvSpPr>
        <p:spPr>
          <a:xfrm rot="5400000">
            <a:off x="2875324" y="2617205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Isosceles Triangle 17"/>
          <p:cNvSpPr/>
          <p:nvPr/>
        </p:nvSpPr>
        <p:spPr>
          <a:xfrm rot="5400000">
            <a:off x="5849566" y="2603556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Isosceles Triangle 21"/>
          <p:cNvSpPr/>
          <p:nvPr/>
        </p:nvSpPr>
        <p:spPr>
          <a:xfrm rot="5400000">
            <a:off x="8787076" y="2603557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Isosceles Triangle 24"/>
          <p:cNvSpPr/>
          <p:nvPr/>
        </p:nvSpPr>
        <p:spPr>
          <a:xfrm rot="10800000">
            <a:off x="10274194" y="3736317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Isosceles Triangle 27"/>
          <p:cNvSpPr/>
          <p:nvPr/>
        </p:nvSpPr>
        <p:spPr>
          <a:xfrm rot="16200000" flipH="1">
            <a:off x="2875324" y="4927709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Isosceles Triangle 30"/>
          <p:cNvSpPr/>
          <p:nvPr/>
        </p:nvSpPr>
        <p:spPr>
          <a:xfrm rot="16200000" flipH="1">
            <a:off x="5849566" y="4914060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6200000" flipH="1">
            <a:off x="8787076" y="4914061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91321" y="2129054"/>
            <a:ext cx="2279176" cy="1241947"/>
            <a:chOff x="491321" y="2129054"/>
            <a:chExt cx="2279176" cy="1241947"/>
          </a:xfrm>
        </p:grpSpPr>
        <p:sp>
          <p:nvSpPr>
            <p:cNvPr id="13" name="Rounded Rectangle 12"/>
            <p:cNvSpPr/>
            <p:nvPr/>
          </p:nvSpPr>
          <p:spPr>
            <a:xfrm>
              <a:off x="818867" y="2129054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491321" y="2224591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2927" y="2327705"/>
              <a:ext cx="18812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1. </a:t>
              </a:r>
              <a:r>
                <a:rPr lang="en-ID" sz="2400" dirty="0" err="1" smtClean="0">
                  <a:solidFill>
                    <a:schemeClr val="bg1"/>
                  </a:solidFill>
                  <a:latin typeface="+mj-lt"/>
                </a:rPr>
                <a:t>Penentuan</a:t>
              </a:r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sz="2400" dirty="0">
                  <a:solidFill>
                    <a:schemeClr val="bg1"/>
                  </a:solidFill>
                  <a:latin typeface="+mj-lt"/>
                </a:rPr>
                <a:t>V</a:t>
              </a:r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ariable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479211" y="2115405"/>
            <a:ext cx="2279176" cy="1241947"/>
            <a:chOff x="3479211" y="2115405"/>
            <a:chExt cx="2279176" cy="1241947"/>
          </a:xfrm>
        </p:grpSpPr>
        <p:sp>
          <p:nvSpPr>
            <p:cNvPr id="17" name="Rounded Rectangle 16"/>
            <p:cNvSpPr/>
            <p:nvPr/>
          </p:nvSpPr>
          <p:spPr>
            <a:xfrm>
              <a:off x="3806757" y="2115405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79211" y="2210942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40142" y="2409593"/>
              <a:ext cx="176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2.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Penentuan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Matriks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Korelasi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444015" y="2115406"/>
            <a:ext cx="2279176" cy="1241947"/>
            <a:chOff x="6444015" y="2115406"/>
            <a:chExt cx="2279176" cy="1241947"/>
          </a:xfrm>
        </p:grpSpPr>
        <p:sp>
          <p:nvSpPr>
            <p:cNvPr id="21" name="Rounded Rectangle 20"/>
            <p:cNvSpPr/>
            <p:nvPr/>
          </p:nvSpPr>
          <p:spPr>
            <a:xfrm>
              <a:off x="6771561" y="2115406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44015" y="2210943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5000" y="2382297"/>
              <a:ext cx="1870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3.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Uji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Kelayakan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Sampel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444015" y="3373637"/>
            <a:ext cx="3014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Bartlett’s of </a:t>
            </a:r>
            <a:r>
              <a:rPr lang="en-US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sphericity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probabilitas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p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kurang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taraf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signifikan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yang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ditetapkan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Symbol" panose="05050102010706020507" pitchFamily="18" charset="2"/>
              </a:rPr>
              <a:t>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(p&lt;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Symbol" panose="05050102010706020507" pitchFamily="18" charset="2"/>
              </a:rPr>
              <a:t>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Indeks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KMO-MSA&gt; 0.5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9404606" y="2060813"/>
            <a:ext cx="2279176" cy="1241947"/>
            <a:chOff x="9404606" y="2060813"/>
            <a:chExt cx="2279176" cy="1241947"/>
          </a:xfrm>
        </p:grpSpPr>
        <p:sp>
          <p:nvSpPr>
            <p:cNvPr id="24" name="Rounded Rectangle 23"/>
            <p:cNvSpPr/>
            <p:nvPr/>
          </p:nvSpPr>
          <p:spPr>
            <a:xfrm>
              <a:off x="9732152" y="2060813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404606" y="2156350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608998" y="2341411"/>
              <a:ext cx="1870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4.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Uji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Kelayakan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Variabel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404606" y="3380770"/>
            <a:ext cx="2459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Anti-Image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Matrices ≥ 0.5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404606" y="4371317"/>
            <a:ext cx="2279176" cy="1241947"/>
            <a:chOff x="9404606" y="4371317"/>
            <a:chExt cx="2279176" cy="1241947"/>
          </a:xfrm>
        </p:grpSpPr>
        <p:sp>
          <p:nvSpPr>
            <p:cNvPr id="36" name="Rounded Rectangle 35"/>
            <p:cNvSpPr/>
            <p:nvPr/>
          </p:nvSpPr>
          <p:spPr>
            <a:xfrm flipH="1">
              <a:off x="9732152" y="4371317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 flipH="1">
              <a:off x="9404606" y="4466854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583004" y="4662302"/>
              <a:ext cx="1870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5.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Reduksi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Data (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Faktoring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)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9367876" y="5643193"/>
            <a:ext cx="2710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Secara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apriori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Melalui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Scree Plot,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eigen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matriks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korelasi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&gt; 1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% total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varians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444015" y="4425910"/>
            <a:ext cx="2279176" cy="1241947"/>
            <a:chOff x="6444015" y="4425910"/>
            <a:chExt cx="2279176" cy="1241947"/>
          </a:xfrm>
        </p:grpSpPr>
        <p:sp>
          <p:nvSpPr>
            <p:cNvPr id="33" name="Rounded Rectangle 32"/>
            <p:cNvSpPr/>
            <p:nvPr/>
          </p:nvSpPr>
          <p:spPr>
            <a:xfrm flipH="1">
              <a:off x="6771561" y="4425910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 flipH="1">
              <a:off x="6444015" y="4521447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22098" y="4631383"/>
              <a:ext cx="17288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6. </a:t>
              </a:r>
              <a:r>
                <a:rPr lang="en-ID" sz="2400" dirty="0" err="1" smtClean="0">
                  <a:solidFill>
                    <a:schemeClr val="bg1"/>
                  </a:solidFill>
                  <a:latin typeface="+mj-lt"/>
                </a:rPr>
                <a:t>Rotasi</a:t>
              </a:r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sz="2400" dirty="0" err="1" smtClean="0">
                  <a:solidFill>
                    <a:schemeClr val="bg1"/>
                  </a:solidFill>
                  <a:latin typeface="+mj-lt"/>
                </a:rPr>
                <a:t>Faktor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479211" y="4425909"/>
            <a:ext cx="2279176" cy="1241947"/>
            <a:chOff x="3479211" y="4425909"/>
            <a:chExt cx="2279176" cy="1241947"/>
          </a:xfrm>
        </p:grpSpPr>
        <p:sp>
          <p:nvSpPr>
            <p:cNvPr id="30" name="Rounded Rectangle 29"/>
            <p:cNvSpPr/>
            <p:nvPr/>
          </p:nvSpPr>
          <p:spPr>
            <a:xfrm flipH="1">
              <a:off x="3806757" y="4425909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 flipH="1">
              <a:off x="3479211" y="4521446"/>
              <a:ext cx="2279176" cy="1037229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08702" y="4685222"/>
              <a:ext cx="18890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7.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Interpretasi</a:t>
              </a:r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Hasil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91321" y="4439558"/>
            <a:ext cx="2279176" cy="1241947"/>
            <a:chOff x="491321" y="4439558"/>
            <a:chExt cx="2279176" cy="1241947"/>
          </a:xfrm>
        </p:grpSpPr>
        <p:sp>
          <p:nvSpPr>
            <p:cNvPr id="27" name="Rounded Rectangle 26"/>
            <p:cNvSpPr/>
            <p:nvPr/>
          </p:nvSpPr>
          <p:spPr>
            <a:xfrm flipH="1">
              <a:off x="818867" y="4439558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flipH="1">
              <a:off x="491321" y="4535095"/>
              <a:ext cx="2279176" cy="103722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8817" y="4685976"/>
              <a:ext cx="17288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8.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Pemberian</a:t>
              </a:r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 Nama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Faktor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1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5907" y="493595"/>
            <a:ext cx="6728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 smtClean="0">
                <a:latin typeface="+mj-lt"/>
              </a:rPr>
              <a:t>8. MENENTUKAN NAMA FAKTOR</a:t>
            </a:r>
            <a:endParaRPr lang="en-US" sz="2400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0251" y="471387"/>
            <a:ext cx="245657" cy="5604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8994" y="1705948"/>
            <a:ext cx="4763353" cy="707886"/>
          </a:xfrm>
          <a:prstGeom prst="rect">
            <a:avLst/>
          </a:prstGeom>
          <a:solidFill>
            <a:srgbClr val="66FF66"/>
          </a:solidFill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en-ID" sz="2000" dirty="0" smtClean="0">
                <a:latin typeface="Bahnschrift SemiBold Condensed" panose="020B0502040204020203" pitchFamily="34" charset="0"/>
              </a:rPr>
              <a:t>FAKTOR 1 : </a:t>
            </a:r>
            <a:r>
              <a:rPr lang="en-US" dirty="0"/>
              <a:t>Layout, </a:t>
            </a:r>
            <a:r>
              <a:rPr lang="en-US" dirty="0" err="1"/>
              <a:t>Harga</a:t>
            </a:r>
            <a:r>
              <a:rPr lang="en-US" dirty="0"/>
              <a:t>, SC,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Diskon</a:t>
            </a:r>
            <a:endParaRPr lang="en-US" dirty="0" smtClean="0"/>
          </a:p>
          <a:p>
            <a:r>
              <a:rPr lang="en-ID" sz="2000" dirty="0" smtClean="0">
                <a:latin typeface="Bahnschrift SemiBold Condensed" panose="020B0502040204020203" pitchFamily="34" charset="0"/>
              </a:rPr>
              <a:t>FAKTOR 2 :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Kasir</a:t>
            </a:r>
            <a:endParaRPr lang="en-US" sz="2000" dirty="0">
              <a:latin typeface="Bahnschrift SemiBold Condensed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4402" y="1209310"/>
            <a:ext cx="876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Dari </a:t>
            </a:r>
            <a:r>
              <a:rPr lang="en-US" b="1" dirty="0" err="1" smtClean="0">
                <a:latin typeface="+mj-lt"/>
              </a:rPr>
              <a:t>hasil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analisis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faktor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ini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telah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mereduksi</a:t>
            </a:r>
            <a:r>
              <a:rPr lang="en-US" b="1" dirty="0">
                <a:latin typeface="+mj-lt"/>
              </a:rPr>
              <a:t> 7 </a:t>
            </a:r>
            <a:r>
              <a:rPr lang="en-US" b="1" dirty="0" err="1">
                <a:latin typeface="+mj-lt"/>
              </a:rPr>
              <a:t>variabel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asal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menjadi</a:t>
            </a:r>
            <a:r>
              <a:rPr lang="en-US" b="1" dirty="0">
                <a:latin typeface="+mj-lt"/>
              </a:rPr>
              <a:t> 2 </a:t>
            </a:r>
            <a:r>
              <a:rPr lang="en-US" b="1" dirty="0" err="1">
                <a:latin typeface="+mj-lt"/>
              </a:rPr>
              <a:t>variabel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baru</a:t>
            </a:r>
            <a:r>
              <a:rPr lang="en-US" b="1" dirty="0">
                <a:latin typeface="+mj-lt"/>
              </a:rPr>
              <a:t> (</a:t>
            </a:r>
            <a:r>
              <a:rPr lang="en-US" b="1" dirty="0" err="1">
                <a:latin typeface="+mj-lt"/>
              </a:rPr>
              <a:t>Faktor</a:t>
            </a:r>
            <a:r>
              <a:rPr lang="en-US" b="1" dirty="0">
                <a:latin typeface="+mj-lt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0882" y="3193994"/>
            <a:ext cx="45111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D" sz="1600" b="1" dirty="0" smtClean="0">
                <a:latin typeface="+mj-lt"/>
              </a:rPr>
              <a:t>FAKTOR 1:</a:t>
            </a:r>
            <a:endParaRPr lang="en-US" sz="1600" b="1" dirty="0" smtClean="0">
              <a:latin typeface="+mj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 smtClean="0">
                <a:latin typeface="+mj-lt"/>
              </a:rPr>
              <a:t>Penempatan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produk</a:t>
            </a:r>
            <a:r>
              <a:rPr lang="en-US" sz="1600" dirty="0">
                <a:latin typeface="+mj-lt"/>
              </a:rPr>
              <a:t> yang </a:t>
            </a:r>
            <a:r>
              <a:rPr lang="en-US" sz="1600" dirty="0" err="1">
                <a:latin typeface="+mj-lt"/>
              </a:rPr>
              <a:t>dijual</a:t>
            </a:r>
            <a:r>
              <a:rPr lang="en-US" sz="1600" dirty="0">
                <a:latin typeface="+mj-lt"/>
              </a:rPr>
              <a:t> (Layout)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 smtClean="0">
                <a:latin typeface="+mj-lt"/>
              </a:rPr>
              <a:t>Harga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produk</a:t>
            </a:r>
            <a:r>
              <a:rPr lang="en-US" sz="1600" dirty="0">
                <a:latin typeface="+mj-lt"/>
              </a:rPr>
              <a:t> yang </a:t>
            </a:r>
            <a:r>
              <a:rPr lang="en-US" sz="1600" dirty="0" err="1">
                <a:latin typeface="+mj-lt"/>
              </a:rPr>
              <a:t>ditawarkan</a:t>
            </a:r>
            <a:r>
              <a:rPr lang="en-US" sz="1600" dirty="0">
                <a:latin typeface="+mj-lt"/>
              </a:rPr>
              <a:t>  (</a:t>
            </a:r>
            <a:r>
              <a:rPr lang="en-US" sz="1600" dirty="0" err="1">
                <a:latin typeface="+mj-lt"/>
              </a:rPr>
              <a:t>Harga</a:t>
            </a:r>
            <a:r>
              <a:rPr lang="en-US" sz="1600" dirty="0">
                <a:latin typeface="+mj-lt"/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 smtClean="0">
                <a:latin typeface="+mj-lt"/>
              </a:rPr>
              <a:t>Kelengkapan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produk</a:t>
            </a:r>
            <a:r>
              <a:rPr lang="en-US" sz="1600" dirty="0">
                <a:latin typeface="+mj-lt"/>
              </a:rPr>
              <a:t> yang </a:t>
            </a:r>
            <a:r>
              <a:rPr lang="en-US" sz="1600" dirty="0" err="1">
                <a:latin typeface="+mj-lt"/>
              </a:rPr>
              <a:t>dijual</a:t>
            </a:r>
            <a:r>
              <a:rPr lang="en-US" sz="1600" dirty="0">
                <a:latin typeface="+mj-lt"/>
              </a:rPr>
              <a:t> (</a:t>
            </a:r>
            <a:r>
              <a:rPr lang="en-US" sz="1600" dirty="0" err="1">
                <a:latin typeface="+mj-lt"/>
              </a:rPr>
              <a:t>Lengkap</a:t>
            </a:r>
            <a:r>
              <a:rPr lang="en-US" sz="1600" dirty="0">
                <a:latin typeface="+mj-lt"/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>
                <a:latin typeface="+mj-lt"/>
              </a:rPr>
              <a:t>Fasilitas</a:t>
            </a:r>
            <a:r>
              <a:rPr lang="en-US" sz="1600" dirty="0">
                <a:latin typeface="+mj-lt"/>
              </a:rPr>
              <a:t> AC yang </a:t>
            </a:r>
            <a:r>
              <a:rPr lang="en-US" sz="1600" dirty="0" err="1">
                <a:latin typeface="+mj-lt"/>
              </a:rPr>
              <a:t>dingin</a:t>
            </a:r>
            <a:r>
              <a:rPr lang="en-US" sz="1600" dirty="0">
                <a:latin typeface="+mj-lt"/>
              </a:rPr>
              <a:t> (AC)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>
                <a:latin typeface="+mj-lt"/>
              </a:rPr>
              <a:t>Adanya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diskon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harga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produk</a:t>
            </a:r>
            <a:r>
              <a:rPr lang="en-US" sz="1600" dirty="0">
                <a:latin typeface="+mj-lt"/>
              </a:rPr>
              <a:t> (</a:t>
            </a:r>
            <a:r>
              <a:rPr lang="en-US" sz="1600" dirty="0" err="1">
                <a:latin typeface="+mj-lt"/>
              </a:rPr>
              <a:t>Diskon</a:t>
            </a:r>
            <a:r>
              <a:rPr lang="en-US" sz="1600" dirty="0" smtClean="0">
                <a:latin typeface="+mj-lt"/>
              </a:rPr>
              <a:t>)</a:t>
            </a:r>
            <a:endParaRPr lang="en-US" sz="16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2259" y="3193994"/>
            <a:ext cx="4511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D" sz="1600" b="1" dirty="0" smtClean="0">
                <a:latin typeface="+mj-lt"/>
              </a:rPr>
              <a:t>FAKTOR 2:</a:t>
            </a:r>
            <a:endParaRPr lang="en-US" sz="1600" b="1" dirty="0" smtClean="0">
              <a:latin typeface="+mj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 smtClean="0">
                <a:latin typeface="+mj-lt"/>
              </a:rPr>
              <a:t>Kebersihan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minimarket (</a:t>
            </a:r>
            <a:r>
              <a:rPr lang="en-US" sz="1600" dirty="0" err="1">
                <a:latin typeface="+mj-lt"/>
              </a:rPr>
              <a:t>Bersih</a:t>
            </a:r>
            <a:r>
              <a:rPr lang="en-US" sz="1600" dirty="0">
                <a:latin typeface="+mj-lt"/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 err="1" smtClean="0">
                <a:latin typeface="+mj-lt"/>
              </a:rPr>
              <a:t>Pelayanan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Kasir</a:t>
            </a:r>
            <a:r>
              <a:rPr lang="en-US" sz="1600" dirty="0">
                <a:latin typeface="+mj-lt"/>
              </a:rPr>
              <a:t> (</a:t>
            </a:r>
            <a:r>
              <a:rPr lang="en-US" sz="1600" dirty="0" err="1">
                <a:latin typeface="+mj-lt"/>
              </a:rPr>
              <a:t>Kasir</a:t>
            </a:r>
            <a:r>
              <a:rPr lang="en-US" sz="1600" dirty="0" smtClean="0">
                <a:latin typeface="+mj-lt"/>
              </a:rPr>
              <a:t>)</a:t>
            </a:r>
            <a:endParaRPr lang="en-US" sz="16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4402" y="2726486"/>
            <a:ext cx="876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err="1" smtClean="0">
                <a:latin typeface="+mj-lt"/>
              </a:rPr>
              <a:t>Maka</a:t>
            </a:r>
            <a:r>
              <a:rPr lang="en-ID" b="1" dirty="0" smtClean="0">
                <a:latin typeface="+mj-lt"/>
              </a:rPr>
              <a:t> </a:t>
            </a:r>
            <a:r>
              <a:rPr lang="en-ID" b="1" dirty="0" err="1" smtClean="0">
                <a:latin typeface="+mj-lt"/>
              </a:rPr>
              <a:t>berdasarkan</a:t>
            </a:r>
            <a:r>
              <a:rPr lang="en-ID" b="1" dirty="0" smtClean="0">
                <a:latin typeface="+mj-lt"/>
              </a:rPr>
              <a:t> </a:t>
            </a:r>
            <a:r>
              <a:rPr lang="en-ID" b="1" dirty="0" err="1" smtClean="0">
                <a:latin typeface="+mj-lt"/>
              </a:rPr>
              <a:t>definisi</a:t>
            </a:r>
            <a:r>
              <a:rPr lang="en-ID" b="1" dirty="0" smtClean="0">
                <a:latin typeface="+mj-lt"/>
              </a:rPr>
              <a:t> </a:t>
            </a:r>
            <a:r>
              <a:rPr lang="en-ID" b="1" dirty="0" err="1" smtClean="0">
                <a:latin typeface="+mj-lt"/>
              </a:rPr>
              <a:t>setiap</a:t>
            </a:r>
            <a:r>
              <a:rPr lang="en-ID" b="1" dirty="0" smtClean="0">
                <a:latin typeface="+mj-lt"/>
              </a:rPr>
              <a:t> variable, </a:t>
            </a:r>
            <a:r>
              <a:rPr lang="en-ID" b="1" dirty="0" err="1" smtClean="0">
                <a:latin typeface="+mj-lt"/>
              </a:rPr>
              <a:t>dapat</a:t>
            </a:r>
            <a:r>
              <a:rPr lang="en-ID" b="1" dirty="0" smtClean="0">
                <a:latin typeface="+mj-lt"/>
              </a:rPr>
              <a:t> </a:t>
            </a:r>
            <a:r>
              <a:rPr lang="en-ID" b="1" dirty="0" err="1" smtClean="0">
                <a:latin typeface="+mj-lt"/>
              </a:rPr>
              <a:t>dijelaskan</a:t>
            </a:r>
            <a:r>
              <a:rPr lang="en-ID" b="1" dirty="0" smtClean="0">
                <a:latin typeface="+mj-lt"/>
              </a:rPr>
              <a:t> </a:t>
            </a:r>
            <a:r>
              <a:rPr lang="en-ID" b="1" dirty="0" err="1" smtClean="0">
                <a:latin typeface="+mj-lt"/>
              </a:rPr>
              <a:t>seperti</a:t>
            </a:r>
            <a:r>
              <a:rPr lang="en-ID" b="1" dirty="0" smtClean="0">
                <a:latin typeface="+mj-lt"/>
              </a:rPr>
              <a:t> </a:t>
            </a:r>
            <a:r>
              <a:rPr lang="en-ID" b="1" dirty="0" err="1" smtClean="0">
                <a:latin typeface="+mj-lt"/>
              </a:rPr>
              <a:t>ini</a:t>
            </a:r>
            <a:r>
              <a:rPr lang="en-ID" b="1" dirty="0" smtClean="0">
                <a:latin typeface="+mj-lt"/>
              </a:rPr>
              <a:t>:</a:t>
            </a:r>
            <a:endParaRPr lang="en-US" b="1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0882" y="3095819"/>
            <a:ext cx="4028792" cy="1803727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77075" y="5702797"/>
            <a:ext cx="3316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 dirty="0" smtClean="0">
                <a:latin typeface="+mj-lt"/>
              </a:rPr>
              <a:t>FASILITAS MINIMARKET</a:t>
            </a:r>
            <a:endParaRPr lang="en-US" sz="2400" b="1" dirty="0">
              <a:latin typeface="+mj-lt"/>
            </a:endParaRPr>
          </a:p>
        </p:txBody>
      </p:sp>
      <p:cxnSp>
        <p:nvCxnSpPr>
          <p:cNvPr id="17" name="Straight Arrow Connector 16"/>
          <p:cNvCxnSpPr>
            <a:stCxn id="15" idx="2"/>
            <a:endCxn id="16" idx="0"/>
          </p:cNvCxnSpPr>
          <p:nvPr/>
        </p:nvCxnSpPr>
        <p:spPr>
          <a:xfrm>
            <a:off x="3035278" y="4899546"/>
            <a:ext cx="0" cy="803251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459299" y="3095818"/>
            <a:ext cx="4028792" cy="1803727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15492" y="5702796"/>
            <a:ext cx="3316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400" b="1" dirty="0" smtClean="0">
                <a:latin typeface="+mj-lt"/>
              </a:rPr>
              <a:t>SDM MINIMARKET</a:t>
            </a:r>
            <a:endParaRPr lang="en-US" sz="2400" b="1" dirty="0">
              <a:latin typeface="+mj-lt"/>
            </a:endParaRPr>
          </a:p>
        </p:txBody>
      </p:sp>
      <p:cxnSp>
        <p:nvCxnSpPr>
          <p:cNvPr id="29" name="Straight Arrow Connector 28"/>
          <p:cNvCxnSpPr>
            <a:stCxn id="27" idx="2"/>
            <a:endCxn id="28" idx="0"/>
          </p:cNvCxnSpPr>
          <p:nvPr/>
        </p:nvCxnSpPr>
        <p:spPr>
          <a:xfrm>
            <a:off x="8473695" y="4899545"/>
            <a:ext cx="0" cy="803251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4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/>
      <p:bldP spid="14" grpId="0"/>
      <p:bldP spid="15" grpId="0" animBg="1"/>
      <p:bldP spid="16" grpId="0"/>
      <p:bldP spid="27" grpId="0" animBg="1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759" y="2320119"/>
            <a:ext cx="71104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Bahnschrift Light Condensed" panose="020B0502040204020203" pitchFamily="34" charset="0"/>
              </a:rPr>
              <a:t>“</a:t>
            </a:r>
            <a:r>
              <a:rPr lang="en-US" sz="2800" i="1" dirty="0" err="1" smtClean="0">
                <a:latin typeface="Bahnschrift Light Condensed" panose="020B0502040204020203" pitchFamily="34" charset="0"/>
              </a:rPr>
              <a:t>Faktor-faktor</a:t>
            </a:r>
            <a:r>
              <a:rPr lang="en-US" sz="2800" i="1" dirty="0" smtClean="0">
                <a:latin typeface="Bahnschrift Light Condensed" panose="020B0502040204020203" pitchFamily="34" charset="0"/>
              </a:rPr>
              <a:t> </a:t>
            </a:r>
            <a:r>
              <a:rPr lang="en-US" sz="2800" i="1" dirty="0">
                <a:latin typeface="Bahnschrift Light Condensed" panose="020B0502040204020203" pitchFamily="34" charset="0"/>
              </a:rPr>
              <a:t>yang </a:t>
            </a:r>
            <a:r>
              <a:rPr lang="en-US" sz="2800" i="1" dirty="0" err="1">
                <a:latin typeface="Bahnschrift Light Condensed" panose="020B0502040204020203" pitchFamily="34" charset="0"/>
              </a:rPr>
              <a:t>mempengaruhi</a:t>
            </a:r>
            <a:r>
              <a:rPr lang="en-US" sz="2800" i="1" dirty="0">
                <a:latin typeface="Bahnschrift Light Condensed" panose="020B0502040204020203" pitchFamily="34" charset="0"/>
              </a:rPr>
              <a:t> </a:t>
            </a:r>
            <a:r>
              <a:rPr lang="en-US" sz="2800" i="1" dirty="0" err="1">
                <a:latin typeface="Bahnschrift Light Condensed" panose="020B0502040204020203" pitchFamily="34" charset="0"/>
              </a:rPr>
              <a:t>konsumen</a:t>
            </a:r>
            <a:r>
              <a:rPr lang="en-US" sz="2800" i="1" dirty="0">
                <a:latin typeface="Bahnschrift Light Condensed" panose="020B0502040204020203" pitchFamily="34" charset="0"/>
              </a:rPr>
              <a:t> </a:t>
            </a:r>
            <a:r>
              <a:rPr lang="en-US" sz="2800" i="1" dirty="0" err="1">
                <a:latin typeface="Bahnschrift Light Condensed" panose="020B0502040204020203" pitchFamily="34" charset="0"/>
              </a:rPr>
              <a:t>untuk</a:t>
            </a:r>
            <a:r>
              <a:rPr lang="en-US" sz="2800" i="1" dirty="0">
                <a:latin typeface="Bahnschrift Light Condensed" panose="020B0502040204020203" pitchFamily="34" charset="0"/>
              </a:rPr>
              <a:t> </a:t>
            </a:r>
            <a:r>
              <a:rPr lang="en-US" sz="2800" i="1" dirty="0" err="1">
                <a:latin typeface="Bahnschrift Light Condensed" panose="020B0502040204020203" pitchFamily="34" charset="0"/>
              </a:rPr>
              <a:t>berbelanja</a:t>
            </a:r>
            <a:r>
              <a:rPr lang="en-US" sz="2800" i="1" dirty="0">
                <a:latin typeface="Bahnschrift Light Condensed" panose="020B0502040204020203" pitchFamily="34" charset="0"/>
              </a:rPr>
              <a:t> di minimarket </a:t>
            </a:r>
            <a:r>
              <a:rPr lang="en-US" sz="2800" i="1" dirty="0" err="1">
                <a:latin typeface="Bahnschrift Light Condensed" panose="020B0502040204020203" pitchFamily="34" charset="0"/>
              </a:rPr>
              <a:t>tersebut</a:t>
            </a:r>
            <a:r>
              <a:rPr lang="en-US" sz="2800" i="1" dirty="0">
                <a:latin typeface="Bahnschrift Light Condensed" panose="020B0502040204020203" pitchFamily="34" charset="0"/>
              </a:rPr>
              <a:t> </a:t>
            </a:r>
            <a:r>
              <a:rPr lang="en-US" sz="2800" i="1" dirty="0" err="1">
                <a:latin typeface="Bahnschrift Light Condensed" panose="020B0502040204020203" pitchFamily="34" charset="0"/>
              </a:rPr>
              <a:t>adalah</a:t>
            </a:r>
            <a:r>
              <a:rPr lang="en-US" sz="2800" i="1" dirty="0">
                <a:latin typeface="Bahnschrift Light Condensed" panose="020B0502040204020203" pitchFamily="34" charset="0"/>
              </a:rPr>
              <a:t> </a:t>
            </a:r>
            <a:r>
              <a:rPr lang="en-US" sz="2800" i="1" dirty="0" err="1">
                <a:latin typeface="Bahnschrift Light Condensed" panose="020B0502040204020203" pitchFamily="34" charset="0"/>
              </a:rPr>
              <a:t>Faktor</a:t>
            </a:r>
            <a:r>
              <a:rPr lang="en-US" sz="2800" i="1" dirty="0">
                <a:latin typeface="Bahnschrift Light Condensed" panose="020B0502040204020203" pitchFamily="34" charset="0"/>
              </a:rPr>
              <a:t> </a:t>
            </a:r>
            <a:r>
              <a:rPr lang="en-US" sz="2800" i="1" dirty="0" err="1">
                <a:latin typeface="Bahnschrift Light Condensed" panose="020B0502040204020203" pitchFamily="34" charset="0"/>
              </a:rPr>
              <a:t>Fasilitas</a:t>
            </a:r>
            <a:r>
              <a:rPr lang="en-US" sz="2800" i="1" dirty="0">
                <a:latin typeface="Bahnschrift Light Condensed" panose="020B0502040204020203" pitchFamily="34" charset="0"/>
              </a:rPr>
              <a:t> </a:t>
            </a:r>
            <a:r>
              <a:rPr lang="en-US" sz="2800" i="1" dirty="0" err="1">
                <a:latin typeface="Bahnschrift Light Condensed" panose="020B0502040204020203" pitchFamily="34" charset="0"/>
              </a:rPr>
              <a:t>dan</a:t>
            </a:r>
            <a:r>
              <a:rPr lang="en-US" sz="2800" i="1" dirty="0">
                <a:latin typeface="Bahnschrift Light Condensed" panose="020B0502040204020203" pitchFamily="34" charset="0"/>
              </a:rPr>
              <a:t> SDM minimarket. </a:t>
            </a:r>
            <a:r>
              <a:rPr lang="en-US" sz="2800" i="1" dirty="0" err="1">
                <a:latin typeface="Bahnschrift Light Condensed" panose="020B0502040204020203" pitchFamily="34" charset="0"/>
              </a:rPr>
              <a:t>Kedua</a:t>
            </a:r>
            <a:r>
              <a:rPr lang="en-US" sz="2800" i="1" dirty="0">
                <a:latin typeface="Bahnschrift Light Condensed" panose="020B0502040204020203" pitchFamily="34" charset="0"/>
              </a:rPr>
              <a:t> </a:t>
            </a:r>
            <a:r>
              <a:rPr lang="en-US" sz="2800" i="1" dirty="0" err="1">
                <a:latin typeface="Bahnschrift Light Condensed" panose="020B0502040204020203" pitchFamily="34" charset="0"/>
              </a:rPr>
              <a:t>faktor</a:t>
            </a:r>
            <a:r>
              <a:rPr lang="en-US" sz="2800" i="1" dirty="0">
                <a:latin typeface="Bahnschrift Light Condensed" panose="020B0502040204020203" pitchFamily="34" charset="0"/>
              </a:rPr>
              <a:t> </a:t>
            </a:r>
            <a:r>
              <a:rPr lang="en-US" sz="2800" i="1" dirty="0" err="1">
                <a:latin typeface="Bahnschrift Light Condensed" panose="020B0502040204020203" pitchFamily="34" charset="0"/>
              </a:rPr>
              <a:t>ini</a:t>
            </a:r>
            <a:r>
              <a:rPr lang="en-US" sz="2800" i="1" dirty="0">
                <a:latin typeface="Bahnschrift Light Condensed" panose="020B0502040204020203" pitchFamily="34" charset="0"/>
              </a:rPr>
              <a:t> </a:t>
            </a:r>
            <a:r>
              <a:rPr lang="en-US" sz="2800" i="1" dirty="0" err="1">
                <a:latin typeface="Bahnschrift Light Condensed" panose="020B0502040204020203" pitchFamily="34" charset="0"/>
              </a:rPr>
              <a:t>mestinya</a:t>
            </a:r>
            <a:r>
              <a:rPr lang="en-US" sz="2800" i="1" dirty="0">
                <a:latin typeface="Bahnschrift Light Condensed" panose="020B0502040204020203" pitchFamily="34" charset="0"/>
              </a:rPr>
              <a:t> </a:t>
            </a:r>
            <a:r>
              <a:rPr lang="en-US" sz="2800" i="1" dirty="0" err="1">
                <a:latin typeface="Bahnschrift Light Condensed" panose="020B0502040204020203" pitchFamily="34" charset="0"/>
              </a:rPr>
              <a:t>menjadi</a:t>
            </a:r>
            <a:r>
              <a:rPr lang="en-US" sz="2800" i="1" dirty="0">
                <a:latin typeface="Bahnschrift Light Condensed" panose="020B0502040204020203" pitchFamily="34" charset="0"/>
              </a:rPr>
              <a:t> </a:t>
            </a:r>
            <a:r>
              <a:rPr lang="en-US" sz="2800" i="1" dirty="0" err="1">
                <a:latin typeface="Bahnschrift Light Condensed" panose="020B0502040204020203" pitchFamily="34" charset="0"/>
              </a:rPr>
              <a:t>perhatian</a:t>
            </a:r>
            <a:r>
              <a:rPr lang="en-US" sz="2800" i="1" dirty="0">
                <a:latin typeface="Bahnschrift Light Condensed" panose="020B0502040204020203" pitchFamily="34" charset="0"/>
              </a:rPr>
              <a:t> </a:t>
            </a:r>
            <a:r>
              <a:rPr lang="en-US" sz="2800" i="1" dirty="0" err="1">
                <a:latin typeface="Bahnschrift Light Condensed" panose="020B0502040204020203" pitchFamily="34" charset="0"/>
              </a:rPr>
              <a:t>dari</a:t>
            </a:r>
            <a:r>
              <a:rPr lang="en-US" sz="2800" i="1" dirty="0">
                <a:latin typeface="Bahnschrift Light Condensed" panose="020B0502040204020203" pitchFamily="34" charset="0"/>
              </a:rPr>
              <a:t> </a:t>
            </a:r>
            <a:r>
              <a:rPr lang="en-US" sz="2800" i="1" dirty="0" err="1">
                <a:latin typeface="Bahnschrift Light Condensed" panose="020B0502040204020203" pitchFamily="34" charset="0"/>
              </a:rPr>
              <a:t>pihak</a:t>
            </a:r>
            <a:r>
              <a:rPr lang="en-US" sz="2800" i="1" dirty="0">
                <a:latin typeface="Bahnschrift Light Condensed" panose="020B0502040204020203" pitchFamily="34" charset="0"/>
              </a:rPr>
              <a:t> </a:t>
            </a:r>
            <a:r>
              <a:rPr lang="en-US" sz="2800" i="1" dirty="0" err="1">
                <a:latin typeface="Bahnschrift Light Condensed" panose="020B0502040204020203" pitchFamily="34" charset="0"/>
              </a:rPr>
              <a:t>pengelola</a:t>
            </a:r>
            <a:r>
              <a:rPr lang="en-US" sz="2800" i="1" dirty="0">
                <a:latin typeface="Bahnschrift Light Condensed" panose="020B0502040204020203" pitchFamily="34" charset="0"/>
              </a:rPr>
              <a:t> minimarket </a:t>
            </a:r>
            <a:r>
              <a:rPr lang="en-US" sz="2800" i="1" dirty="0" err="1">
                <a:latin typeface="Bahnschrift Light Condensed" panose="020B0502040204020203" pitchFamily="34" charset="0"/>
              </a:rPr>
              <a:t>untuk</a:t>
            </a:r>
            <a:r>
              <a:rPr lang="en-US" sz="2800" i="1" dirty="0">
                <a:latin typeface="Bahnschrift Light Condensed" panose="020B0502040204020203" pitchFamily="34" charset="0"/>
              </a:rPr>
              <a:t> </a:t>
            </a:r>
            <a:r>
              <a:rPr lang="en-US" sz="2800" i="1" dirty="0" err="1">
                <a:latin typeface="Bahnschrift Light Condensed" panose="020B0502040204020203" pitchFamily="34" charset="0"/>
              </a:rPr>
              <a:t>meningkatkan</a:t>
            </a:r>
            <a:r>
              <a:rPr lang="en-US" sz="2800" i="1" dirty="0">
                <a:latin typeface="Bahnschrift Light Condensed" panose="020B0502040204020203" pitchFamily="34" charset="0"/>
              </a:rPr>
              <a:t> </a:t>
            </a:r>
            <a:r>
              <a:rPr lang="en-US" sz="2800" i="1" dirty="0" err="1">
                <a:latin typeface="Bahnschrift Light Condensed" panose="020B0502040204020203" pitchFamily="34" charset="0"/>
              </a:rPr>
              <a:t>omzet</a:t>
            </a:r>
            <a:r>
              <a:rPr lang="en-US" sz="2800" i="1" dirty="0">
                <a:latin typeface="Bahnschrift Light Condensed" panose="020B0502040204020203" pitchFamily="34" charset="0"/>
              </a:rPr>
              <a:t> </a:t>
            </a:r>
            <a:r>
              <a:rPr lang="en-US" sz="2800" i="1" dirty="0" err="1">
                <a:latin typeface="Bahnschrift Light Condensed" panose="020B0502040204020203" pitchFamily="34" charset="0"/>
              </a:rPr>
              <a:t>penjualannya</a:t>
            </a:r>
            <a:r>
              <a:rPr lang="en-US" sz="2800" i="1" dirty="0" smtClean="0">
                <a:latin typeface="Bahnschrift Light Condensed" panose="020B0502040204020203" pitchFamily="34" charset="0"/>
              </a:rPr>
              <a:t>.”</a:t>
            </a:r>
            <a:endParaRPr lang="en-US" sz="2800" i="1" dirty="0">
              <a:latin typeface="Bahnschrift Light Condensed" panose="020B0502040204020203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520000" y="1431937"/>
            <a:ext cx="115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445207" y="742947"/>
            <a:ext cx="530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b="1" spc="600" dirty="0" smtClean="0">
                <a:latin typeface="+mj-lt"/>
              </a:rPr>
              <a:t>KESIMPULAN</a:t>
            </a:r>
            <a:endParaRPr lang="en-US" sz="3600" b="1" spc="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80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" y="0"/>
            <a:ext cx="12209463" cy="6858000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75159" y="3636730"/>
            <a:ext cx="96703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800" b="1" spc="600" dirty="0" smtClean="0">
                <a:solidFill>
                  <a:schemeClr val="bg1"/>
                </a:solidFill>
                <a:latin typeface="+mj-lt"/>
              </a:rPr>
              <a:t>LATIHAN MANDIRI</a:t>
            </a:r>
            <a:endParaRPr lang="en-US" sz="8800" b="1" spc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2950" y="3962282"/>
            <a:ext cx="428626" cy="11209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9127" y="4745289"/>
            <a:ext cx="424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spc="1000" dirty="0" smtClean="0">
                <a:solidFill>
                  <a:schemeClr val="bg1">
                    <a:lumMod val="65000"/>
                  </a:schemeClr>
                </a:solidFill>
              </a:rPr>
              <a:t>ANALISIS FAKTOR</a:t>
            </a:r>
            <a:endParaRPr lang="en-US" sz="2400" spc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6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5207" y="742947"/>
            <a:ext cx="530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b="1" spc="600" dirty="0" smtClean="0">
                <a:latin typeface="+mj-lt"/>
              </a:rPr>
              <a:t>LATIHAN MANDIRI</a:t>
            </a:r>
            <a:endParaRPr lang="en-US" sz="3600" b="1" spc="600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95664" y="1500185"/>
            <a:ext cx="1908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95664" y="1746914"/>
            <a:ext cx="83870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Diberikan</a:t>
            </a:r>
            <a:r>
              <a:rPr lang="en-US" dirty="0">
                <a:latin typeface="+mj-lt"/>
              </a:rPr>
              <a:t> data </a:t>
            </a:r>
            <a:r>
              <a:rPr lang="en-US" dirty="0" err="1">
                <a:latin typeface="+mj-lt"/>
              </a:rPr>
              <a:t>persepsi</a:t>
            </a:r>
            <a:r>
              <a:rPr lang="en-US" dirty="0">
                <a:latin typeface="+mj-lt"/>
              </a:rPr>
              <a:t> 50 </a:t>
            </a:r>
            <a:r>
              <a:rPr lang="en-US" dirty="0" err="1">
                <a:latin typeface="+mj-lt"/>
              </a:rPr>
              <a:t>responden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tentang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penjualan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Sepeda</a:t>
            </a:r>
            <a:r>
              <a:rPr lang="en-US" dirty="0">
                <a:latin typeface="+mj-lt"/>
              </a:rPr>
              <a:t> Motor di </a:t>
            </a:r>
            <a:r>
              <a:rPr lang="en-US" dirty="0" err="1">
                <a:latin typeface="+mj-lt"/>
              </a:rPr>
              <a:t>toko</a:t>
            </a:r>
            <a:r>
              <a:rPr lang="en-US" dirty="0">
                <a:latin typeface="+mj-lt"/>
              </a:rPr>
              <a:t> X (</a:t>
            </a:r>
            <a:r>
              <a:rPr lang="en-US" dirty="0" err="1">
                <a:latin typeface="+mj-lt"/>
              </a:rPr>
              <a:t>Santoso</a:t>
            </a:r>
            <a:r>
              <a:rPr lang="en-US" dirty="0">
                <a:latin typeface="+mj-lt"/>
              </a:rPr>
              <a:t>, 2002). </a:t>
            </a:r>
            <a:r>
              <a:rPr lang="en-US" dirty="0" err="1">
                <a:latin typeface="+mj-lt"/>
              </a:rPr>
              <a:t>Atribut-atribut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ditanyakan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dalam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daftar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kuesioner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adalah</a:t>
            </a:r>
            <a:r>
              <a:rPr lang="en-US" dirty="0">
                <a:latin typeface="+mj-lt"/>
              </a:rPr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latin typeface="+mj-lt"/>
              </a:rPr>
              <a:t>Keiritan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Bahan</a:t>
            </a:r>
            <a:r>
              <a:rPr lang="en-US" dirty="0">
                <a:latin typeface="+mj-lt"/>
              </a:rPr>
              <a:t> Bakar </a:t>
            </a:r>
            <a:r>
              <a:rPr lang="en-US" dirty="0" err="1">
                <a:latin typeface="+mj-lt"/>
              </a:rPr>
              <a:t>Sepeda</a:t>
            </a:r>
            <a:r>
              <a:rPr lang="en-US" dirty="0">
                <a:latin typeface="+mj-lt"/>
              </a:rPr>
              <a:t> Motor (</a:t>
            </a:r>
            <a:r>
              <a:rPr lang="en-US" dirty="0" err="1">
                <a:latin typeface="+mj-lt"/>
              </a:rPr>
              <a:t>Irit</a:t>
            </a:r>
            <a:r>
              <a:rPr lang="en-US" dirty="0">
                <a:latin typeface="+mj-lt"/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latin typeface="+mj-lt"/>
              </a:rPr>
              <a:t>Ketersediaan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suku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cadan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termasuk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kualitasnya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Onderdil</a:t>
            </a:r>
            <a:r>
              <a:rPr lang="en-US" dirty="0">
                <a:latin typeface="+mj-lt"/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latin typeface="+mj-lt"/>
              </a:rPr>
              <a:t>Harga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sepeda</a:t>
            </a:r>
            <a:r>
              <a:rPr lang="en-US" dirty="0">
                <a:latin typeface="+mj-lt"/>
              </a:rPr>
              <a:t> motor (</a:t>
            </a:r>
            <a:r>
              <a:rPr lang="en-US" dirty="0" err="1">
                <a:latin typeface="+mj-lt"/>
              </a:rPr>
              <a:t>Harga</a:t>
            </a:r>
            <a:r>
              <a:rPr lang="en-US" dirty="0">
                <a:latin typeface="+mj-lt"/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Model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Desain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Sepeda</a:t>
            </a:r>
            <a:r>
              <a:rPr lang="en-US" dirty="0">
                <a:latin typeface="+mj-lt"/>
              </a:rPr>
              <a:t> Motor (Model)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latin typeface="+mj-lt"/>
              </a:rPr>
              <a:t>Kombinasi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Warna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Sepeda</a:t>
            </a:r>
            <a:r>
              <a:rPr lang="en-US" dirty="0">
                <a:latin typeface="+mj-lt"/>
              </a:rPr>
              <a:t> Motor (</a:t>
            </a:r>
            <a:r>
              <a:rPr lang="en-US" dirty="0" err="1">
                <a:latin typeface="+mj-lt"/>
              </a:rPr>
              <a:t>Warna</a:t>
            </a:r>
            <a:r>
              <a:rPr lang="en-US" dirty="0">
                <a:latin typeface="+mj-lt"/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latin typeface="+mj-lt"/>
              </a:rPr>
              <a:t>Keawetan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sepeda</a:t>
            </a:r>
            <a:r>
              <a:rPr lang="en-US" dirty="0">
                <a:latin typeface="+mj-lt"/>
              </a:rPr>
              <a:t> motor, </a:t>
            </a:r>
            <a:r>
              <a:rPr lang="en-US" dirty="0" err="1">
                <a:latin typeface="+mj-lt"/>
              </a:rPr>
              <a:t>khususnya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mesin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Awet</a:t>
            </a:r>
            <a:r>
              <a:rPr lang="en-US" dirty="0">
                <a:latin typeface="+mj-lt"/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latin typeface="+mj-lt"/>
              </a:rPr>
              <a:t>Promosi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dilakukan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Promosi</a:t>
            </a:r>
            <a:r>
              <a:rPr lang="en-US" dirty="0">
                <a:latin typeface="+mj-lt"/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latin typeface="+mj-lt"/>
              </a:rPr>
              <a:t>Sistem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pembayaran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sepeda</a:t>
            </a:r>
            <a:r>
              <a:rPr lang="en-US" dirty="0">
                <a:latin typeface="+mj-lt"/>
              </a:rPr>
              <a:t> motor </a:t>
            </a:r>
            <a:r>
              <a:rPr lang="en-US" dirty="0" err="1">
                <a:latin typeface="+mj-lt"/>
              </a:rPr>
              <a:t>secara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kredit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Kredit</a:t>
            </a:r>
            <a:r>
              <a:rPr lang="en-US" dirty="0" smtClean="0">
                <a:latin typeface="+mj-lt"/>
              </a:rPr>
              <a:t>)</a:t>
            </a:r>
          </a:p>
          <a:p>
            <a:pPr lvl="0"/>
            <a:endParaRPr lang="en-US" dirty="0" smtClean="0">
              <a:latin typeface="+mj-lt"/>
            </a:endParaRPr>
          </a:p>
          <a:p>
            <a:r>
              <a:rPr lang="en-US" dirty="0" err="1">
                <a:latin typeface="+mj-lt"/>
              </a:rPr>
              <a:t>Setiap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atribut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diberi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nilai</a:t>
            </a:r>
            <a:r>
              <a:rPr lang="en-US" dirty="0">
                <a:latin typeface="+mj-lt"/>
              </a:rPr>
              <a:t> 1 (</a:t>
            </a:r>
            <a:r>
              <a:rPr lang="en-US" dirty="0" err="1">
                <a:latin typeface="+mj-lt"/>
              </a:rPr>
              <a:t>Sangat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tidak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setuju</a:t>
            </a:r>
            <a:r>
              <a:rPr lang="en-US" dirty="0">
                <a:latin typeface="+mj-lt"/>
              </a:rPr>
              <a:t>) </a:t>
            </a:r>
            <a:r>
              <a:rPr lang="en-US" dirty="0" err="1">
                <a:latin typeface="+mj-lt"/>
              </a:rPr>
              <a:t>sampai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nilai</a:t>
            </a:r>
            <a:r>
              <a:rPr lang="en-US" dirty="0">
                <a:latin typeface="+mj-lt"/>
              </a:rPr>
              <a:t> 5 (</a:t>
            </a:r>
            <a:r>
              <a:rPr lang="en-US" dirty="0" err="1">
                <a:latin typeface="+mj-lt"/>
              </a:rPr>
              <a:t>Sangat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Setuju</a:t>
            </a:r>
            <a:r>
              <a:rPr lang="en-US" dirty="0">
                <a:latin typeface="+mj-lt"/>
              </a:rPr>
              <a:t>). </a:t>
            </a:r>
            <a:r>
              <a:rPr lang="en-US" dirty="0" err="1">
                <a:latin typeface="+mj-lt"/>
              </a:rPr>
              <a:t>Gunakan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informasi</a:t>
            </a:r>
            <a:r>
              <a:rPr lang="en-US" dirty="0">
                <a:latin typeface="+mj-lt"/>
              </a:rPr>
              <a:t> data </a:t>
            </a:r>
            <a:r>
              <a:rPr lang="en-US" dirty="0" err="1">
                <a:latin typeface="+mj-lt"/>
              </a:rPr>
              <a:t>tersebut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mengetahui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faktor-faktor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apa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saja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mempengaruhi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seseorang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membeli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sepeda</a:t>
            </a:r>
            <a:r>
              <a:rPr lang="en-US" dirty="0">
                <a:latin typeface="+mj-lt"/>
              </a:rPr>
              <a:t> motor di </a:t>
            </a:r>
            <a:r>
              <a:rPr lang="en-US" dirty="0" err="1">
                <a:latin typeface="+mj-lt"/>
              </a:rPr>
              <a:t>toko</a:t>
            </a:r>
            <a:r>
              <a:rPr lang="en-US" dirty="0">
                <a:latin typeface="+mj-lt"/>
              </a:rPr>
              <a:t> X.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5664" y="6218633"/>
            <a:ext cx="7328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 smtClean="0">
                <a:latin typeface="+mj-lt"/>
              </a:rPr>
              <a:t>*Data </a:t>
            </a:r>
            <a:r>
              <a:rPr lang="en-ID" sz="1600" b="1" dirty="0" err="1" smtClean="0">
                <a:latin typeface="+mj-lt"/>
              </a:rPr>
              <a:t>dapat</a:t>
            </a:r>
            <a:r>
              <a:rPr lang="en-ID" sz="1600" b="1" dirty="0" smtClean="0">
                <a:latin typeface="+mj-lt"/>
              </a:rPr>
              <a:t> </a:t>
            </a:r>
            <a:r>
              <a:rPr lang="en-ID" sz="1600" b="1" dirty="0" err="1" smtClean="0">
                <a:latin typeface="+mj-lt"/>
              </a:rPr>
              <a:t>didownload</a:t>
            </a:r>
            <a:r>
              <a:rPr lang="en-ID" sz="1600" b="1" dirty="0" smtClean="0">
                <a:latin typeface="+mj-lt"/>
              </a:rPr>
              <a:t> </a:t>
            </a:r>
            <a:r>
              <a:rPr lang="en-ID" sz="1600" b="1" dirty="0" err="1" smtClean="0">
                <a:latin typeface="+mj-lt"/>
              </a:rPr>
              <a:t>pada</a:t>
            </a:r>
            <a:r>
              <a:rPr lang="en-ID" sz="1600" b="1" dirty="0" smtClean="0">
                <a:latin typeface="+mj-lt"/>
              </a:rPr>
              <a:t> LSM </a:t>
            </a:r>
            <a:r>
              <a:rPr lang="en-ID" sz="1600" b="1" dirty="0" err="1" smtClean="0">
                <a:latin typeface="+mj-lt"/>
              </a:rPr>
              <a:t>Syam</a:t>
            </a:r>
            <a:r>
              <a:rPr lang="en-ID" sz="1600" b="1" dirty="0" smtClean="0">
                <a:latin typeface="+mj-lt"/>
              </a:rPr>
              <a:t> OK</a:t>
            </a:r>
          </a:p>
          <a:p>
            <a:r>
              <a:rPr lang="en-ID" sz="1600" b="1" dirty="0" smtClean="0">
                <a:latin typeface="+mj-lt"/>
              </a:rPr>
              <a:t>  </a:t>
            </a:r>
            <a:r>
              <a:rPr lang="en-ID" sz="1600" b="1" dirty="0" err="1" smtClean="0">
                <a:latin typeface="+mj-lt"/>
              </a:rPr>
              <a:t>Silahkan</a:t>
            </a:r>
            <a:r>
              <a:rPr lang="en-ID" sz="1600" b="1" dirty="0" smtClean="0">
                <a:latin typeface="+mj-lt"/>
              </a:rPr>
              <a:t> </a:t>
            </a:r>
            <a:r>
              <a:rPr lang="en-ID" sz="1600" b="1" dirty="0" err="1" smtClean="0">
                <a:latin typeface="+mj-lt"/>
              </a:rPr>
              <a:t>selesaikan</a:t>
            </a:r>
            <a:r>
              <a:rPr lang="en-ID" sz="1600" b="1" dirty="0" smtClean="0">
                <a:latin typeface="+mj-lt"/>
              </a:rPr>
              <a:t> </a:t>
            </a:r>
            <a:r>
              <a:rPr lang="en-ID" sz="1600" b="1" dirty="0" err="1" smtClean="0">
                <a:latin typeface="+mj-lt"/>
              </a:rPr>
              <a:t>kasus</a:t>
            </a:r>
            <a:r>
              <a:rPr lang="en-ID" sz="1600" b="1" dirty="0" smtClean="0">
                <a:latin typeface="+mj-lt"/>
              </a:rPr>
              <a:t> </a:t>
            </a:r>
            <a:r>
              <a:rPr lang="en-ID" sz="1600" b="1" dirty="0" err="1" smtClean="0">
                <a:latin typeface="+mj-lt"/>
              </a:rPr>
              <a:t>tersebut</a:t>
            </a:r>
            <a:r>
              <a:rPr lang="en-ID" sz="1600" b="1" dirty="0" smtClean="0">
                <a:latin typeface="+mj-lt"/>
              </a:rPr>
              <a:t> </a:t>
            </a:r>
            <a:r>
              <a:rPr lang="en-ID" sz="1600" b="1" dirty="0" err="1" smtClean="0">
                <a:latin typeface="+mj-lt"/>
              </a:rPr>
              <a:t>dengan</a:t>
            </a:r>
            <a:r>
              <a:rPr lang="en-ID" sz="1600" b="1" dirty="0" smtClean="0">
                <a:latin typeface="+mj-lt"/>
              </a:rPr>
              <a:t> </a:t>
            </a:r>
            <a:r>
              <a:rPr lang="en-ID" sz="1600" b="1" dirty="0" err="1" smtClean="0">
                <a:latin typeface="+mj-lt"/>
              </a:rPr>
              <a:t>menggunakan</a:t>
            </a:r>
            <a:r>
              <a:rPr lang="en-ID" sz="1600" b="1" dirty="0" smtClean="0">
                <a:latin typeface="+mj-lt"/>
              </a:rPr>
              <a:t> </a:t>
            </a:r>
            <a:r>
              <a:rPr lang="en-ID" sz="1600" b="1" dirty="0" err="1" smtClean="0">
                <a:latin typeface="+mj-lt"/>
              </a:rPr>
              <a:t>analisis</a:t>
            </a:r>
            <a:r>
              <a:rPr lang="en-ID" sz="1600" b="1" dirty="0" smtClean="0">
                <a:latin typeface="+mj-lt"/>
              </a:rPr>
              <a:t> factor </a:t>
            </a:r>
            <a:r>
              <a:rPr lang="en-ID" sz="1600" b="1" dirty="0" err="1" smtClean="0">
                <a:latin typeface="+mj-lt"/>
              </a:rPr>
              <a:t>pada</a:t>
            </a:r>
            <a:r>
              <a:rPr lang="en-ID" sz="1600" b="1" dirty="0" smtClean="0">
                <a:latin typeface="+mj-lt"/>
              </a:rPr>
              <a:t> software R</a:t>
            </a:r>
            <a:endParaRPr lang="en-US" sz="1600" b="1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0730" t="1" r="65071" b="516"/>
          <a:stretch/>
        </p:blipFill>
        <p:spPr>
          <a:xfrm>
            <a:off x="0" y="0"/>
            <a:ext cx="2988860" cy="690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2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60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8915" y="0"/>
            <a:ext cx="12209463" cy="6858000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23062" y="1566952"/>
            <a:ext cx="809625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300" b="1" spc="600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10300" b="1" spc="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23062" y="3281004"/>
            <a:ext cx="6786719" cy="485775"/>
            <a:chOff x="2115335" y="6372225"/>
            <a:chExt cx="7971640" cy="48577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92" r="28330" b="92917"/>
            <a:stretch/>
          </p:blipFill>
          <p:spPr>
            <a:xfrm>
              <a:off x="2115335" y="6372225"/>
              <a:ext cx="2082801" cy="48577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198136" y="6372225"/>
              <a:ext cx="5888839" cy="4857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KREDENSI MIKRO MAHASISWA INDONESIA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4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1875" b="25833"/>
          <a:stretch/>
        </p:blipFill>
        <p:spPr>
          <a:xfrm>
            <a:off x="0" y="2871788"/>
            <a:ext cx="12198024" cy="2214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5207" y="742947"/>
            <a:ext cx="530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b="1" spc="600" dirty="0" smtClean="0">
                <a:latin typeface="+mj-lt"/>
              </a:rPr>
              <a:t>A. PENDAHULUAN</a:t>
            </a:r>
            <a:endParaRPr lang="en-US" sz="3600" b="1" spc="600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520000" y="1500185"/>
            <a:ext cx="115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4990" y="5087457"/>
            <a:ext cx="3067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Penggunaan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metode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statistika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multivariat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semakin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meningkat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65211" y="2255127"/>
            <a:ext cx="3067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nalisis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yang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lebih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komprehensif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(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melibatkan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lebih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dari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1 variable)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5432" y="5100557"/>
            <a:ext cx="3067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nalisis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Multivariat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/>
            <a:r>
              <a:rPr lang="en-ID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</a:t>
            </a:r>
            <a:r>
              <a:rPr lang="en-ID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Dependensi</a:t>
            </a:r>
            <a:r>
              <a:rPr lang="en-ID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&amp; </a:t>
            </a:r>
            <a:r>
              <a:rPr lang="en-ID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Interdependensi</a:t>
            </a:r>
            <a:r>
              <a:rPr lang="en-ID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33857" y="2223240"/>
            <a:ext cx="3067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Analisis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Multivariat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</a:t>
            </a:r>
            <a:r>
              <a:rPr lang="en-ID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odel</a:t>
            </a:r>
            <a:r>
              <a:rPr lang="en-ID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Interdependensi</a:t>
            </a:r>
            <a:r>
              <a:rPr lang="en-ID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ID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Analisis</a:t>
            </a:r>
            <a:r>
              <a:rPr lang="en-ID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D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Faktor</a:t>
            </a:r>
            <a:r>
              <a:rPr lang="en-ID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14499" y="3410975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78975" y="3410975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817805" y="3410975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327638" y="3410975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64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42576" y="707547"/>
            <a:ext cx="653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b="1" spc="600" dirty="0" smtClean="0">
                <a:latin typeface="+mj-lt"/>
              </a:rPr>
              <a:t>B. MATERI</a:t>
            </a:r>
            <a:endParaRPr lang="en-US" sz="3600" b="1" spc="600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72748" y="1404649"/>
            <a:ext cx="241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72748" y="1869743"/>
            <a:ext cx="2674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 smtClean="0">
                <a:latin typeface="+mj-lt"/>
              </a:rPr>
              <a:t>1. ANALISIS FAKTOR</a:t>
            </a:r>
            <a:endParaRPr lang="en-US" sz="2400" b="1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70590" t="14816" r="9987" b="37612"/>
          <a:stretch/>
        </p:blipFill>
        <p:spPr>
          <a:xfrm>
            <a:off x="0" y="0"/>
            <a:ext cx="4980214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2996" y="2331408"/>
            <a:ext cx="6132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“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Metode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statistika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multivariat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yang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berfokus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hubungan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secara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bersama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semua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variabel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tanpa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membedakan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antara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variabel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terikat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variabel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bebas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(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Interdependence methods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).“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72997" y="3903260"/>
            <a:ext cx="5650180" cy="166502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64068" y="3716404"/>
            <a:ext cx="3111690" cy="35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>
                <a:solidFill>
                  <a:schemeClr val="tx1"/>
                </a:solidFill>
                <a:latin typeface="+mj-lt"/>
              </a:rPr>
              <a:t>TUJUAN -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Arief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Wibowo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(2003)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82436" y="4394579"/>
            <a:ext cx="511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engidentifikasi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hubungan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antar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variabel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ereduksi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data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embangun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teori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baru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371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42576" y="707547"/>
            <a:ext cx="653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b="1" spc="600" dirty="0" smtClean="0">
                <a:latin typeface="+mj-lt"/>
              </a:rPr>
              <a:t>B. MATERI &amp; PROSEDUR</a:t>
            </a:r>
            <a:endParaRPr lang="en-US" sz="3600" b="1" spc="600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72748" y="1404649"/>
            <a:ext cx="241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72748" y="1869743"/>
            <a:ext cx="4176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 smtClean="0">
                <a:latin typeface="+mj-lt"/>
              </a:rPr>
              <a:t>1.1. MODEL ANALISIS FAKTOR</a:t>
            </a:r>
            <a:endParaRPr lang="en-US" sz="2400" b="1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70590" t="14816" r="9987" b="37612"/>
          <a:stretch/>
        </p:blipFill>
        <p:spPr>
          <a:xfrm>
            <a:off x="0" y="0"/>
            <a:ext cx="4980214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22955" y="2714772"/>
                <a:ext cx="25950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955" y="2714772"/>
                <a:ext cx="2595015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72748" y="2331408"/>
            <a:ext cx="649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latin typeface="+mj-lt"/>
              </a:rPr>
              <a:t>Model </a:t>
            </a:r>
            <a:r>
              <a:rPr lang="en-US" dirty="0" err="1">
                <a:latin typeface="+mj-lt"/>
              </a:rPr>
              <a:t>umum</a:t>
            </a:r>
            <a:r>
              <a:rPr lang="en-US" dirty="0">
                <a:latin typeface="+mj-lt"/>
              </a:rPr>
              <a:t> </a:t>
            </a:r>
            <a:r>
              <a:rPr lang="id-ID" dirty="0">
                <a:latin typeface="+mj-lt"/>
              </a:rPr>
              <a:t>analisis faktor </a:t>
            </a:r>
            <a:r>
              <a:rPr lang="en-US" dirty="0" err="1">
                <a:latin typeface="+mj-lt"/>
              </a:rPr>
              <a:t>dalam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matriks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sebagai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berikut</a:t>
            </a:r>
            <a:r>
              <a:rPr lang="en-US" dirty="0" smtClean="0">
                <a:latin typeface="+mj-lt"/>
              </a:rPr>
              <a:t>: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52427" y="2680796"/>
                <a:ext cx="2811439" cy="1769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dirty="0" err="1" smtClean="0">
                    <a:latin typeface="+mj-lt"/>
                  </a:rPr>
                  <a:t>dimana</a:t>
                </a:r>
                <a:r>
                  <a:rPr lang="en-ID" dirty="0" smtClean="0">
                    <a:latin typeface="+mj-lt"/>
                  </a:rPr>
                  <a:t>:</a:t>
                </a:r>
              </a:p>
              <a:p>
                <a:endParaRPr lang="en-ID" sz="1050" dirty="0" smtClean="0">
                  <a:latin typeface="+mj-lt"/>
                </a:endParaRPr>
              </a:p>
              <a:p>
                <a:r>
                  <a:rPr lang="en-ID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X =  </a:t>
                </a:r>
                <a:r>
                  <a:rPr lang="en-ID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Variabel</a:t>
                </a:r>
                <a:r>
                  <a:rPr lang="en-ID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</a:t>
                </a:r>
                <a:r>
                  <a:rPr lang="en-ID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Acak</a:t>
                </a:r>
                <a:endParaRPr lang="en-ID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id-ID" sz="16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= Rata-rata</a:t>
                </a:r>
              </a:p>
              <a:p>
                <a:r>
                  <a:rPr lang="en-ID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L = </a:t>
                </a:r>
                <a:r>
                  <a:rPr lang="en-ID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Matrik</a:t>
                </a:r>
                <a:r>
                  <a:rPr lang="en-ID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</a:t>
                </a:r>
                <a:r>
                  <a:rPr lang="en-ID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Faktor</a:t>
                </a:r>
                <a:r>
                  <a:rPr lang="en-ID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Loading</a:t>
                </a:r>
                <a:endPara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  <a:p>
                <a:r>
                  <a:rPr lang="en-ID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F = </a:t>
                </a:r>
                <a:r>
                  <a:rPr lang="en-ID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Faktor</a:t>
                </a:r>
                <a:r>
                  <a:rPr lang="en-ID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</a:t>
                </a:r>
                <a:r>
                  <a:rPr lang="en-ID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Umum</a:t>
                </a:r>
                <a:endParaRPr lang="en-ID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id-ID" sz="16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 = Error</a:t>
                </a: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427" y="2680796"/>
                <a:ext cx="2811439" cy="1769715"/>
              </a:xfrm>
              <a:prstGeom prst="rect">
                <a:avLst/>
              </a:prstGeom>
              <a:blipFill>
                <a:blip r:embed="rId4"/>
                <a:stretch>
                  <a:fillRect l="-1735" t="-2069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72748" y="4560870"/>
                <a:ext cx="6405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varians</a:t>
                </a:r>
                <a:r>
                  <a:rPr lang="en-US" dirty="0" smtClean="0"/>
                  <a:t> </a:t>
                </a:r>
                <a:r>
                  <a:rPr lang="en-US" dirty="0" err="1"/>
                  <a:t>spesifik</a:t>
                </a:r>
                <a:r>
                  <a:rPr lang="en-US" dirty="0"/>
                  <a:t> </a:t>
                </a:r>
                <a:r>
                  <a:rPr lang="en-US" dirty="0" err="1"/>
                  <a:t>ke-</a:t>
                </a:r>
                <a:r>
                  <a:rPr lang="en-US" i="1" dirty="0" err="1"/>
                  <a:t>i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sebagai </a:t>
                </a:r>
                <a:r>
                  <a:rPr lang="en-US" dirty="0" err="1"/>
                  <a:t>berikut</a:t>
                </a:r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748" y="4560870"/>
                <a:ext cx="6405685" cy="369332"/>
              </a:xfrm>
              <a:prstGeom prst="rect">
                <a:avLst/>
              </a:prstGeom>
              <a:blipFill>
                <a:blip r:embed="rId5"/>
                <a:stretch>
                  <a:fillRect l="-8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22955" y="4940050"/>
                <a:ext cx="5877192" cy="388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d-ID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d-ID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d-ID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d-ID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d-ID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d-ID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955" y="4940050"/>
                <a:ext cx="5877192" cy="388504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22955" y="5328554"/>
                <a:ext cx="5759360" cy="1210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dirty="0" err="1" smtClean="0">
                    <a:latin typeface="+mj-lt"/>
                  </a:rPr>
                  <a:t>dimana</a:t>
                </a:r>
                <a:r>
                  <a:rPr lang="en-ID" dirty="0" smtClean="0">
                    <a:latin typeface="+mj-lt"/>
                  </a:rPr>
                  <a:t>:</a:t>
                </a:r>
              </a:p>
              <a:p>
                <a:endParaRPr lang="en-ID" sz="105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d-ID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d-ID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𝑓𝑎𝑘𝑡𝑜𝑟</m:t>
                      </m:r>
                      <m:r>
                        <a:rPr lang="id-ID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d-ID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loading</m:t>
                      </m:r>
                      <m:r>
                        <a:rPr lang="id-ID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𝑣𝑎𝑟𝑖𝑎𝑏𝑒𝑙</m:t>
                      </m:r>
                      <m:r>
                        <a:rPr lang="id-ID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</m:t>
                      </m:r>
                      <m:r>
                        <a:rPr lang="id-ID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d-ID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𝑓𝑎𝑘𝑡𝑜𝑟</m:t>
                      </m:r>
                      <m:r>
                        <a:rPr lang="id-ID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d-ID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</m:t>
                      </m:r>
                      <m:r>
                        <a:rPr lang="id-ID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d-ID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d-ID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d-ID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d-ID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komunaliti</m:t>
                      </m:r>
                      <m:r>
                        <a:rPr lang="id-ID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d-ID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ke</m:t>
                      </m:r>
                      <m:r>
                        <a:rPr lang="id-ID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id-ID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d-ID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d-ID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varians</m:t>
                      </m:r>
                      <m:r>
                        <a:rPr lang="id-ID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d-ID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spesifik</m:t>
                      </m:r>
                      <m:r>
                        <a:rPr lang="id-ID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d-ID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ke</m:t>
                      </m:r>
                      <m:r>
                        <a:rPr lang="id-ID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955" y="5328554"/>
                <a:ext cx="5759360" cy="1210396"/>
              </a:xfrm>
              <a:prstGeom prst="rect">
                <a:avLst/>
              </a:prstGeom>
              <a:blipFill>
                <a:blip r:embed="rId7"/>
                <a:stretch>
                  <a:fillRect l="-952" t="-2513" b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522955" y="2709683"/>
            <a:ext cx="6186824" cy="16862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22955" y="4966441"/>
            <a:ext cx="6186824" cy="155722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42576" y="707547"/>
            <a:ext cx="653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b="1" spc="600" dirty="0" smtClean="0">
                <a:latin typeface="+mj-lt"/>
              </a:rPr>
              <a:t>B. MATERI &amp; PROSEDUR</a:t>
            </a:r>
            <a:endParaRPr lang="en-US" sz="3600" b="1" spc="600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72748" y="1404649"/>
            <a:ext cx="241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42576" y="1869743"/>
            <a:ext cx="507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 smtClean="0">
                <a:latin typeface="+mj-lt"/>
              </a:rPr>
              <a:t>1.2. METODE PENAKSIRAN PARAMETER</a:t>
            </a:r>
            <a:endParaRPr lang="en-US" sz="2400" b="1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70590" t="14816" r="9987" b="37612"/>
          <a:stretch/>
        </p:blipFill>
        <p:spPr>
          <a:xfrm>
            <a:off x="0" y="0"/>
            <a:ext cx="4980214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72996" y="2331408"/>
            <a:ext cx="6132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“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Metode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Komponen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Utama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merupakan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metode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bertujuan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untuk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menaksir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parameter model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analisis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faktor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seperti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faktor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loading,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varians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spesifik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komunaliti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.”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72748" y="3932830"/>
            <a:ext cx="507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 smtClean="0">
                <a:latin typeface="+mj-lt"/>
              </a:rPr>
              <a:t>1.3. ROTASI &amp; FAKTOR SKOR</a:t>
            </a:r>
            <a:endParaRPr lang="en-US" sz="24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03168" y="4394495"/>
            <a:ext cx="6132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Rotasi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faktor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hasil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penaksiran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memperoleh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faktor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loading,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sehingga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setiap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variabel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mempunyai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nilai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loading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tinggi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satu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faktor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nilai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loading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rendah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faktor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lainnya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Skor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faktor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untuk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tujuan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diagnosa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juga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sebagai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data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inputan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untuk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analisis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selanjutnya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96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45207" y="742947"/>
            <a:ext cx="530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3600" b="1" spc="600" dirty="0" smtClean="0">
                <a:latin typeface="+mj-lt"/>
              </a:rPr>
              <a:t>C. PROSEDUR</a:t>
            </a:r>
            <a:endParaRPr lang="en-US" sz="3600" b="1" spc="600" dirty="0">
              <a:latin typeface="+mj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520000" y="1500185"/>
            <a:ext cx="1152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/>
          <p:cNvSpPr/>
          <p:nvPr/>
        </p:nvSpPr>
        <p:spPr>
          <a:xfrm rot="5400000">
            <a:off x="2875324" y="2617205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Isosceles Triangle 17"/>
          <p:cNvSpPr/>
          <p:nvPr/>
        </p:nvSpPr>
        <p:spPr>
          <a:xfrm rot="5400000">
            <a:off x="5849566" y="2603556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Isosceles Triangle 21"/>
          <p:cNvSpPr/>
          <p:nvPr/>
        </p:nvSpPr>
        <p:spPr>
          <a:xfrm rot="5400000">
            <a:off x="8787076" y="2603557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Isosceles Triangle 24"/>
          <p:cNvSpPr/>
          <p:nvPr/>
        </p:nvSpPr>
        <p:spPr>
          <a:xfrm rot="10800000">
            <a:off x="10274194" y="3736317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Isosceles Triangle 27"/>
          <p:cNvSpPr/>
          <p:nvPr/>
        </p:nvSpPr>
        <p:spPr>
          <a:xfrm rot="16200000" flipH="1">
            <a:off x="2875324" y="4927709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Isosceles Triangle 30"/>
          <p:cNvSpPr/>
          <p:nvPr/>
        </p:nvSpPr>
        <p:spPr>
          <a:xfrm rot="16200000" flipH="1">
            <a:off x="5849566" y="4914060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6200000" flipH="1">
            <a:off x="8787076" y="4914061"/>
            <a:ext cx="540000" cy="252000"/>
          </a:xfrm>
          <a:prstGeom prst="triangle">
            <a:avLst/>
          </a:prstGeom>
          <a:solidFill>
            <a:srgbClr val="262626"/>
          </a:solidFill>
          <a:ln w="317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91321" y="2129054"/>
            <a:ext cx="2279176" cy="1241947"/>
            <a:chOff x="491321" y="2129054"/>
            <a:chExt cx="2279176" cy="1241947"/>
          </a:xfrm>
        </p:grpSpPr>
        <p:sp>
          <p:nvSpPr>
            <p:cNvPr id="13" name="Rounded Rectangle 12"/>
            <p:cNvSpPr/>
            <p:nvPr/>
          </p:nvSpPr>
          <p:spPr>
            <a:xfrm>
              <a:off x="818867" y="2129054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491321" y="2224591"/>
              <a:ext cx="2279176" cy="103722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2927" y="2327705"/>
              <a:ext cx="18812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1. </a:t>
              </a:r>
              <a:r>
                <a:rPr lang="en-ID" sz="2400" dirty="0" err="1" smtClean="0">
                  <a:solidFill>
                    <a:schemeClr val="bg1"/>
                  </a:solidFill>
                  <a:latin typeface="+mj-lt"/>
                </a:rPr>
                <a:t>Penentuan</a:t>
              </a:r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sz="2400" dirty="0">
                  <a:solidFill>
                    <a:schemeClr val="bg1"/>
                  </a:solidFill>
                  <a:latin typeface="+mj-lt"/>
                </a:rPr>
                <a:t>V</a:t>
              </a:r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ariable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479211" y="2115405"/>
            <a:ext cx="2279176" cy="1241947"/>
            <a:chOff x="3479211" y="2115405"/>
            <a:chExt cx="2279176" cy="1241947"/>
          </a:xfrm>
        </p:grpSpPr>
        <p:sp>
          <p:nvSpPr>
            <p:cNvPr id="17" name="Rounded Rectangle 16"/>
            <p:cNvSpPr/>
            <p:nvPr/>
          </p:nvSpPr>
          <p:spPr>
            <a:xfrm>
              <a:off x="3806757" y="2115405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79211" y="2210942"/>
              <a:ext cx="2279176" cy="103722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40142" y="2409593"/>
              <a:ext cx="1760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2.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Penentuan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Matriks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Korelasi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444015" y="2115406"/>
            <a:ext cx="2279176" cy="1241947"/>
            <a:chOff x="6444015" y="2115406"/>
            <a:chExt cx="2279176" cy="1241947"/>
          </a:xfrm>
        </p:grpSpPr>
        <p:sp>
          <p:nvSpPr>
            <p:cNvPr id="21" name="Rounded Rectangle 20"/>
            <p:cNvSpPr/>
            <p:nvPr/>
          </p:nvSpPr>
          <p:spPr>
            <a:xfrm>
              <a:off x="6771561" y="2115406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444015" y="2210943"/>
              <a:ext cx="2279176" cy="103722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5000" y="2382297"/>
              <a:ext cx="1870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3.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Uji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Kelayakan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Sampel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444015" y="3373637"/>
            <a:ext cx="3014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Bartlett’s of </a:t>
            </a:r>
            <a:r>
              <a:rPr lang="en-US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sphericity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probabilitas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p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kurang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taraf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signifikan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yang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ditetapkan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Symbol" panose="05050102010706020507" pitchFamily="18" charset="2"/>
              </a:rPr>
              <a:t>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(p&lt;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Symbol" panose="05050102010706020507" pitchFamily="18" charset="2"/>
              </a:rPr>
              <a:t>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2.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Indeks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KMO-MSA&gt; 0.5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9404606" y="2060813"/>
            <a:ext cx="2279176" cy="1241947"/>
            <a:chOff x="9404606" y="2060813"/>
            <a:chExt cx="2279176" cy="1241947"/>
          </a:xfrm>
        </p:grpSpPr>
        <p:sp>
          <p:nvSpPr>
            <p:cNvPr id="24" name="Rounded Rectangle 23"/>
            <p:cNvSpPr/>
            <p:nvPr/>
          </p:nvSpPr>
          <p:spPr>
            <a:xfrm>
              <a:off x="9732152" y="2060813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404606" y="2156350"/>
              <a:ext cx="2279176" cy="103722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608998" y="2341411"/>
              <a:ext cx="1870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4.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Uji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Kelayakan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Variabel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404606" y="3380770"/>
            <a:ext cx="2459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Anti-Image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Matrices ≥ 0.5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404606" y="4371317"/>
            <a:ext cx="2279176" cy="1241947"/>
            <a:chOff x="9404606" y="4371317"/>
            <a:chExt cx="2279176" cy="1241947"/>
          </a:xfrm>
        </p:grpSpPr>
        <p:sp>
          <p:nvSpPr>
            <p:cNvPr id="36" name="Rounded Rectangle 35"/>
            <p:cNvSpPr/>
            <p:nvPr/>
          </p:nvSpPr>
          <p:spPr>
            <a:xfrm flipH="1">
              <a:off x="9732152" y="4371317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 flipH="1">
              <a:off x="9404606" y="4466854"/>
              <a:ext cx="2279176" cy="103722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583004" y="4662302"/>
              <a:ext cx="1870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5. 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Reduksi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 Data (</a:t>
              </a:r>
              <a:r>
                <a:rPr lang="en-ID" dirty="0" err="1" smtClean="0">
                  <a:solidFill>
                    <a:schemeClr val="bg1"/>
                  </a:solidFill>
                  <a:latin typeface="+mj-lt"/>
                </a:rPr>
                <a:t>Faktoring</a:t>
              </a:r>
              <a:r>
                <a:rPr lang="en-ID" dirty="0" smtClean="0">
                  <a:solidFill>
                    <a:schemeClr val="bg1"/>
                  </a:solidFill>
                  <a:latin typeface="+mj-lt"/>
                </a:rPr>
                <a:t>)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9367876" y="5643193"/>
            <a:ext cx="2710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Secara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apriori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Melalui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Scree Plot,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ilai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eigen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matriks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korelasi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&gt; 1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% total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varians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444015" y="4425910"/>
            <a:ext cx="2279176" cy="1241947"/>
            <a:chOff x="6444015" y="4425910"/>
            <a:chExt cx="2279176" cy="1241947"/>
          </a:xfrm>
        </p:grpSpPr>
        <p:sp>
          <p:nvSpPr>
            <p:cNvPr id="33" name="Rounded Rectangle 32"/>
            <p:cNvSpPr/>
            <p:nvPr/>
          </p:nvSpPr>
          <p:spPr>
            <a:xfrm flipH="1">
              <a:off x="6771561" y="4425910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 flipH="1">
              <a:off x="6444015" y="4521447"/>
              <a:ext cx="2279176" cy="103722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22098" y="4631383"/>
              <a:ext cx="17288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6. </a:t>
              </a:r>
              <a:r>
                <a:rPr lang="en-ID" sz="2400" dirty="0" err="1" smtClean="0">
                  <a:solidFill>
                    <a:schemeClr val="bg1"/>
                  </a:solidFill>
                  <a:latin typeface="+mj-lt"/>
                </a:rPr>
                <a:t>Rotasi</a:t>
              </a:r>
              <a:r>
                <a:rPr lang="en-ID" sz="2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sz="2400" dirty="0" err="1" smtClean="0">
                  <a:solidFill>
                    <a:schemeClr val="bg1"/>
                  </a:solidFill>
                  <a:latin typeface="+mj-lt"/>
                </a:rPr>
                <a:t>Faktor</a:t>
              </a:r>
              <a:endParaRPr lang="en-US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479211" y="4425909"/>
            <a:ext cx="2279176" cy="1241947"/>
            <a:chOff x="3479211" y="4425909"/>
            <a:chExt cx="2279176" cy="1241947"/>
          </a:xfrm>
        </p:grpSpPr>
        <p:sp>
          <p:nvSpPr>
            <p:cNvPr id="30" name="Rounded Rectangle 29"/>
            <p:cNvSpPr/>
            <p:nvPr/>
          </p:nvSpPr>
          <p:spPr>
            <a:xfrm flipH="1">
              <a:off x="3806757" y="4425909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 flipH="1">
              <a:off x="3479211" y="4521446"/>
              <a:ext cx="2279176" cy="103722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08702" y="4685222"/>
              <a:ext cx="18890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7.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Interpretasi</a:t>
              </a:r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Hasil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91321" y="4439558"/>
            <a:ext cx="2279176" cy="1241947"/>
            <a:chOff x="491321" y="4439558"/>
            <a:chExt cx="2279176" cy="1241947"/>
          </a:xfrm>
        </p:grpSpPr>
        <p:sp>
          <p:nvSpPr>
            <p:cNvPr id="27" name="Rounded Rectangle 26"/>
            <p:cNvSpPr/>
            <p:nvPr/>
          </p:nvSpPr>
          <p:spPr>
            <a:xfrm flipH="1">
              <a:off x="818867" y="4439558"/>
              <a:ext cx="1583141" cy="1241947"/>
            </a:xfrm>
            <a:prstGeom prst="roundRect">
              <a:avLst/>
            </a:prstGeom>
            <a:noFill/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flipH="1">
              <a:off x="491321" y="4535095"/>
              <a:ext cx="2279176" cy="103722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8817" y="4685976"/>
              <a:ext cx="17288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8.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Pemberian</a:t>
              </a:r>
              <a:r>
                <a:rPr lang="en-ID" sz="2000" dirty="0" smtClean="0">
                  <a:solidFill>
                    <a:schemeClr val="bg1"/>
                  </a:solidFill>
                  <a:latin typeface="+mj-lt"/>
                </a:rPr>
                <a:t> Nama </a:t>
              </a:r>
              <a:r>
                <a:rPr lang="en-ID" sz="2000" dirty="0" err="1" smtClean="0">
                  <a:solidFill>
                    <a:schemeClr val="bg1"/>
                  </a:solidFill>
                  <a:latin typeface="+mj-lt"/>
                </a:rPr>
                <a:t>Faktor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377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22" grpId="0" animBg="1"/>
      <p:bldP spid="25" grpId="0" animBg="1"/>
      <p:bldP spid="28" grpId="0" animBg="1"/>
      <p:bldP spid="31" grpId="0" animBg="1"/>
      <p:bldP spid="34" grpId="0" animBg="1"/>
      <p:bldP spid="39" grpId="0"/>
      <p:bldP spid="41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" y="0"/>
            <a:ext cx="12209463" cy="6858000"/>
          </a:xfrm>
          <a:prstGeom prst="rect">
            <a:avLst/>
          </a:prstGeom>
          <a:solidFill>
            <a:srgbClr val="0000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75159" y="3636730"/>
            <a:ext cx="76874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8800" b="1" spc="600" dirty="0" smtClean="0">
                <a:solidFill>
                  <a:schemeClr val="bg1"/>
                </a:solidFill>
                <a:latin typeface="+mj-lt"/>
              </a:rPr>
              <a:t>STUDI KASUS</a:t>
            </a:r>
            <a:endParaRPr lang="en-US" sz="8800" b="1" spc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2950" y="3962282"/>
            <a:ext cx="428626" cy="11209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0888" y="4827177"/>
            <a:ext cx="339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pc="700" dirty="0" smtClean="0">
                <a:solidFill>
                  <a:schemeClr val="bg1">
                    <a:lumMod val="65000"/>
                  </a:schemeClr>
                </a:solidFill>
              </a:rPr>
              <a:t>ANALISIS FAKTOR</a:t>
            </a:r>
            <a:endParaRPr lang="en-US" spc="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45207" y="742947"/>
            <a:ext cx="530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b="1" spc="600" dirty="0" smtClean="0">
                <a:latin typeface="+mj-lt"/>
              </a:rPr>
              <a:t>STUDI KASUS</a:t>
            </a:r>
            <a:endParaRPr lang="en-US" sz="3600" b="1" spc="600" dirty="0"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95664" y="1500185"/>
            <a:ext cx="1296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95664" y="1746914"/>
            <a:ext cx="83870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S</a:t>
            </a:r>
            <a:r>
              <a:rPr lang="en-US" dirty="0" err="1" smtClean="0">
                <a:latin typeface="+mj-lt"/>
              </a:rPr>
              <a:t>ebuah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minimarket </a:t>
            </a:r>
            <a:r>
              <a:rPr lang="en-US" dirty="0" err="1">
                <a:latin typeface="+mj-lt"/>
              </a:rPr>
              <a:t>melakukan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riset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mengetahui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faktor-faktor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apa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saja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mendorong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seorang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konsumen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berbelanja</a:t>
            </a:r>
            <a:r>
              <a:rPr lang="en-US" dirty="0">
                <a:latin typeface="+mj-lt"/>
              </a:rPr>
              <a:t> di minimarket </a:t>
            </a:r>
            <a:r>
              <a:rPr lang="en-US" dirty="0" err="1">
                <a:latin typeface="+mj-lt"/>
              </a:rPr>
              <a:t>tersebut</a:t>
            </a:r>
            <a:r>
              <a:rPr lang="en-US" dirty="0">
                <a:latin typeface="+mj-lt"/>
              </a:rPr>
              <a:t>.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mencapai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tujuan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tersebut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setiap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responden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diberikan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kuesioner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memuat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pertanyaan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tentang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pendapatnya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terhadap</a:t>
            </a:r>
            <a:r>
              <a:rPr lang="en-US" dirty="0">
                <a:latin typeface="+mj-lt"/>
              </a:rPr>
              <a:t> 8 </a:t>
            </a:r>
            <a:r>
              <a:rPr lang="en-US" dirty="0" err="1">
                <a:latin typeface="+mj-lt"/>
              </a:rPr>
              <a:t>atribut</a:t>
            </a:r>
            <a:r>
              <a:rPr lang="en-US" dirty="0">
                <a:latin typeface="+mj-lt"/>
              </a:rPr>
              <a:t> minimarket </a:t>
            </a:r>
            <a:r>
              <a:rPr lang="en-US" dirty="0" err="1">
                <a:latin typeface="+mj-lt"/>
              </a:rPr>
              <a:t>tersebut</a:t>
            </a:r>
            <a:r>
              <a:rPr lang="en-US" dirty="0">
                <a:latin typeface="+mj-lt"/>
              </a:rPr>
              <a:t>. </a:t>
            </a:r>
            <a:r>
              <a:rPr lang="en-US" dirty="0" err="1">
                <a:latin typeface="+mj-lt"/>
              </a:rPr>
              <a:t>Atribut-atribut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tersebut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adalah</a:t>
            </a:r>
            <a:r>
              <a:rPr lang="en-US" dirty="0" smtClean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latin typeface="+mj-lt"/>
              </a:rPr>
              <a:t>Penempatan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produk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dijual</a:t>
            </a:r>
            <a:r>
              <a:rPr lang="en-US" dirty="0">
                <a:latin typeface="+mj-lt"/>
              </a:rPr>
              <a:t> (Layout)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latin typeface="+mj-lt"/>
              </a:rPr>
              <a:t>Kebersihan</a:t>
            </a:r>
            <a:r>
              <a:rPr lang="en-US" dirty="0">
                <a:latin typeface="+mj-lt"/>
              </a:rPr>
              <a:t> minimarket (</a:t>
            </a:r>
            <a:r>
              <a:rPr lang="en-US" dirty="0" err="1">
                <a:latin typeface="+mj-lt"/>
              </a:rPr>
              <a:t>Bersih</a:t>
            </a:r>
            <a:r>
              <a:rPr lang="en-US" dirty="0">
                <a:latin typeface="+mj-lt"/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latin typeface="+mj-lt"/>
              </a:rPr>
              <a:t>Harga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produk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ditawarkan</a:t>
            </a:r>
            <a:r>
              <a:rPr lang="en-US" dirty="0">
                <a:latin typeface="+mj-lt"/>
              </a:rPr>
              <a:t>  (</a:t>
            </a:r>
            <a:r>
              <a:rPr lang="en-US" dirty="0" err="1">
                <a:latin typeface="+mj-lt"/>
              </a:rPr>
              <a:t>Harga</a:t>
            </a:r>
            <a:r>
              <a:rPr lang="en-US" dirty="0">
                <a:latin typeface="+mj-lt"/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latin typeface="+mj-lt"/>
              </a:rPr>
              <a:t>Pelayanan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Kasir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Kasir</a:t>
            </a:r>
            <a:r>
              <a:rPr lang="en-US" dirty="0">
                <a:latin typeface="+mj-lt"/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latin typeface="+mj-lt"/>
              </a:rPr>
              <a:t>Kelengkapan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produk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dijual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Lengkap</a:t>
            </a:r>
            <a:r>
              <a:rPr lang="en-US" dirty="0">
                <a:latin typeface="+mj-lt"/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latin typeface="+mj-lt"/>
              </a:rPr>
              <a:t>Fasilitas</a:t>
            </a:r>
            <a:r>
              <a:rPr lang="en-US" dirty="0">
                <a:latin typeface="+mj-lt"/>
              </a:rPr>
              <a:t> AC yang </a:t>
            </a:r>
            <a:r>
              <a:rPr lang="en-US" dirty="0" err="1">
                <a:latin typeface="+mj-lt"/>
              </a:rPr>
              <a:t>dingin</a:t>
            </a:r>
            <a:r>
              <a:rPr lang="en-US" dirty="0">
                <a:latin typeface="+mj-lt"/>
              </a:rPr>
              <a:t> (AC)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latin typeface="+mj-lt"/>
              </a:rPr>
              <a:t>Adanya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diskon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harga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produk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Diskon</a:t>
            </a:r>
            <a:r>
              <a:rPr lang="en-US" dirty="0">
                <a:latin typeface="+mj-lt"/>
              </a:rPr>
              <a:t>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latin typeface="+mj-lt"/>
              </a:rPr>
              <a:t>Ketersedian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Lahan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Parkir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luas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Parkir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5664" y="6218633"/>
            <a:ext cx="7328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b="1" dirty="0" smtClean="0">
                <a:latin typeface="+mj-lt"/>
              </a:rPr>
              <a:t>*Data </a:t>
            </a:r>
            <a:r>
              <a:rPr lang="en-ID" sz="1600" b="1" dirty="0" err="1" smtClean="0">
                <a:latin typeface="+mj-lt"/>
              </a:rPr>
              <a:t>dapat</a:t>
            </a:r>
            <a:r>
              <a:rPr lang="en-ID" sz="1600" b="1" dirty="0" smtClean="0">
                <a:latin typeface="+mj-lt"/>
              </a:rPr>
              <a:t> </a:t>
            </a:r>
            <a:r>
              <a:rPr lang="en-ID" sz="1600" b="1" dirty="0" err="1" smtClean="0">
                <a:latin typeface="+mj-lt"/>
              </a:rPr>
              <a:t>didownload</a:t>
            </a:r>
            <a:r>
              <a:rPr lang="en-ID" sz="1600" b="1" dirty="0" smtClean="0">
                <a:latin typeface="+mj-lt"/>
              </a:rPr>
              <a:t> </a:t>
            </a:r>
            <a:r>
              <a:rPr lang="en-ID" sz="1600" b="1" dirty="0" err="1" smtClean="0">
                <a:latin typeface="+mj-lt"/>
              </a:rPr>
              <a:t>pada</a:t>
            </a:r>
            <a:r>
              <a:rPr lang="en-ID" sz="1600" b="1" dirty="0" smtClean="0">
                <a:latin typeface="+mj-lt"/>
              </a:rPr>
              <a:t> LSM </a:t>
            </a:r>
            <a:r>
              <a:rPr lang="en-ID" sz="1600" b="1" dirty="0" err="1" smtClean="0">
                <a:latin typeface="+mj-lt"/>
              </a:rPr>
              <a:t>Syam</a:t>
            </a:r>
            <a:r>
              <a:rPr lang="en-ID" sz="1600" b="1" dirty="0" smtClean="0">
                <a:latin typeface="+mj-lt"/>
              </a:rPr>
              <a:t> OK</a:t>
            </a:r>
          </a:p>
          <a:p>
            <a:r>
              <a:rPr lang="en-ID" sz="1600" b="1" dirty="0" smtClean="0">
                <a:latin typeface="+mj-lt"/>
              </a:rPr>
              <a:t>  </a:t>
            </a:r>
            <a:r>
              <a:rPr lang="en-ID" sz="1600" b="1" dirty="0" err="1" smtClean="0">
                <a:latin typeface="+mj-lt"/>
              </a:rPr>
              <a:t>Silahkan</a:t>
            </a:r>
            <a:r>
              <a:rPr lang="en-ID" sz="1600" b="1" dirty="0" smtClean="0">
                <a:latin typeface="+mj-lt"/>
              </a:rPr>
              <a:t> </a:t>
            </a:r>
            <a:r>
              <a:rPr lang="en-ID" sz="1600" b="1" dirty="0" err="1" smtClean="0">
                <a:latin typeface="+mj-lt"/>
              </a:rPr>
              <a:t>selesaikan</a:t>
            </a:r>
            <a:r>
              <a:rPr lang="en-ID" sz="1600" b="1" dirty="0" smtClean="0">
                <a:latin typeface="+mj-lt"/>
              </a:rPr>
              <a:t> </a:t>
            </a:r>
            <a:r>
              <a:rPr lang="en-ID" sz="1600" b="1" dirty="0" err="1" smtClean="0">
                <a:latin typeface="+mj-lt"/>
              </a:rPr>
              <a:t>kasus</a:t>
            </a:r>
            <a:r>
              <a:rPr lang="en-ID" sz="1600" b="1" dirty="0" smtClean="0">
                <a:latin typeface="+mj-lt"/>
              </a:rPr>
              <a:t> </a:t>
            </a:r>
            <a:r>
              <a:rPr lang="en-ID" sz="1600" b="1" dirty="0" err="1" smtClean="0">
                <a:latin typeface="+mj-lt"/>
              </a:rPr>
              <a:t>tersebut</a:t>
            </a:r>
            <a:r>
              <a:rPr lang="en-ID" sz="1600" b="1" dirty="0" smtClean="0">
                <a:latin typeface="+mj-lt"/>
              </a:rPr>
              <a:t> </a:t>
            </a:r>
            <a:r>
              <a:rPr lang="en-ID" sz="1600" b="1" dirty="0" err="1" smtClean="0">
                <a:latin typeface="+mj-lt"/>
              </a:rPr>
              <a:t>dengan</a:t>
            </a:r>
            <a:r>
              <a:rPr lang="en-ID" sz="1600" b="1" dirty="0" smtClean="0">
                <a:latin typeface="+mj-lt"/>
              </a:rPr>
              <a:t> </a:t>
            </a:r>
            <a:r>
              <a:rPr lang="en-ID" sz="1600" b="1" dirty="0" err="1" smtClean="0">
                <a:latin typeface="+mj-lt"/>
              </a:rPr>
              <a:t>menggunakan</a:t>
            </a:r>
            <a:r>
              <a:rPr lang="en-ID" sz="1600" b="1" dirty="0" smtClean="0">
                <a:latin typeface="+mj-lt"/>
              </a:rPr>
              <a:t> </a:t>
            </a:r>
            <a:r>
              <a:rPr lang="en-ID" sz="1600" b="1" dirty="0" err="1" smtClean="0">
                <a:latin typeface="+mj-lt"/>
              </a:rPr>
              <a:t>analisis</a:t>
            </a:r>
            <a:r>
              <a:rPr lang="en-ID" sz="1600" b="1" dirty="0" smtClean="0">
                <a:latin typeface="+mj-lt"/>
              </a:rPr>
              <a:t> factor </a:t>
            </a:r>
            <a:r>
              <a:rPr lang="en-ID" sz="1600" b="1" dirty="0" err="1" smtClean="0">
                <a:latin typeface="+mj-lt"/>
              </a:rPr>
              <a:t>pada</a:t>
            </a:r>
            <a:r>
              <a:rPr lang="en-ID" sz="1600" b="1" dirty="0" smtClean="0">
                <a:latin typeface="+mj-lt"/>
              </a:rPr>
              <a:t> software R</a:t>
            </a:r>
            <a:endParaRPr lang="en-US" sz="1600" b="1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0730" t="1" r="65071" b="516"/>
          <a:stretch/>
        </p:blipFill>
        <p:spPr>
          <a:xfrm>
            <a:off x="0" y="0"/>
            <a:ext cx="2988860" cy="690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2030</Words>
  <Application>Microsoft Office PowerPoint</Application>
  <PresentationFormat>Widescreen</PresentationFormat>
  <Paragraphs>303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Bahnschrift Light Condensed</vt:lpstr>
      <vt:lpstr>Bahnschrift SemiBold Condensed</vt:lpstr>
      <vt:lpstr>Calibri</vt:lpstr>
      <vt:lpstr>Calibri Light</vt:lpstr>
      <vt:lpstr>Cambria Math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ASUS</cp:lastModifiedBy>
  <cp:revision>62</cp:revision>
  <dcterms:created xsi:type="dcterms:W3CDTF">2021-07-27T04:14:01Z</dcterms:created>
  <dcterms:modified xsi:type="dcterms:W3CDTF">2021-08-01T14:11:42Z</dcterms:modified>
</cp:coreProperties>
</file>