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7" r:id="rId2"/>
    <p:sldId id="259" r:id="rId3"/>
    <p:sldId id="260" r:id="rId4"/>
    <p:sldId id="261" r:id="rId5"/>
    <p:sldId id="262" r:id="rId6"/>
    <p:sldId id="263" r:id="rId7"/>
    <p:sldId id="264" r:id="rId8"/>
    <p:sldId id="265" r:id="rId9"/>
    <p:sldId id="280" r:id="rId10"/>
    <p:sldId id="279" r:id="rId11"/>
  </p:sldIdLst>
  <p:sldSz cx="9144000" cy="5143500" type="screen16x9"/>
  <p:notesSz cx="6858000" cy="9144000"/>
  <p:embeddedFontLst>
    <p:embeddedFont>
      <p:font typeface="Nunito Sans" charset="0"/>
      <p:regular r:id="rId13"/>
      <p:bold r:id="rId14"/>
      <p:italic r:id="rId15"/>
      <p:boldItalic r:id="rId16"/>
    </p:embeddedFon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810"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ca06263e5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eca06263e5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ca06263e5_2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eca06263e5_2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ca06263e5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eca06263e5_2_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ca06263e5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eca06263e5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ca06263e5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eca06263e5_2_1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ca06263e5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eca06263e5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ca06263e5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eca06263e5_2_1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ca06263e5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eca06263e5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ca06263e5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eca06263e5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ca06263e5_2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geca06263e5_2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2"/>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7"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7"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6"/>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444B"/>
        </a:solidFill>
        <a:effectLst/>
      </p:bgPr>
    </p:bg>
    <p:spTree>
      <p:nvGrpSpPr>
        <p:cNvPr id="1" name="Shape 134"/>
        <p:cNvGrpSpPr/>
        <p:nvPr/>
      </p:nvGrpSpPr>
      <p:grpSpPr>
        <a:xfrm>
          <a:off x="0" y="0"/>
          <a:ext cx="0" cy="0"/>
          <a:chOff x="0" y="0"/>
          <a:chExt cx="0" cy="0"/>
        </a:xfrm>
      </p:grpSpPr>
      <p:pic>
        <p:nvPicPr>
          <p:cNvPr id="135" name="Google Shape;135;p26"/>
          <p:cNvPicPr preferRelativeResize="0"/>
          <p:nvPr/>
        </p:nvPicPr>
        <p:blipFill rotWithShape="1">
          <a:blip r:embed="rId3">
            <a:alphaModFix/>
          </a:blip>
          <a:srcRect l="9123" t="5670"/>
          <a:stretch/>
        </p:blipFill>
        <p:spPr>
          <a:xfrm>
            <a:off x="0" y="0"/>
            <a:ext cx="3964184" cy="5143500"/>
          </a:xfrm>
          <a:prstGeom prst="rect">
            <a:avLst/>
          </a:prstGeom>
          <a:noFill/>
          <a:ln>
            <a:noFill/>
          </a:ln>
        </p:spPr>
      </p:pic>
      <p:sp>
        <p:nvSpPr>
          <p:cNvPr id="136" name="Google Shape;136;p26"/>
          <p:cNvSpPr txBox="1"/>
          <p:nvPr/>
        </p:nvSpPr>
        <p:spPr>
          <a:xfrm>
            <a:off x="4320296" y="3791927"/>
            <a:ext cx="3871204" cy="766556"/>
          </a:xfrm>
          <a:prstGeom prst="rect">
            <a:avLst/>
          </a:prstGeom>
          <a:noFill/>
          <a:ln>
            <a:noFill/>
          </a:ln>
        </p:spPr>
        <p:txBody>
          <a:bodyPr spcFirstLastPara="1" wrap="square" lIns="0" tIns="0" rIns="0" bIns="0" anchor="t" anchorCtr="0">
            <a:spAutoFit/>
          </a:bodyPr>
          <a:lstStyle/>
          <a:p>
            <a:pPr marL="0" marR="0" lvl="0" indent="0" algn="l" rtl="0">
              <a:lnSpc>
                <a:spcPct val="81666"/>
              </a:lnSpc>
              <a:spcBef>
                <a:spcPts val="0"/>
              </a:spcBef>
              <a:spcAft>
                <a:spcPts val="0"/>
              </a:spcAft>
              <a:buNone/>
            </a:pPr>
            <a:r>
              <a:rPr lang="id" sz="1800" b="0" i="0" u="none" strike="noStrike" cap="none" dirty="0">
                <a:solidFill>
                  <a:srgbClr val="FFFFFF"/>
                </a:solidFill>
                <a:latin typeface="Nunito Sans"/>
                <a:ea typeface="Nunito Sans"/>
                <a:cs typeface="Nunito Sans"/>
                <a:sym typeface="Nunito Sans"/>
              </a:rPr>
              <a:t>Presented by</a:t>
            </a:r>
            <a:endParaRPr sz="700"/>
          </a:p>
          <a:p>
            <a:pPr marL="0" marR="0" lvl="0" indent="0" algn="l" rtl="0">
              <a:lnSpc>
                <a:spcPct val="81666"/>
              </a:lnSpc>
              <a:spcBef>
                <a:spcPts val="0"/>
              </a:spcBef>
              <a:spcAft>
                <a:spcPts val="0"/>
              </a:spcAft>
              <a:buNone/>
            </a:pPr>
            <a:endParaRPr sz="1800" b="0" i="0" u="none" strike="noStrike" cap="none">
              <a:solidFill>
                <a:srgbClr val="FFFFFF"/>
              </a:solidFill>
              <a:latin typeface="Nunito Sans"/>
              <a:ea typeface="Nunito Sans"/>
              <a:cs typeface="Nunito Sans"/>
              <a:sym typeface="Nunito Sans"/>
            </a:endParaRPr>
          </a:p>
          <a:p>
            <a:pPr marL="368300" marR="0" lvl="0" indent="-368300" algn="l" rtl="0">
              <a:lnSpc>
                <a:spcPct val="81666"/>
              </a:lnSpc>
              <a:spcBef>
                <a:spcPts val="0"/>
              </a:spcBef>
              <a:spcAft>
                <a:spcPts val="0"/>
              </a:spcAft>
              <a:buClr>
                <a:srgbClr val="FFFFFF"/>
              </a:buClr>
              <a:buSzPts val="1800"/>
              <a:buFont typeface="Nunito Sans"/>
              <a:buAutoNum type="arabicPeriod"/>
            </a:pPr>
            <a:r>
              <a:rPr lang="id" sz="1800" b="0" i="0" u="none" strike="noStrike" cap="none" dirty="0">
                <a:solidFill>
                  <a:srgbClr val="FFFFFF"/>
                </a:solidFill>
                <a:latin typeface="Nunito Sans"/>
                <a:ea typeface="Nunito Sans"/>
                <a:cs typeface="Nunito Sans"/>
                <a:sym typeface="Nunito Sans"/>
              </a:rPr>
              <a:t>Punky Dita Amelia</a:t>
            </a:r>
            <a:endParaRPr sz="700"/>
          </a:p>
          <a:p>
            <a:pPr marL="368300" marR="0" lvl="0" indent="-368300" algn="l" rtl="0">
              <a:lnSpc>
                <a:spcPct val="81666"/>
              </a:lnSpc>
              <a:spcBef>
                <a:spcPts val="0"/>
              </a:spcBef>
              <a:spcAft>
                <a:spcPts val="0"/>
              </a:spcAft>
              <a:buClr>
                <a:srgbClr val="FFFFFF"/>
              </a:buClr>
              <a:buSzPts val="1800"/>
              <a:buFont typeface="Nunito Sans"/>
              <a:buAutoNum type="arabicPeriod"/>
            </a:pPr>
            <a:r>
              <a:rPr lang="id" sz="1800" b="0" i="0" u="none" strike="noStrike" cap="none" dirty="0">
                <a:solidFill>
                  <a:srgbClr val="FFFFFF"/>
                </a:solidFill>
                <a:latin typeface="Nunito Sans"/>
                <a:ea typeface="Nunito Sans"/>
                <a:cs typeface="Nunito Sans"/>
                <a:sym typeface="Nunito Sans"/>
              </a:rPr>
              <a:t>Andi Illa Erviani Nensi</a:t>
            </a:r>
            <a:endParaRPr sz="1800" b="0" i="0" u="none" strike="noStrike" cap="none">
              <a:solidFill>
                <a:srgbClr val="FFFFFF"/>
              </a:solidFill>
              <a:latin typeface="Nunito Sans"/>
              <a:ea typeface="Nunito Sans"/>
              <a:cs typeface="Nunito Sans"/>
              <a:sym typeface="Nunito Sans"/>
            </a:endParaRPr>
          </a:p>
        </p:txBody>
      </p:sp>
      <p:grpSp>
        <p:nvGrpSpPr>
          <p:cNvPr id="137" name="Google Shape;137;p26"/>
          <p:cNvGrpSpPr/>
          <p:nvPr/>
        </p:nvGrpSpPr>
        <p:grpSpPr>
          <a:xfrm>
            <a:off x="3909322" y="651968"/>
            <a:ext cx="5366880" cy="2643462"/>
            <a:chOff x="1724139" y="-201746"/>
            <a:chExt cx="14311681" cy="7049230"/>
          </a:xfrm>
        </p:grpSpPr>
        <p:sp>
          <p:nvSpPr>
            <p:cNvPr id="138" name="Google Shape;138;p26"/>
            <p:cNvSpPr txBox="1"/>
            <p:nvPr/>
          </p:nvSpPr>
          <p:spPr>
            <a:xfrm>
              <a:off x="1724139" y="-201746"/>
              <a:ext cx="14311681" cy="4514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5500" b="1" i="0" u="none" strike="noStrike" cap="none" dirty="0" smtClean="0">
                  <a:solidFill>
                    <a:srgbClr val="FFFFFF"/>
                  </a:solidFill>
                  <a:latin typeface="Nunito Sans"/>
                  <a:ea typeface="Nunito Sans"/>
                  <a:cs typeface="Nunito Sans"/>
                  <a:sym typeface="Nunito Sans"/>
                </a:rPr>
                <a:t> </a:t>
              </a:r>
              <a:r>
                <a:rPr lang="id" sz="5500" b="1" i="0" u="none" strike="noStrike" cap="none" dirty="0" smtClean="0">
                  <a:solidFill>
                    <a:srgbClr val="FFFFFF"/>
                  </a:solidFill>
                  <a:latin typeface="Nunito Sans"/>
                  <a:ea typeface="Nunito Sans"/>
                  <a:cs typeface="Nunito Sans"/>
                  <a:sym typeface="Nunito Sans"/>
                </a:rPr>
                <a:t>Survey </a:t>
              </a:r>
              <a:r>
                <a:rPr lang="id" sz="5500" b="1" i="0" u="none" strike="noStrike" cap="none" dirty="0">
                  <a:solidFill>
                    <a:srgbClr val="FFFFFF"/>
                  </a:solidFill>
                  <a:latin typeface="Nunito Sans"/>
                  <a:ea typeface="Nunito Sans"/>
                  <a:cs typeface="Nunito Sans"/>
                  <a:sym typeface="Nunito Sans"/>
                </a:rPr>
                <a:t>Pasar “Coffee Shop”</a:t>
              </a:r>
              <a:endParaRPr sz="700"/>
            </a:p>
          </p:txBody>
        </p:sp>
        <p:sp>
          <p:nvSpPr>
            <p:cNvPr id="139" name="Google Shape;139;p26"/>
            <p:cNvSpPr txBox="1"/>
            <p:nvPr/>
          </p:nvSpPr>
          <p:spPr>
            <a:xfrm>
              <a:off x="2827819" y="6154988"/>
              <a:ext cx="11836401" cy="69249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id" sz="1500" b="0" i="0" u="none" strike="noStrike" cap="none" dirty="0">
                  <a:solidFill>
                    <a:srgbClr val="FFFFFF"/>
                  </a:solidFill>
                  <a:latin typeface="Nunito Sans"/>
                  <a:ea typeface="Nunito Sans"/>
                  <a:cs typeface="Nunito Sans"/>
                  <a:sym typeface="Nunito Sans"/>
                </a:rPr>
                <a:t>Kelas Data Sains untuk Bisnis dan Perkantoran 02</a:t>
              </a:r>
              <a:endParaRPr sz="70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3"/>
        <p:cNvGrpSpPr/>
        <p:nvPr/>
      </p:nvGrpSpPr>
      <p:grpSpPr>
        <a:xfrm>
          <a:off x="0" y="0"/>
          <a:ext cx="0" cy="0"/>
          <a:chOff x="0" y="0"/>
          <a:chExt cx="0" cy="0"/>
        </a:xfrm>
      </p:grpSpPr>
      <p:sp>
        <p:nvSpPr>
          <p:cNvPr id="405" name="Google Shape;405;p48"/>
          <p:cNvSpPr txBox="1"/>
          <p:nvPr/>
        </p:nvSpPr>
        <p:spPr>
          <a:xfrm>
            <a:off x="624520" y="1869837"/>
            <a:ext cx="4402824" cy="73866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4800" b="1" i="0" u="none" strike="noStrike" cap="none" dirty="0" smtClean="0">
                <a:solidFill>
                  <a:srgbClr val="353333"/>
                </a:solidFill>
                <a:latin typeface="Nunito Sans"/>
                <a:ea typeface="Nunito Sans"/>
                <a:cs typeface="Nunito Sans"/>
                <a:sym typeface="Nunito Sans"/>
              </a:rPr>
              <a:t>THANKS!</a:t>
            </a:r>
            <a:endParaRPr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157" name="Google Shape;157;p28"/>
          <p:cNvSpPr txBox="1"/>
          <p:nvPr/>
        </p:nvSpPr>
        <p:spPr>
          <a:xfrm>
            <a:off x="7039" y="342900"/>
            <a:ext cx="3886200" cy="47705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id" sz="2000" b="0" i="0" u="none" strike="noStrike" cap="none">
                <a:solidFill>
                  <a:srgbClr val="353333"/>
                </a:solidFill>
                <a:latin typeface="Nunito Sans"/>
                <a:ea typeface="Nunito Sans"/>
                <a:cs typeface="Nunito Sans"/>
                <a:sym typeface="Nunito Sans"/>
              </a:rPr>
              <a:t>Jenis kelamin</a:t>
            </a:r>
            <a:endParaRPr sz="2000" b="0" i="0" u="none" strike="noStrike" cap="none">
              <a:solidFill>
                <a:srgbClr val="353333"/>
              </a:solidFill>
              <a:latin typeface="Nunito Sans"/>
              <a:ea typeface="Nunito Sans"/>
              <a:cs typeface="Nunito Sans"/>
              <a:sym typeface="Nunito Sans"/>
            </a:endParaRPr>
          </a:p>
        </p:txBody>
      </p:sp>
      <p:pic>
        <p:nvPicPr>
          <p:cNvPr id="158" name="Google Shape;158;p28"/>
          <p:cNvPicPr preferRelativeResize="0"/>
          <p:nvPr/>
        </p:nvPicPr>
        <p:blipFill rotWithShape="1">
          <a:blip r:embed="rId4">
            <a:alphaModFix/>
          </a:blip>
          <a:srcRect l="4906" t="3566" r="9532" b="5042"/>
          <a:stretch/>
        </p:blipFill>
        <p:spPr>
          <a:xfrm>
            <a:off x="852278" y="1047750"/>
            <a:ext cx="2195722" cy="2217907"/>
          </a:xfrm>
          <a:prstGeom prst="rect">
            <a:avLst/>
          </a:prstGeom>
          <a:noFill/>
          <a:ln>
            <a:noFill/>
          </a:ln>
        </p:spPr>
      </p:pic>
      <p:sp>
        <p:nvSpPr>
          <p:cNvPr id="159" name="Google Shape;159;p28"/>
          <p:cNvSpPr txBox="1"/>
          <p:nvPr/>
        </p:nvSpPr>
        <p:spPr>
          <a:xfrm>
            <a:off x="4305300" y="323850"/>
            <a:ext cx="4619932" cy="469359"/>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id" sz="2000" b="0" i="0" u="none" strike="noStrike" cap="none">
                <a:solidFill>
                  <a:srgbClr val="353333"/>
                </a:solidFill>
                <a:latin typeface="Nunito Sans"/>
                <a:ea typeface="Nunito Sans"/>
                <a:cs typeface="Nunito Sans"/>
                <a:sym typeface="Nunito Sans"/>
              </a:rPr>
              <a:t>Usia</a:t>
            </a:r>
            <a:endParaRPr sz="2400" b="0" i="0" u="none" strike="noStrike" cap="none">
              <a:solidFill>
                <a:srgbClr val="353333"/>
              </a:solidFill>
              <a:latin typeface="Nunito Sans"/>
              <a:ea typeface="Nunito Sans"/>
              <a:cs typeface="Nunito Sans"/>
              <a:sym typeface="Nunito Sans"/>
            </a:endParaRPr>
          </a:p>
        </p:txBody>
      </p:sp>
      <p:pic>
        <p:nvPicPr>
          <p:cNvPr id="160" name="Google Shape;160;p28"/>
          <p:cNvPicPr preferRelativeResize="0"/>
          <p:nvPr/>
        </p:nvPicPr>
        <p:blipFill rotWithShape="1">
          <a:blip r:embed="rId5">
            <a:alphaModFix/>
          </a:blip>
          <a:srcRect/>
          <a:stretch/>
        </p:blipFill>
        <p:spPr>
          <a:xfrm>
            <a:off x="5039317" y="1011307"/>
            <a:ext cx="3362199" cy="229079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9"/>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166" name="Google Shape;166;p29"/>
          <p:cNvSpPr txBox="1"/>
          <p:nvPr/>
        </p:nvSpPr>
        <p:spPr>
          <a:xfrm>
            <a:off x="7039" y="342900"/>
            <a:ext cx="3886200" cy="47705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id" sz="2000" b="0" i="0" u="none" strike="noStrike" cap="none">
                <a:solidFill>
                  <a:srgbClr val="353333"/>
                </a:solidFill>
                <a:latin typeface="Nunito Sans"/>
                <a:ea typeface="Nunito Sans"/>
                <a:cs typeface="Nunito Sans"/>
                <a:sym typeface="Nunito Sans"/>
              </a:rPr>
              <a:t>Pekerjaan</a:t>
            </a:r>
            <a:endParaRPr sz="2000" b="0" i="0" u="none" strike="noStrike" cap="none">
              <a:solidFill>
                <a:srgbClr val="353333"/>
              </a:solidFill>
              <a:latin typeface="Nunito Sans"/>
              <a:ea typeface="Nunito Sans"/>
              <a:cs typeface="Nunito Sans"/>
              <a:sym typeface="Nunito Sans"/>
            </a:endParaRPr>
          </a:p>
        </p:txBody>
      </p:sp>
      <p:pic>
        <p:nvPicPr>
          <p:cNvPr id="167" name="Google Shape;167;p29"/>
          <p:cNvPicPr preferRelativeResize="0"/>
          <p:nvPr/>
        </p:nvPicPr>
        <p:blipFill rotWithShape="1">
          <a:blip r:embed="rId4">
            <a:alphaModFix/>
          </a:blip>
          <a:srcRect/>
          <a:stretch/>
        </p:blipFill>
        <p:spPr>
          <a:xfrm>
            <a:off x="533400" y="1047750"/>
            <a:ext cx="3498274" cy="2514600"/>
          </a:xfrm>
          <a:prstGeom prst="rect">
            <a:avLst/>
          </a:prstGeom>
          <a:noFill/>
          <a:ln>
            <a:noFill/>
          </a:ln>
        </p:spPr>
      </p:pic>
      <p:pic>
        <p:nvPicPr>
          <p:cNvPr id="168" name="Google Shape;168;p29"/>
          <p:cNvPicPr preferRelativeResize="0"/>
          <p:nvPr/>
        </p:nvPicPr>
        <p:blipFill rotWithShape="1">
          <a:blip r:embed="rId5">
            <a:alphaModFix/>
          </a:blip>
          <a:srcRect/>
          <a:stretch/>
        </p:blipFill>
        <p:spPr>
          <a:xfrm>
            <a:off x="5426284" y="1401288"/>
            <a:ext cx="2962643" cy="2161062"/>
          </a:xfrm>
          <a:prstGeom prst="rect">
            <a:avLst/>
          </a:prstGeom>
          <a:noFill/>
          <a:ln>
            <a:noFill/>
          </a:ln>
        </p:spPr>
      </p:pic>
      <p:sp>
        <p:nvSpPr>
          <p:cNvPr id="169" name="Google Shape;169;p29"/>
          <p:cNvSpPr txBox="1"/>
          <p:nvPr/>
        </p:nvSpPr>
        <p:spPr>
          <a:xfrm>
            <a:off x="5112327" y="210278"/>
            <a:ext cx="3276600" cy="966932"/>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id" sz="1600" b="0" i="0" u="none" strike="noStrike" cap="none" dirty="0">
                <a:solidFill>
                  <a:srgbClr val="353333"/>
                </a:solidFill>
                <a:latin typeface="Nunito Sans"/>
                <a:ea typeface="Nunito Sans"/>
                <a:cs typeface="Nunito Sans"/>
                <a:sym typeface="Nunito Sans"/>
              </a:rPr>
              <a:t>Apakah Anda pernah mengunjungi sebuah Coffee Shop?</a:t>
            </a:r>
            <a:endParaRPr sz="7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0"/>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175" name="Google Shape;175;p30"/>
          <p:cNvSpPr txBox="1"/>
          <p:nvPr/>
        </p:nvSpPr>
        <p:spPr>
          <a:xfrm>
            <a:off x="266700" y="299100"/>
            <a:ext cx="3924300" cy="530242"/>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id" sz="1200" b="0" i="0" u="none" strike="noStrike" cap="none">
                <a:solidFill>
                  <a:srgbClr val="000000"/>
                </a:solidFill>
                <a:latin typeface="Roboto"/>
                <a:ea typeface="Roboto"/>
                <a:cs typeface="Roboto"/>
                <a:sym typeface="Roboto"/>
              </a:rPr>
              <a:t>Seberapa sering Anda mengunjungi Coffee Shop dalam satu bulan?</a:t>
            </a:r>
            <a:endParaRPr sz="1200" b="0" i="0" u="none" strike="noStrike" cap="none">
              <a:solidFill>
                <a:srgbClr val="353333"/>
              </a:solidFill>
              <a:latin typeface="Nunito Sans"/>
              <a:ea typeface="Nunito Sans"/>
              <a:cs typeface="Nunito Sans"/>
              <a:sym typeface="Nunito Sans"/>
            </a:endParaRPr>
          </a:p>
        </p:txBody>
      </p:sp>
      <p:sp>
        <p:nvSpPr>
          <p:cNvPr id="176" name="Google Shape;176;p30"/>
          <p:cNvSpPr txBox="1"/>
          <p:nvPr/>
        </p:nvSpPr>
        <p:spPr>
          <a:xfrm>
            <a:off x="5112327" y="210278"/>
            <a:ext cx="3276600" cy="619401"/>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id" sz="1400" b="0" i="0" u="none" strike="noStrike" cap="none">
                <a:solidFill>
                  <a:srgbClr val="353333"/>
                </a:solidFill>
                <a:latin typeface="Nunito Sans"/>
                <a:ea typeface="Nunito Sans"/>
                <a:cs typeface="Nunito Sans"/>
                <a:sym typeface="Nunito Sans"/>
              </a:rPr>
              <a:t>Dengan siapa Anda biasanya mengunjungi Coffee Shop</a:t>
            </a:r>
            <a:endParaRPr sz="700"/>
          </a:p>
        </p:txBody>
      </p:sp>
      <p:pic>
        <p:nvPicPr>
          <p:cNvPr id="177" name="Google Shape;177;p30"/>
          <p:cNvPicPr preferRelativeResize="0"/>
          <p:nvPr/>
        </p:nvPicPr>
        <p:blipFill rotWithShape="1">
          <a:blip r:embed="rId4">
            <a:alphaModFix/>
          </a:blip>
          <a:srcRect/>
          <a:stretch/>
        </p:blipFill>
        <p:spPr>
          <a:xfrm>
            <a:off x="856684" y="1162050"/>
            <a:ext cx="3910116" cy="2819399"/>
          </a:xfrm>
          <a:prstGeom prst="rect">
            <a:avLst/>
          </a:prstGeom>
          <a:noFill/>
          <a:ln>
            <a:noFill/>
          </a:ln>
        </p:spPr>
      </p:pic>
      <p:pic>
        <p:nvPicPr>
          <p:cNvPr id="178" name="Google Shape;178;p30"/>
          <p:cNvPicPr preferRelativeResize="0"/>
          <p:nvPr/>
        </p:nvPicPr>
        <p:blipFill rotWithShape="1">
          <a:blip r:embed="rId5">
            <a:alphaModFix/>
          </a:blip>
          <a:srcRect/>
          <a:stretch/>
        </p:blipFill>
        <p:spPr>
          <a:xfrm>
            <a:off x="5219700" y="1189161"/>
            <a:ext cx="3547588" cy="263988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1"/>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184" name="Google Shape;184;p31"/>
          <p:cNvSpPr txBox="1"/>
          <p:nvPr/>
        </p:nvSpPr>
        <p:spPr>
          <a:xfrm>
            <a:off x="266700" y="299100"/>
            <a:ext cx="3924300" cy="530242"/>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id" sz="1200" b="0" i="0" u="none" strike="noStrike" cap="none" dirty="0">
                <a:solidFill>
                  <a:srgbClr val="000000"/>
                </a:solidFill>
                <a:latin typeface="Roboto"/>
                <a:ea typeface="Roboto"/>
                <a:cs typeface="Roboto"/>
                <a:sym typeface="Roboto"/>
              </a:rPr>
              <a:t>Apa yang membuat Anda sering mengunjungi Coffee Shop?</a:t>
            </a:r>
            <a:endParaRPr sz="1200" b="0" i="0" u="none" strike="noStrike" cap="none">
              <a:solidFill>
                <a:srgbClr val="353333"/>
              </a:solidFill>
              <a:latin typeface="Nunito Sans"/>
              <a:ea typeface="Nunito Sans"/>
              <a:cs typeface="Nunito Sans"/>
              <a:sym typeface="Nunito Sans"/>
            </a:endParaRPr>
          </a:p>
        </p:txBody>
      </p:sp>
      <p:pic>
        <p:nvPicPr>
          <p:cNvPr id="185" name="Google Shape;185;p31"/>
          <p:cNvPicPr preferRelativeResize="0"/>
          <p:nvPr/>
        </p:nvPicPr>
        <p:blipFill rotWithShape="1">
          <a:blip r:embed="rId4">
            <a:alphaModFix/>
          </a:blip>
          <a:srcRect/>
          <a:stretch/>
        </p:blipFill>
        <p:spPr>
          <a:xfrm>
            <a:off x="1711271" y="902531"/>
            <a:ext cx="5482976" cy="3002719"/>
          </a:xfrm>
          <a:prstGeom prst="rect">
            <a:avLst/>
          </a:prstGeom>
          <a:noFill/>
          <a:ln>
            <a:noFill/>
          </a:ln>
        </p:spPr>
      </p:pic>
      <p:sp>
        <p:nvSpPr>
          <p:cNvPr id="6" name="TextBox 5"/>
          <p:cNvSpPr txBox="1"/>
          <p:nvPr/>
        </p:nvSpPr>
        <p:spPr>
          <a:xfrm>
            <a:off x="6004193" y="694063"/>
            <a:ext cx="2897436" cy="307777"/>
          </a:xfrm>
          <a:prstGeom prst="rect">
            <a:avLst/>
          </a:prstGeom>
          <a:noFill/>
        </p:spPr>
        <p:txBody>
          <a:bodyPr wrap="square" rtlCol="0">
            <a:spAutoFit/>
          </a:bodyPr>
          <a:lstStyle/>
          <a:p>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2"/>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191" name="Google Shape;191;p32"/>
          <p:cNvSpPr txBox="1"/>
          <p:nvPr/>
        </p:nvSpPr>
        <p:spPr>
          <a:xfrm>
            <a:off x="266700" y="299100"/>
            <a:ext cx="3924300" cy="253243"/>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id" sz="1200" b="0" i="0" u="none" strike="noStrike" cap="none">
                <a:solidFill>
                  <a:srgbClr val="000000"/>
                </a:solidFill>
                <a:latin typeface="Roboto"/>
                <a:ea typeface="Roboto"/>
                <a:cs typeface="Roboto"/>
                <a:sym typeface="Roboto"/>
              </a:rPr>
              <a:t>Untuk keperluan apa Anda mengunjungi Coffee Shop?</a:t>
            </a:r>
            <a:endParaRPr sz="1200" b="0" i="0" u="none" strike="noStrike" cap="none">
              <a:solidFill>
                <a:srgbClr val="353333"/>
              </a:solidFill>
              <a:latin typeface="Nunito Sans"/>
              <a:ea typeface="Nunito Sans"/>
              <a:cs typeface="Nunito Sans"/>
              <a:sym typeface="Nunito Sans"/>
            </a:endParaRPr>
          </a:p>
        </p:txBody>
      </p:sp>
      <p:pic>
        <p:nvPicPr>
          <p:cNvPr id="192" name="Google Shape;192;p32"/>
          <p:cNvPicPr preferRelativeResize="0"/>
          <p:nvPr/>
        </p:nvPicPr>
        <p:blipFill rotWithShape="1">
          <a:blip r:embed="rId4">
            <a:alphaModFix/>
          </a:blip>
          <a:srcRect/>
          <a:stretch/>
        </p:blipFill>
        <p:spPr>
          <a:xfrm>
            <a:off x="689774" y="1009650"/>
            <a:ext cx="6817567" cy="27432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3"/>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198" name="Google Shape;198;p33"/>
          <p:cNvSpPr txBox="1"/>
          <p:nvPr/>
        </p:nvSpPr>
        <p:spPr>
          <a:xfrm>
            <a:off x="266700" y="299100"/>
            <a:ext cx="3924300" cy="253243"/>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id" sz="1200" b="0" i="0" u="none" strike="noStrike" cap="none">
                <a:solidFill>
                  <a:srgbClr val="000000"/>
                </a:solidFill>
                <a:latin typeface="Roboto"/>
                <a:ea typeface="Roboto"/>
                <a:cs typeface="Roboto"/>
                <a:sym typeface="Roboto"/>
              </a:rPr>
              <a:t>Menu apa yang biasa Anda pesan selain kopi?</a:t>
            </a:r>
            <a:endParaRPr sz="1200" b="0" i="0" u="none" strike="noStrike" cap="none">
              <a:solidFill>
                <a:srgbClr val="353333"/>
              </a:solidFill>
              <a:latin typeface="Nunito Sans"/>
              <a:ea typeface="Nunito Sans"/>
              <a:cs typeface="Nunito Sans"/>
              <a:sym typeface="Nunito Sans"/>
            </a:endParaRPr>
          </a:p>
        </p:txBody>
      </p:sp>
      <p:pic>
        <p:nvPicPr>
          <p:cNvPr id="199" name="Google Shape;199;p33"/>
          <p:cNvPicPr preferRelativeResize="0"/>
          <p:nvPr/>
        </p:nvPicPr>
        <p:blipFill rotWithShape="1">
          <a:blip r:embed="rId4">
            <a:alphaModFix/>
          </a:blip>
          <a:srcRect/>
          <a:stretch/>
        </p:blipFill>
        <p:spPr>
          <a:xfrm>
            <a:off x="2414530" y="1051139"/>
            <a:ext cx="3553200" cy="1960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4"/>
          <p:cNvPicPr preferRelativeResize="0"/>
          <p:nvPr/>
        </p:nvPicPr>
        <p:blipFill rotWithShape="1">
          <a:blip r:embed="rId3">
            <a:alphaModFix/>
          </a:blip>
          <a:srcRect t="43408" b="39637"/>
          <a:stretch/>
        </p:blipFill>
        <p:spPr>
          <a:xfrm>
            <a:off x="0" y="4096909"/>
            <a:ext cx="9144000" cy="1027030"/>
          </a:xfrm>
          <a:prstGeom prst="rect">
            <a:avLst/>
          </a:prstGeom>
          <a:noFill/>
          <a:ln>
            <a:noFill/>
          </a:ln>
        </p:spPr>
      </p:pic>
      <p:sp>
        <p:nvSpPr>
          <p:cNvPr id="205" name="Google Shape;205;p34"/>
          <p:cNvSpPr txBox="1"/>
          <p:nvPr/>
        </p:nvSpPr>
        <p:spPr>
          <a:xfrm>
            <a:off x="266700" y="299100"/>
            <a:ext cx="3924300" cy="807240"/>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id" sz="1200" b="0" i="0" u="none" strike="noStrike" cap="none">
                <a:solidFill>
                  <a:srgbClr val="000000"/>
                </a:solidFill>
                <a:latin typeface="Roboto"/>
                <a:ea typeface="Roboto"/>
                <a:cs typeface="Roboto"/>
                <a:sym typeface="Roboto"/>
              </a:rPr>
              <a:t>Pernahkah Anda memesan menu di Coffee Shop secara online dan metode pemesanan mana yang paling Anda sukai?</a:t>
            </a:r>
            <a:endParaRPr sz="1200" b="0" i="0" u="none" strike="noStrike" cap="none">
              <a:solidFill>
                <a:srgbClr val="353333"/>
              </a:solidFill>
              <a:latin typeface="Nunito Sans"/>
              <a:ea typeface="Nunito Sans"/>
              <a:cs typeface="Nunito Sans"/>
              <a:sym typeface="Nunito Sans"/>
            </a:endParaRPr>
          </a:p>
        </p:txBody>
      </p:sp>
      <p:pic>
        <p:nvPicPr>
          <p:cNvPr id="206" name="Google Shape;206;p34"/>
          <p:cNvPicPr preferRelativeResize="0"/>
          <p:nvPr/>
        </p:nvPicPr>
        <p:blipFill rotWithShape="1">
          <a:blip r:embed="rId4">
            <a:alphaModFix/>
          </a:blip>
          <a:srcRect/>
          <a:stretch/>
        </p:blipFill>
        <p:spPr>
          <a:xfrm>
            <a:off x="190500" y="1136519"/>
            <a:ext cx="3924300" cy="2674380"/>
          </a:xfrm>
          <a:prstGeom prst="rect">
            <a:avLst/>
          </a:prstGeom>
          <a:noFill/>
          <a:ln>
            <a:noFill/>
          </a:ln>
        </p:spPr>
      </p:pic>
      <p:sp>
        <p:nvSpPr>
          <p:cNvPr id="207" name="Google Shape;207;p34"/>
          <p:cNvSpPr txBox="1"/>
          <p:nvPr/>
        </p:nvSpPr>
        <p:spPr>
          <a:xfrm>
            <a:off x="4571999" y="1277958"/>
            <a:ext cx="4307596" cy="2215991"/>
          </a:xfrm>
          <a:prstGeom prst="rect">
            <a:avLst/>
          </a:prstGeom>
          <a:noFill/>
          <a:ln>
            <a:noFill/>
          </a:ln>
        </p:spPr>
        <p:txBody>
          <a:bodyPr spcFirstLastPara="1" wrap="square" lIns="0" tIns="0" rIns="0" bIns="0" anchor="t" anchorCtr="0">
            <a:spAutoFit/>
          </a:bodyPr>
          <a:lstStyle/>
          <a:p>
            <a:pPr marL="265113" marR="0" lvl="0" indent="-265113" algn="just" rtl="0">
              <a:lnSpc>
                <a:spcPct val="150000"/>
              </a:lnSpc>
              <a:spcBef>
                <a:spcPts val="0"/>
              </a:spcBef>
              <a:spcAft>
                <a:spcPts val="0"/>
              </a:spcAft>
              <a:buNone/>
            </a:pPr>
            <a:r>
              <a:rPr lang="id-ID" sz="1200" b="0" i="0" u="none" strike="noStrike" cap="none" dirty="0" smtClean="0">
                <a:solidFill>
                  <a:srgbClr val="000000"/>
                </a:solidFill>
                <a:latin typeface="Roboto"/>
                <a:ea typeface="Roboto"/>
                <a:cs typeface="Roboto"/>
                <a:sym typeface="Roboto"/>
              </a:rPr>
              <a:t>Dari data yang diperoleh dapat dilihat bahwa customer lebih memilih dalam mengunjungi Coffe Shop secara langsung. Dengan alasan bahwa produk yang dipesan bisa di request pada barista dan juga lebih dinikmati baik dari segi produk, interior ataupun suasana ketika berada pada Coffe Shop secara langsung. Selain itu, dengan mengunjungi Coffe Shop secara langsung, bisa bertemu dengan teman atau orang baru. </a:t>
            </a:r>
            <a:endParaRPr sz="1200" b="0" i="0" u="none" strike="noStrike" cap="none">
              <a:solidFill>
                <a:srgbClr val="353333"/>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E444B"/>
        </a:solidFill>
        <a:effectLst/>
      </p:bgPr>
    </p:bg>
    <p:spTree>
      <p:nvGrpSpPr>
        <p:cNvPr id="1" name="Shape 410"/>
        <p:cNvGrpSpPr/>
        <p:nvPr/>
      </p:nvGrpSpPr>
      <p:grpSpPr>
        <a:xfrm>
          <a:off x="0" y="0"/>
          <a:ext cx="0" cy="0"/>
          <a:chOff x="0" y="0"/>
          <a:chExt cx="0" cy="0"/>
        </a:xfrm>
      </p:grpSpPr>
      <p:sp>
        <p:nvSpPr>
          <p:cNvPr id="411" name="Google Shape;411;p49"/>
          <p:cNvSpPr txBox="1"/>
          <p:nvPr/>
        </p:nvSpPr>
        <p:spPr>
          <a:xfrm>
            <a:off x="514350" y="396607"/>
            <a:ext cx="8111857"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4000" b="1" i="0" u="none" strike="noStrike" cap="none" dirty="0" smtClean="0">
                <a:solidFill>
                  <a:srgbClr val="FFFFFF"/>
                </a:solidFill>
                <a:latin typeface="Nunito Sans"/>
                <a:ea typeface="Nunito Sans"/>
                <a:cs typeface="Nunito Sans"/>
                <a:sym typeface="Nunito Sans"/>
              </a:rPr>
              <a:t>KESIMPULAN</a:t>
            </a:r>
            <a:endParaRPr sz="700" b="1"/>
          </a:p>
        </p:txBody>
      </p:sp>
      <p:sp>
        <p:nvSpPr>
          <p:cNvPr id="20" name="TextBox 19"/>
          <p:cNvSpPr txBox="1"/>
          <p:nvPr/>
        </p:nvSpPr>
        <p:spPr>
          <a:xfrm>
            <a:off x="925417" y="1308253"/>
            <a:ext cx="7348251" cy="3108543"/>
          </a:xfrm>
          <a:prstGeom prst="rect">
            <a:avLst/>
          </a:prstGeom>
          <a:noFill/>
        </p:spPr>
        <p:txBody>
          <a:bodyPr wrap="square" rtlCol="0">
            <a:spAutoFit/>
          </a:bodyPr>
          <a:lstStyle/>
          <a:p>
            <a:pPr marL="363538" indent="-363538" algn="just"/>
            <a:r>
              <a:rPr lang="id-ID" dirty="0" smtClean="0">
                <a:solidFill>
                  <a:schemeClr val="bg1"/>
                </a:solidFill>
              </a:rPr>
              <a:t>Dari data kuesioner yang telah diperoleh dapat disimpulkan bahwa customer terbanyak Coffe Shop adalah seorang mahasiswa atau generasi milenial. Alasan customer mengunjungi coffe shop yaitu untuk mengerjakan tugas, nongkrong, menikmati produk secara langsung ataupun fasilitas yang telah disediakan. Beberapa customer menyukai dalam pemesanan online, tetapi lebih tertarik dengan mengujingi Coffe Shop secara langsung karena merasa lebih menikmati fassilitas yang disuguhkan. Pengunjung nyaman dengan karyawan yang ramah dan juga desain interior ruangan yang menarik. </a:t>
            </a:r>
            <a:r>
              <a:rPr lang="id-ID" dirty="0" smtClean="0">
                <a:solidFill>
                  <a:schemeClr val="bg1"/>
                </a:solidFill>
              </a:rPr>
              <a:t>Dalam teknik pemasaran bisa lebih diprioritaskan kepada Mahasiswa, dengan hal tersebut mahasiswa dapat mengajak teman satu sama lain atau merekomendasikan coffe shop tersebut</a:t>
            </a:r>
            <a:r>
              <a:rPr lang="id-ID" dirty="0" smtClean="0">
                <a:solidFill>
                  <a:schemeClr val="bg1"/>
                </a:solidFill>
              </a:rPr>
              <a:t>. Harapan customer adalah coffee </a:t>
            </a:r>
            <a:r>
              <a:rPr lang="id-ID" dirty="0" smtClean="0">
                <a:solidFill>
                  <a:schemeClr val="bg1"/>
                </a:solidFill>
              </a:rPr>
              <a:t>shop memiliki fasilitas yang </a:t>
            </a:r>
            <a:r>
              <a:rPr lang="id-ID" dirty="0" smtClean="0">
                <a:solidFill>
                  <a:schemeClr val="bg1"/>
                </a:solidFill>
              </a:rPr>
              <a:t>lengkap dan pelayanan yang nyaman </a:t>
            </a:r>
            <a:r>
              <a:rPr lang="id-ID" dirty="0" smtClean="0">
                <a:solidFill>
                  <a:schemeClr val="bg1"/>
                </a:solidFill>
              </a:rPr>
              <a:t>untuk </a:t>
            </a:r>
            <a:r>
              <a:rPr lang="id-ID" dirty="0" smtClean="0">
                <a:solidFill>
                  <a:schemeClr val="bg1"/>
                </a:solidFill>
              </a:rPr>
              <a:t>customer </a:t>
            </a:r>
            <a:r>
              <a:rPr lang="id-ID" dirty="0" smtClean="0">
                <a:solidFill>
                  <a:schemeClr val="bg1"/>
                </a:solidFill>
              </a:rPr>
              <a:t>sehinggga </a:t>
            </a:r>
            <a:r>
              <a:rPr lang="id-ID" dirty="0" smtClean="0">
                <a:solidFill>
                  <a:schemeClr val="bg1"/>
                </a:solidFill>
              </a:rPr>
              <a:t>tidak </a:t>
            </a:r>
            <a:r>
              <a:rPr lang="id-ID" dirty="0" smtClean="0">
                <a:solidFill>
                  <a:schemeClr val="bg1"/>
                </a:solidFill>
              </a:rPr>
              <a:t>hanya </a:t>
            </a:r>
            <a:r>
              <a:rPr lang="id-ID" dirty="0" smtClean="0">
                <a:solidFill>
                  <a:schemeClr val="bg1"/>
                </a:solidFill>
              </a:rPr>
              <a:t>datang </a:t>
            </a:r>
            <a:r>
              <a:rPr lang="id-ID" dirty="0" smtClean="0">
                <a:solidFill>
                  <a:schemeClr val="bg1"/>
                </a:solidFill>
              </a:rPr>
              <a:t>menikmati menunya tetapi juga dapat menikmati tempat yg </a:t>
            </a:r>
            <a:r>
              <a:rPr lang="id-ID" dirty="0" smtClean="0">
                <a:solidFill>
                  <a:schemeClr val="bg1"/>
                </a:solidFill>
              </a:rPr>
              <a:t>disediakan.  Dari sistem pembayaran juga diharapkan bisa </a:t>
            </a:r>
            <a:r>
              <a:rPr lang="id-ID" dirty="0" smtClean="0">
                <a:solidFill>
                  <a:schemeClr val="bg1"/>
                </a:solidFill>
              </a:rPr>
              <a:t>menggunakan </a:t>
            </a:r>
            <a:r>
              <a:rPr lang="id-ID" dirty="0" smtClean="0">
                <a:solidFill>
                  <a:schemeClr val="bg1"/>
                </a:solidFill>
              </a:rPr>
              <a:t>e-wallet. </a:t>
            </a:r>
            <a:endParaRPr lang="id-ID"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309</Words>
  <PresentationFormat>On-screen Show (16:9)</PresentationFormat>
  <Paragraphs>20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Nunito Sans</vt:lpstr>
      <vt:lpstr>Roboto</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18</cp:revision>
  <dcterms:modified xsi:type="dcterms:W3CDTF">2021-09-03T13:45:59Z</dcterms:modified>
</cp:coreProperties>
</file>